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6" r:id="rId2"/>
    <p:sldId id="257" r:id="rId3"/>
    <p:sldId id="303" r:id="rId4"/>
    <p:sldId id="302" r:id="rId5"/>
    <p:sldId id="277" r:id="rId6"/>
    <p:sldId id="278" r:id="rId7"/>
    <p:sldId id="281" r:id="rId8"/>
    <p:sldId id="297" r:id="rId9"/>
    <p:sldId id="282" r:id="rId10"/>
    <p:sldId id="283" r:id="rId11"/>
    <p:sldId id="284" r:id="rId12"/>
    <p:sldId id="285" r:id="rId13"/>
    <p:sldId id="294" r:id="rId14"/>
    <p:sldId id="289" r:id="rId15"/>
    <p:sldId id="286" r:id="rId16"/>
    <p:sldId id="287" r:id="rId17"/>
    <p:sldId id="288" r:id="rId18"/>
    <p:sldId id="293" r:id="rId19"/>
    <p:sldId id="291" r:id="rId20"/>
    <p:sldId id="292" r:id="rId21"/>
    <p:sldId id="279" r:id="rId22"/>
    <p:sldId id="259" r:id="rId23"/>
    <p:sldId id="260" r:id="rId24"/>
    <p:sldId id="295" r:id="rId25"/>
    <p:sldId id="296" r:id="rId26"/>
    <p:sldId id="264" r:id="rId27"/>
    <p:sldId id="265" r:id="rId28"/>
    <p:sldId id="261" r:id="rId29"/>
    <p:sldId id="266" r:id="rId30"/>
    <p:sldId id="267" r:id="rId31"/>
    <p:sldId id="269" r:id="rId32"/>
    <p:sldId id="268" r:id="rId33"/>
    <p:sldId id="263" r:id="rId34"/>
    <p:sldId id="271" r:id="rId35"/>
    <p:sldId id="272" r:id="rId36"/>
    <p:sldId id="274" r:id="rId37"/>
    <p:sldId id="275" r:id="rId38"/>
    <p:sldId id="258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C364-DCA3-4C78-8C9D-6C70161F9752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0EADF-1905-42AE-884C-14150D17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8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36C11-195E-41A3-B9CF-D3EDC103EFA3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40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BAF4-31EF-497C-B794-83C5CB698198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766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D02B6-ED9D-48EA-B4BE-DED9A1371DCE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14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61CE8-F69C-455C-8D0F-768DD22AAD50}" type="slidenum">
              <a:rPr lang="en-US" altLang="ru-RU"/>
              <a:pPr/>
              <a:t>31</a:t>
            </a:fld>
            <a:endParaRPr lang="en-US" altLang="ru-RU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65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474617-458E-42B2-8B9B-9FF48092836C}" type="slidenum">
              <a:rPr lang="en-US" altLang="ru-RU"/>
              <a:pPr/>
              <a:t>33</a:t>
            </a:fld>
            <a:endParaRPr lang="en-US" altLang="ru-RU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74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976F19-EDED-400A-A432-578A4DE752FC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255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9DBAC-175D-42A0-8A37-DE45079B03C7}" type="slidenum">
              <a:rPr lang="en-US" altLang="ru-RU"/>
              <a:pPr/>
              <a:t>36</a:t>
            </a:fld>
            <a:endParaRPr lang="en-US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995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475ED-FE1F-4DC4-BBF4-6F898175E2C8}" type="slidenum">
              <a:rPr lang="en-US" altLang="ru-RU"/>
              <a:pPr/>
              <a:t>37</a:t>
            </a:fld>
            <a:endParaRPr lang="en-US" altLang="ru-RU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9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83469-2999-444D-BD57-E880AAEAD8D7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122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6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9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C5A3A60-9AD7-435C-8D7D-28CAE989CD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45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1" y="1600201"/>
            <a:ext cx="53848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1" y="3938589"/>
            <a:ext cx="5384800" cy="2187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D352-8973-4F5C-BFEF-80770EDCB313}" type="datetime1">
              <a:rPr lang="ru-RU" altLang="ru-RU"/>
              <a:pPr>
                <a:defRPr/>
              </a:pPr>
              <a:t>04.02.2021</a:t>
            </a:fld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420B-DA5E-4D4D-998D-A0EEADB45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27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599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A5AEF-17C8-4A29-808E-FA2B3DF297E7}" type="datetime1">
              <a:rPr lang="ru-RU" altLang="ru-RU"/>
              <a:pPr>
                <a:defRPr/>
              </a:pPr>
              <a:t>04.02.2021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25EA0-04CC-4574-96AC-8E6E1D434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52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3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6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7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6677-212E-4369-9521-E39FB80A52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E:\TEXTS\CONFEREN\SESION01\Ready\mama1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578" y="3073627"/>
            <a:ext cx="9783536" cy="886051"/>
          </a:xfrm>
        </p:spPr>
        <p:txBody>
          <a:bodyPr anchor="t"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«Базы данных – кошмар для зоолога? Или…» (Часть 2)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593" y="4851174"/>
            <a:ext cx="9144000" cy="95907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С.Г. Медведев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04 января 2021 года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4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20029"/>
          <a:stretch>
            <a:fillRect/>
          </a:stretch>
        </p:blipFill>
        <p:spPr bwMode="auto">
          <a:xfrm>
            <a:off x="4646614" y="200025"/>
            <a:ext cx="267264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3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32683" y="274638"/>
            <a:ext cx="8726634" cy="1143000"/>
          </a:xfrm>
        </p:spPr>
        <p:txBody>
          <a:bodyPr/>
          <a:lstStyle/>
          <a:p>
            <a:pPr algn="ctr"/>
            <a:r>
              <a:rPr lang="ru-RU" altLang="ru-RU" sz="2345" b="1" dirty="0">
                <a:solidFill>
                  <a:schemeClr val="bg1"/>
                </a:solidFill>
              </a:rPr>
              <a:t>Посвящается А.А. </a:t>
            </a:r>
            <a:r>
              <a:rPr lang="ru-RU" altLang="ru-RU" sz="2345" b="1" dirty="0" smtClean="0">
                <a:solidFill>
                  <a:schemeClr val="bg1"/>
                </a:solidFill>
              </a:rPr>
              <a:t> Умнову </a:t>
            </a:r>
            <a:r>
              <a:rPr lang="ru-RU" altLang="ru-RU" sz="2345" b="1" dirty="0">
                <a:solidFill>
                  <a:schemeClr val="bg1"/>
                </a:solidFill>
              </a:rPr>
              <a:t>(1941-1998),О.А. </a:t>
            </a:r>
            <a:r>
              <a:rPr lang="ru-RU" altLang="ru-RU" sz="2345" b="1" dirty="0" smtClean="0">
                <a:solidFill>
                  <a:schemeClr val="bg1"/>
                </a:solidFill>
              </a:rPr>
              <a:t> </a:t>
            </a:r>
            <a:r>
              <a:rPr lang="ru-RU" altLang="ru-RU" sz="2345" b="1" dirty="0" err="1" smtClean="0">
                <a:solidFill>
                  <a:schemeClr val="bg1"/>
                </a:solidFill>
              </a:rPr>
              <a:t>Скарлато</a:t>
            </a:r>
            <a:r>
              <a:rPr lang="ru-RU" altLang="ru-RU" sz="2345" b="1" dirty="0" smtClean="0">
                <a:solidFill>
                  <a:schemeClr val="bg1"/>
                </a:solidFill>
              </a:rPr>
              <a:t> </a:t>
            </a:r>
            <a:r>
              <a:rPr lang="ru-RU" altLang="ru-RU" sz="2345" b="1" dirty="0">
                <a:solidFill>
                  <a:schemeClr val="bg1"/>
                </a:solidFill>
              </a:rPr>
              <a:t>(1920-1994), М.В. Зайцеву (1954-2005), С.Д</a:t>
            </a:r>
            <a:r>
              <a:rPr lang="ru-RU" altLang="ru-RU" sz="2345" b="1" dirty="0" smtClean="0">
                <a:solidFill>
                  <a:schemeClr val="bg1"/>
                </a:solidFill>
              </a:rPr>
              <a:t>. </a:t>
            </a:r>
            <a:r>
              <a:rPr lang="ru-RU" altLang="ru-RU" sz="2345" b="1" dirty="0" err="1" smtClean="0">
                <a:solidFill>
                  <a:schemeClr val="bg1"/>
                </a:solidFill>
              </a:rPr>
              <a:t>Степаньянц</a:t>
            </a:r>
            <a:r>
              <a:rPr lang="ru-RU" altLang="ru-RU" sz="2345" b="1" dirty="0" smtClean="0">
                <a:solidFill>
                  <a:schemeClr val="bg1"/>
                </a:solidFill>
              </a:rPr>
              <a:t> </a:t>
            </a:r>
            <a:r>
              <a:rPr lang="ru-RU" altLang="ru-RU" sz="2345" b="1" dirty="0">
                <a:solidFill>
                  <a:schemeClr val="bg1"/>
                </a:solidFill>
              </a:rPr>
              <a:t>(1934-2015) и А.А. Голикову (1959-2017).</a:t>
            </a:r>
            <a:r>
              <a:rPr lang="ru-RU" altLang="ru-RU" sz="2345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416" y="2947989"/>
            <a:ext cx="2260204" cy="3240086"/>
          </a:xfrm>
        </p:spPr>
      </p:pic>
      <p:pic>
        <p:nvPicPr>
          <p:cNvPr id="3078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074" y="1398588"/>
            <a:ext cx="2093494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500" y="3005139"/>
            <a:ext cx="2245779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10" y="1355725"/>
            <a:ext cx="2144791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46" y="3933827"/>
            <a:ext cx="174564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3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24">
                <a:solidFill>
                  <a:schemeClr val="tx1"/>
                </a:solidFill>
                <a:latin typeface="Arial" charset="0"/>
              </a:defRPr>
            </a:lvl1pPr>
            <a:lvl2pPr marL="747079" indent="-287339" eaLnBrk="0" hangingPunct="0">
              <a:spcBef>
                <a:spcPct val="20000"/>
              </a:spcBef>
              <a:buChar char="–"/>
              <a:defRPr sz="2784">
                <a:solidFill>
                  <a:schemeClr val="tx1"/>
                </a:solidFill>
                <a:latin typeface="Arial" charset="0"/>
              </a:defRPr>
            </a:lvl2pPr>
            <a:lvl3pPr marL="1149353" indent="-229870" eaLnBrk="0" hangingPunct="0">
              <a:spcBef>
                <a:spcPct val="20000"/>
              </a:spcBef>
              <a:buChar char="•"/>
              <a:defRPr sz="2345">
                <a:solidFill>
                  <a:schemeClr val="tx1"/>
                </a:solidFill>
                <a:latin typeface="Arial" charset="0"/>
              </a:defRPr>
            </a:lvl3pPr>
            <a:lvl4pPr marL="1609093" indent="-229870" eaLnBrk="0" hangingPunct="0">
              <a:spcBef>
                <a:spcPct val="20000"/>
              </a:spcBef>
              <a:buChar char="–"/>
              <a:defRPr sz="2052">
                <a:solidFill>
                  <a:schemeClr val="tx1"/>
                </a:solidFill>
                <a:latin typeface="Arial" charset="0"/>
              </a:defRPr>
            </a:lvl4pPr>
            <a:lvl5pPr marL="2068834" indent="-229870" eaLnBrk="0" hangingPunct="0">
              <a:spcBef>
                <a:spcPct val="20000"/>
              </a:spcBef>
              <a:buChar char="»"/>
              <a:defRPr sz="2052">
                <a:solidFill>
                  <a:schemeClr val="tx1"/>
                </a:solidFill>
                <a:latin typeface="Arial" charset="0"/>
              </a:defRPr>
            </a:lvl5pPr>
            <a:lvl6pPr marL="2528576" indent="-22987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52">
                <a:solidFill>
                  <a:schemeClr val="tx1"/>
                </a:solidFill>
                <a:latin typeface="Arial" charset="0"/>
              </a:defRPr>
            </a:lvl6pPr>
            <a:lvl7pPr marL="2988315" indent="-22987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52">
                <a:solidFill>
                  <a:schemeClr val="tx1"/>
                </a:solidFill>
                <a:latin typeface="Arial" charset="0"/>
              </a:defRPr>
            </a:lvl7pPr>
            <a:lvl8pPr marL="3448057" indent="-22987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52">
                <a:solidFill>
                  <a:schemeClr val="tx1"/>
                </a:solidFill>
                <a:latin typeface="Arial" charset="0"/>
              </a:defRPr>
            </a:lvl8pPr>
            <a:lvl9pPr marL="3907797" indent="-22987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52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DD6835-A124-4B29-876F-0CD9054B3B73}" type="slidenum">
              <a:rPr lang="ru-RU" altLang="ru-RU" sz="1465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65"/>
          </a:p>
        </p:txBody>
      </p:sp>
      <p:sp>
        <p:nvSpPr>
          <p:cNvPr id="4099" name="Rectangle 12"/>
          <p:cNvSpPr>
            <a:spLocks noGrp="1" noChangeArrowheads="1"/>
          </p:cNvSpPr>
          <p:nvPr>
            <p:ph type="title"/>
          </p:nvPr>
        </p:nvSpPr>
        <p:spPr>
          <a:xfrm>
            <a:off x="1941072" y="274638"/>
            <a:ext cx="8309859" cy="3460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3957" b="1" dirty="0" smtClean="0">
                <a:solidFill>
                  <a:schemeClr val="bg1"/>
                </a:solidFill>
              </a:rPr>
              <a:t>НАЧАЛО</a:t>
            </a:r>
            <a:endParaRPr lang="ru-RU" altLang="ru-RU" sz="3957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besm_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7663" y="949225"/>
            <a:ext cx="2255396" cy="155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8" descr="sm_14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2261" y="2725467"/>
            <a:ext cx="2253793" cy="1741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11" descr="amstr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0355" y="4749969"/>
            <a:ext cx="2253793" cy="1527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3" name="Text Box 14"/>
          <p:cNvSpPr txBox="1">
            <a:spLocks noChangeArrowheads="1"/>
          </p:cNvSpPr>
          <p:nvPr/>
        </p:nvSpPr>
        <p:spPr bwMode="auto">
          <a:xfrm>
            <a:off x="4132348" y="692150"/>
            <a:ext cx="6399104" cy="62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948" tIns="45974" rIns="91948" bIns="459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52" dirty="0">
                <a:solidFill>
                  <a:schemeClr val="bg1"/>
                </a:solidFill>
              </a:rPr>
              <a:t>1975 г. – БЭСМ-6 </a:t>
            </a:r>
            <a:r>
              <a:rPr lang="ru-RU" altLang="ru-RU" sz="2052" b="1" dirty="0">
                <a:solidFill>
                  <a:schemeClr val="bg1"/>
                </a:solidFill>
              </a:rPr>
              <a:t>В.Д. Ефремов</a:t>
            </a:r>
            <a:r>
              <a:rPr lang="ru-RU" altLang="ru-RU" sz="2052" dirty="0">
                <a:solidFill>
                  <a:schemeClr val="bg1"/>
                </a:solidFill>
              </a:rPr>
              <a:t> с КБС – данные по кольцеванию птиц</a:t>
            </a:r>
            <a:r>
              <a:rPr lang="en-US" altLang="ru-RU" sz="2052" dirty="0">
                <a:solidFill>
                  <a:schemeClr val="bg1"/>
                </a:solidFill>
              </a:rPr>
              <a:t> (</a:t>
            </a:r>
            <a:r>
              <a:rPr lang="ru-RU" altLang="ru-RU" sz="2052" dirty="0" err="1">
                <a:solidFill>
                  <a:schemeClr val="bg1"/>
                </a:solidFill>
              </a:rPr>
              <a:t>ФизТех</a:t>
            </a:r>
            <a:r>
              <a:rPr lang="ru-RU" altLang="ru-RU" sz="2052" dirty="0">
                <a:solidFill>
                  <a:schemeClr val="bg1"/>
                </a:solidFill>
              </a:rPr>
              <a:t>, группа </a:t>
            </a:r>
            <a:r>
              <a:rPr lang="ru-RU" altLang="ru-RU" sz="2052" dirty="0" err="1">
                <a:solidFill>
                  <a:schemeClr val="bg1"/>
                </a:solidFill>
              </a:rPr>
              <a:t>Э.А.Троппа</a:t>
            </a:r>
            <a:r>
              <a:rPr lang="ru-RU" altLang="ru-RU" sz="2052" dirty="0">
                <a:solidFill>
                  <a:schemeClr val="bg1"/>
                </a:solidFill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52" dirty="0">
                <a:solidFill>
                  <a:schemeClr val="bg1"/>
                </a:solidFill>
              </a:rPr>
              <a:t>1976-1977 гг. – </a:t>
            </a:r>
            <a:r>
              <a:rPr lang="ru-RU" altLang="ru-RU" sz="2052" b="1" dirty="0">
                <a:solidFill>
                  <a:schemeClr val="bg1"/>
                </a:solidFill>
              </a:rPr>
              <a:t>А.А. Умнов и А.Ф. Алимов</a:t>
            </a:r>
            <a:r>
              <a:rPr lang="ru-RU" altLang="ru-RU" sz="2052" dirty="0">
                <a:solidFill>
                  <a:schemeClr val="bg1"/>
                </a:solidFill>
              </a:rPr>
              <a:t> – расчеты на БЭСМ-6 по моделированию продукционных процессов.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52" dirty="0">
                <a:solidFill>
                  <a:schemeClr val="bg1"/>
                </a:solidFill>
              </a:rPr>
              <a:t>1982 г. – терминал БЭСМ-6 в </a:t>
            </a:r>
            <a:r>
              <a:rPr lang="ru-RU" altLang="ru-RU" sz="2052" dirty="0" err="1">
                <a:solidFill>
                  <a:schemeClr val="bg1"/>
                </a:solidFill>
              </a:rPr>
              <a:t>ЗИНе</a:t>
            </a:r>
            <a:r>
              <a:rPr lang="ru-RU" altLang="ru-RU" sz="2052" dirty="0">
                <a:solidFill>
                  <a:schemeClr val="bg1"/>
                </a:solidFill>
              </a:rPr>
              <a:t> (</a:t>
            </a:r>
            <a:r>
              <a:rPr lang="ru-RU" altLang="ru-RU" sz="2052" b="1" dirty="0">
                <a:solidFill>
                  <a:schemeClr val="bg1"/>
                </a:solidFill>
              </a:rPr>
              <a:t>А.А. Умнов</a:t>
            </a:r>
            <a:r>
              <a:rPr lang="ru-RU" altLang="ru-RU" sz="2052" dirty="0">
                <a:solidFill>
                  <a:schemeClr val="bg1"/>
                </a:solidFill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52" dirty="0">
                <a:solidFill>
                  <a:schemeClr val="bg1"/>
                </a:solidFill>
              </a:rPr>
              <a:t>1985 г. – начало работ по зоологическим БД и машинным ключам (определителям)</a:t>
            </a:r>
            <a:r>
              <a:rPr lang="en-US" altLang="ru-RU" sz="2052" dirty="0">
                <a:solidFill>
                  <a:schemeClr val="bg1"/>
                </a:solidFill>
              </a:rPr>
              <a:t> (</a:t>
            </a:r>
            <a:r>
              <a:rPr lang="ru-RU" altLang="ru-RU" sz="2052" b="1" dirty="0" err="1">
                <a:solidFill>
                  <a:schemeClr val="bg1"/>
                </a:solidFill>
              </a:rPr>
              <a:t>А.Л.Лобанов</a:t>
            </a:r>
            <a:r>
              <a:rPr lang="ru-RU" altLang="ru-RU" sz="2052" dirty="0">
                <a:solidFill>
                  <a:schemeClr val="bg1"/>
                </a:solidFill>
              </a:rPr>
              <a:t>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52" b="1" dirty="0">
                <a:solidFill>
                  <a:schemeClr val="bg1"/>
                </a:solidFill>
              </a:rPr>
              <a:t>[</a:t>
            </a:r>
            <a:r>
              <a:rPr lang="ru-RU" altLang="ru-RU" sz="2052" b="1" dirty="0">
                <a:solidFill>
                  <a:schemeClr val="bg1"/>
                </a:solidFill>
              </a:rPr>
              <a:t>1986 г. – сеть -  предшественница Интернета</a:t>
            </a:r>
            <a:r>
              <a:rPr lang="en-US" altLang="ru-RU" sz="2052" b="1" dirty="0">
                <a:solidFill>
                  <a:schemeClr val="bg1"/>
                </a:solidFill>
              </a:rPr>
              <a:t>]</a:t>
            </a:r>
            <a:endParaRPr lang="ru-RU" altLang="ru-RU" sz="2052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52" dirty="0">
                <a:solidFill>
                  <a:schemeClr val="bg1"/>
                </a:solidFill>
              </a:rPr>
              <a:t>1988 </a:t>
            </a:r>
            <a:r>
              <a:rPr lang="ru-RU" altLang="ru-RU" sz="2052" dirty="0">
                <a:solidFill>
                  <a:schemeClr val="bg1"/>
                </a:solidFill>
              </a:rPr>
              <a:t>г. – </a:t>
            </a:r>
            <a:r>
              <a:rPr lang="ru-RU" altLang="ru-RU" sz="2052" b="1" dirty="0">
                <a:solidFill>
                  <a:schemeClr val="bg1"/>
                </a:solidFill>
              </a:rPr>
              <a:t>СМ-1420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52" dirty="0">
                <a:solidFill>
                  <a:schemeClr val="bg1"/>
                </a:solidFill>
              </a:rPr>
              <a:t>1989 г. – </a:t>
            </a:r>
            <a:r>
              <a:rPr lang="en-US" altLang="ru-RU" sz="2052" dirty="0">
                <a:solidFill>
                  <a:schemeClr val="bg1"/>
                </a:solidFill>
              </a:rPr>
              <a:t>Commodore,  </a:t>
            </a:r>
            <a:r>
              <a:rPr lang="en-US" altLang="ru-RU" sz="2052" b="1" dirty="0">
                <a:solidFill>
                  <a:schemeClr val="bg1"/>
                </a:solidFill>
              </a:rPr>
              <a:t>Amstrad-PC 164</a:t>
            </a:r>
            <a:r>
              <a:rPr lang="ru-RU" altLang="ru-RU" sz="2052" b="1" dirty="0">
                <a:solidFill>
                  <a:schemeClr val="bg1"/>
                </a:solidFill>
              </a:rPr>
              <a:t>0</a:t>
            </a:r>
            <a:endParaRPr lang="en-US" altLang="ru-RU" sz="2052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52" b="1" dirty="0">
                <a:solidFill>
                  <a:schemeClr val="bg1"/>
                </a:solidFill>
              </a:rPr>
              <a:t>1990 </a:t>
            </a:r>
            <a:r>
              <a:rPr lang="ru-RU" altLang="ru-RU" sz="2052" b="1" dirty="0">
                <a:solidFill>
                  <a:schemeClr val="bg1"/>
                </a:solidFill>
              </a:rPr>
              <a:t>г. Совещание в </a:t>
            </a:r>
            <a:r>
              <a:rPr lang="ru-RU" altLang="ru-RU" sz="2052" b="1" dirty="0" err="1">
                <a:solidFill>
                  <a:schemeClr val="bg1"/>
                </a:solidFill>
              </a:rPr>
              <a:t>ЗИНе</a:t>
            </a:r>
            <a:r>
              <a:rPr lang="ru-RU" altLang="ru-RU" sz="2052" b="1" dirty="0">
                <a:solidFill>
                  <a:schemeClr val="bg1"/>
                </a:solidFill>
              </a:rPr>
              <a:t> по БД в биологии.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52" b="1" dirty="0">
                <a:solidFill>
                  <a:schemeClr val="bg1"/>
                </a:solidFill>
              </a:rPr>
              <a:t>[1991 </a:t>
            </a:r>
            <a:r>
              <a:rPr lang="ru-RU" altLang="ru-RU" sz="2052" b="1" dirty="0">
                <a:solidFill>
                  <a:schemeClr val="bg1"/>
                </a:solidFill>
              </a:rPr>
              <a:t>г. – появление Интернета</a:t>
            </a:r>
            <a:r>
              <a:rPr lang="en-US" altLang="ru-RU" sz="2052" b="1" dirty="0">
                <a:solidFill>
                  <a:schemeClr val="bg1"/>
                </a:solidFill>
              </a:rPr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052" b="1" dirty="0">
                <a:solidFill>
                  <a:schemeClr val="bg1"/>
                </a:solidFill>
              </a:rPr>
              <a:t>1992 – </a:t>
            </a:r>
            <a:r>
              <a:rPr lang="ru-RU" altLang="ru-RU" sz="2052" dirty="0">
                <a:solidFill>
                  <a:schemeClr val="bg1"/>
                </a:solidFill>
              </a:rPr>
              <a:t>электронная почта (почти до 2002 года!)</a:t>
            </a:r>
            <a:endParaRPr lang="en-US" altLang="ru-RU" sz="2052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072" y="260351"/>
            <a:ext cx="8309859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345" b="1" dirty="0">
                <a:solidFill>
                  <a:schemeClr val="bg1"/>
                </a:solidFill>
              </a:rPr>
              <a:t>1992 – создание РФФИ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345" b="1" dirty="0">
                <a:solidFill>
                  <a:schemeClr val="bg1"/>
                </a:solidFill>
              </a:rPr>
              <a:t>1993</a:t>
            </a:r>
            <a:r>
              <a:rPr lang="ru-RU" altLang="ru-RU" sz="2345" dirty="0">
                <a:solidFill>
                  <a:schemeClr val="bg1"/>
                </a:solidFill>
              </a:rPr>
              <a:t> г. - Ботанический институт, Санкт-Петербург, Российская Федерация. </a:t>
            </a:r>
            <a:r>
              <a:rPr lang="ru-RU" altLang="ru-RU" sz="2345" b="1" dirty="0">
                <a:solidFill>
                  <a:schemeClr val="bg1"/>
                </a:solidFill>
              </a:rPr>
              <a:t>Международное</a:t>
            </a:r>
            <a:r>
              <a:rPr lang="ru-RU" altLang="ru-RU" sz="2345" dirty="0">
                <a:solidFill>
                  <a:schemeClr val="bg1"/>
                </a:solidFill>
              </a:rPr>
              <a:t> совещание.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dirty="0" smtClean="0">
                <a:solidFill>
                  <a:schemeClr val="bg1"/>
                </a:solidFill>
              </a:rPr>
              <a:t>1993 г. </a:t>
            </a:r>
            <a:r>
              <a:rPr lang="en-US" altLang="ru-RU" b="1" dirty="0" smtClean="0">
                <a:solidFill>
                  <a:schemeClr val="bg1"/>
                </a:solidFill>
              </a:rPr>
              <a:t> - “</a:t>
            </a:r>
            <a:r>
              <a:rPr lang="ru-RU" altLang="ru-RU" b="1" dirty="0" smtClean="0">
                <a:solidFill>
                  <a:schemeClr val="bg1"/>
                </a:solidFill>
              </a:rPr>
              <a:t>Система компьютерной интегрированной обработки данных по биоразнообразию животных (ЗООИHТ)</a:t>
            </a:r>
            <a:r>
              <a:rPr lang="en-US" altLang="ru-RU" b="1" dirty="0" smtClean="0">
                <a:solidFill>
                  <a:schemeClr val="bg1"/>
                </a:solidFill>
              </a:rPr>
              <a:t>”</a:t>
            </a: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dirty="0" smtClean="0">
                <a:solidFill>
                  <a:schemeClr val="bg1"/>
                </a:solidFill>
              </a:rPr>
              <a:t>Грант </a:t>
            </a:r>
            <a:r>
              <a:rPr lang="ru-RU" altLang="ru-RU" b="1" dirty="0" smtClean="0">
                <a:solidFill>
                  <a:schemeClr val="bg1"/>
                </a:solidFill>
              </a:rPr>
              <a:t>РФФИ</a:t>
            </a:r>
            <a:r>
              <a:rPr lang="ru-RU" altLang="ru-RU" dirty="0" smtClean="0">
                <a:solidFill>
                  <a:schemeClr val="bg1"/>
                </a:solidFill>
              </a:rPr>
              <a:t> 93-04-21216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84" b="1" dirty="0">
                <a:solidFill>
                  <a:schemeClr val="bg1"/>
                </a:solidFill>
              </a:rPr>
              <a:t>Орест Александрович </a:t>
            </a:r>
            <a:r>
              <a:rPr lang="ru-RU" altLang="ru-RU" sz="2784" b="1" dirty="0" err="1">
                <a:solidFill>
                  <a:schemeClr val="bg1"/>
                </a:solidFill>
              </a:rPr>
              <a:t>Скарлато</a:t>
            </a:r>
            <a:endParaRPr lang="ru-RU" altLang="ru-RU" sz="2784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784" b="1" dirty="0">
                <a:solidFill>
                  <a:schemeClr val="bg1"/>
                </a:solidFill>
              </a:rPr>
              <a:t> </a:t>
            </a:r>
            <a:r>
              <a:rPr lang="ru-RU" altLang="ru-RU" sz="2784" dirty="0">
                <a:solidFill>
                  <a:schemeClr val="bg1"/>
                </a:solidFill>
              </a:rPr>
              <a:t>(21 августа 1920 - 13 октября 1994).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84" b="1" dirty="0" err="1">
                <a:solidFill>
                  <a:schemeClr val="bg1"/>
                </a:solidFill>
              </a:rPr>
              <a:t>Дианов</a:t>
            </a:r>
            <a:r>
              <a:rPr lang="ru-RU" altLang="ru-RU" sz="2784" b="1" dirty="0">
                <a:solidFill>
                  <a:schemeClr val="bg1"/>
                </a:solidFill>
              </a:rPr>
              <a:t> Михаил Борисович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84" b="1" dirty="0">
                <a:solidFill>
                  <a:schemeClr val="bg1"/>
                </a:solidFill>
              </a:rPr>
              <a:t>Лобанов Андрей Львович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84" b="1" dirty="0">
                <a:solidFill>
                  <a:schemeClr val="bg1"/>
                </a:solidFill>
              </a:rPr>
              <a:t>Смирнов Игорь Сергеевич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784" b="1" dirty="0">
                <a:solidFill>
                  <a:schemeClr val="bg1"/>
                </a:solidFill>
              </a:rPr>
              <a:t>Соколов Евгений Павлович</a:t>
            </a:r>
          </a:p>
        </p:txBody>
      </p:sp>
    </p:spTree>
    <p:extLst>
      <p:ext uri="{BB962C8B-B14F-4D97-AF65-F5344CB8AC3E}">
        <p14:creationId xmlns:p14="http://schemas.microsoft.com/office/powerpoint/2010/main" val="193165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660550" y="476250"/>
            <a:ext cx="8870903" cy="6121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345" b="1" dirty="0">
                <a:solidFill>
                  <a:schemeClr val="bg1"/>
                </a:solidFill>
              </a:rPr>
              <a:t>1997</a:t>
            </a:r>
            <a:r>
              <a:rPr lang="ru-RU" altLang="ru-RU" sz="2345" dirty="0">
                <a:solidFill>
                  <a:schemeClr val="bg1"/>
                </a:solidFill>
              </a:rPr>
              <a:t> г., - третье совещание "Компьютерные базы данных в ботанических исследованиях" (Санкт-Петербург, 20-22 мая 1997 года, Ботанический институт РАН). Сборник научных трудов вышел в 1997 г. под редакцией Д.В. </a:t>
            </a:r>
            <a:r>
              <a:rPr lang="ru-RU" altLang="ru-RU" sz="2345" dirty="0" err="1">
                <a:solidFill>
                  <a:schemeClr val="bg1"/>
                </a:solidFill>
              </a:rPr>
              <a:t>Гельтмана</a:t>
            </a:r>
            <a:r>
              <a:rPr lang="ru-RU" altLang="ru-RU" sz="2345" dirty="0">
                <a:solidFill>
                  <a:schemeClr val="bg1"/>
                </a:solidFill>
              </a:rPr>
              <a:t> и Ю.Р. </a:t>
            </a:r>
            <a:r>
              <a:rPr lang="ru-RU" altLang="ru-RU" sz="2345" dirty="0" err="1">
                <a:solidFill>
                  <a:schemeClr val="bg1"/>
                </a:solidFill>
              </a:rPr>
              <a:t>Роскова</a:t>
            </a:r>
            <a:r>
              <a:rPr lang="ru-RU" altLang="ru-RU" sz="2345" dirty="0">
                <a:solidFill>
                  <a:schemeClr val="bg1"/>
                </a:solidFill>
              </a:rPr>
              <a:t>.</a:t>
            </a:r>
            <a:endParaRPr lang="ru-RU" altLang="ru-RU" sz="2345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ru-RU" sz="2345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345" b="1" dirty="0">
                <a:solidFill>
                  <a:schemeClr val="bg1"/>
                </a:solidFill>
              </a:rPr>
              <a:t>1997</a:t>
            </a:r>
            <a:r>
              <a:rPr lang="ru-RU" altLang="ru-RU" sz="2345" b="1" i="1" dirty="0">
                <a:solidFill>
                  <a:schemeClr val="bg1"/>
                </a:solidFill>
              </a:rPr>
              <a:t> г. – В </a:t>
            </a:r>
            <a:r>
              <a:rPr lang="ru-RU" altLang="ru-RU" sz="2345" b="1" i="1" dirty="0" err="1">
                <a:solidFill>
                  <a:schemeClr val="bg1"/>
                </a:solidFill>
              </a:rPr>
              <a:t>ЗИНе</a:t>
            </a:r>
            <a:r>
              <a:rPr lang="ru-RU" altLang="ru-RU" sz="2345" b="1" i="1" dirty="0">
                <a:solidFill>
                  <a:schemeClr val="bg1"/>
                </a:solidFill>
              </a:rPr>
              <a:t> - Интернет! </a:t>
            </a:r>
            <a:endParaRPr lang="en-US" altLang="ru-RU" sz="2345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ru-RU" sz="2345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ru-RU" sz="2345" b="1" dirty="0">
                <a:solidFill>
                  <a:schemeClr val="bg1"/>
                </a:solidFill>
              </a:rPr>
              <a:t>1998 </a:t>
            </a:r>
            <a:r>
              <a:rPr lang="ru-RU" altLang="ru-RU" sz="2345" b="1" dirty="0">
                <a:solidFill>
                  <a:schemeClr val="bg1"/>
                </a:solidFill>
              </a:rPr>
              <a:t>г.</a:t>
            </a:r>
            <a:endParaRPr lang="en-GB" altLang="ru-RU" sz="2345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345" i="1" dirty="0">
                <a:solidFill>
                  <a:schemeClr val="bg1"/>
                </a:solidFill>
              </a:rPr>
              <a:t>14 апреля - состоялся торжественный запуск "Интернет-2”         (В.П.</a:t>
            </a:r>
            <a:r>
              <a:rPr lang="en-US" altLang="ru-RU" sz="2345" i="1" dirty="0">
                <a:solidFill>
                  <a:schemeClr val="bg1"/>
                </a:solidFill>
              </a:rPr>
              <a:t> </a:t>
            </a:r>
            <a:r>
              <a:rPr lang="ru-RU" altLang="ru-RU" sz="2345" i="1" dirty="0">
                <a:solidFill>
                  <a:schemeClr val="bg1"/>
                </a:solidFill>
              </a:rPr>
              <a:t>Леонтьев,</a:t>
            </a:r>
            <a:r>
              <a:rPr lang="en-US" altLang="ru-RU" sz="2345" i="1" dirty="0">
                <a:solidFill>
                  <a:schemeClr val="bg1"/>
                </a:solidFill>
              </a:rPr>
              <a:t> </a:t>
            </a:r>
            <a:r>
              <a:rPr lang="ru-RU" altLang="ru-RU" sz="2345" i="1" dirty="0">
                <a:solidFill>
                  <a:schemeClr val="bg1"/>
                </a:solidFill>
              </a:rPr>
              <a:t>2002)</a:t>
            </a:r>
            <a:endParaRPr lang="en-GB" altLang="ru-RU" sz="2345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345" i="1" dirty="0">
                <a:solidFill>
                  <a:schemeClr val="bg1"/>
                </a:solidFill>
              </a:rPr>
              <a:t> В </a:t>
            </a:r>
            <a:r>
              <a:rPr lang="ru-RU" altLang="ru-RU" sz="2345" i="1" dirty="0" err="1">
                <a:solidFill>
                  <a:schemeClr val="bg1"/>
                </a:solidFill>
              </a:rPr>
              <a:t>ЗИНе</a:t>
            </a:r>
            <a:r>
              <a:rPr lang="ru-RU" altLang="ru-RU" sz="2345" i="1" dirty="0">
                <a:solidFill>
                  <a:schemeClr val="bg1"/>
                </a:solidFill>
              </a:rPr>
              <a:t> Интернет исчезает на некоторое время</a:t>
            </a:r>
            <a:r>
              <a:rPr lang="en-US" altLang="ru-RU" sz="2345" i="1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ru-RU" sz="2345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345" b="1" i="1" dirty="0">
                <a:solidFill>
                  <a:schemeClr val="bg1"/>
                </a:solidFill>
              </a:rPr>
              <a:t>1999 г. –  постоянный выход в Интернет!</a:t>
            </a:r>
          </a:p>
          <a:p>
            <a:pPr eaLnBrk="1" hangingPunct="1">
              <a:lnSpc>
                <a:spcPct val="80000"/>
              </a:lnSpc>
            </a:pPr>
            <a:endParaRPr lang="ru-RU" altLang="ru-RU" sz="2345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345" b="1" i="1" dirty="0">
                <a:solidFill>
                  <a:schemeClr val="bg1"/>
                </a:solidFill>
              </a:rPr>
              <a:t>- </a:t>
            </a:r>
            <a:r>
              <a:rPr lang="ru-RU" altLang="ru-RU" sz="2345" i="1" dirty="0">
                <a:solidFill>
                  <a:schemeClr val="bg1"/>
                </a:solidFill>
              </a:rPr>
              <a:t>разработка, с привлечением профессионалов, проекта</a:t>
            </a:r>
            <a:r>
              <a:rPr lang="ru-RU" altLang="ru-RU" sz="2345" b="1" i="1" dirty="0">
                <a:solidFill>
                  <a:schemeClr val="bg1"/>
                </a:solidFill>
              </a:rPr>
              <a:t> общеинститутской локальной сети.</a:t>
            </a:r>
            <a:r>
              <a:rPr lang="ru-RU" altLang="ru-RU" sz="2345" dirty="0">
                <a:solidFill>
                  <a:schemeClr val="bg1"/>
                </a:solidFill>
              </a:rPr>
              <a:t> </a:t>
            </a:r>
            <a:endParaRPr lang="en-GB" altLang="ru-RU" sz="2345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345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2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41072" y="274638"/>
            <a:ext cx="8309859" cy="850899"/>
          </a:xfrm>
        </p:spPr>
        <p:txBody>
          <a:bodyPr/>
          <a:lstStyle/>
          <a:p>
            <a:pPr eaLnBrk="1" hangingPunct="1"/>
            <a:r>
              <a:rPr lang="ru-RU" altLang="ru-RU" sz="3957" b="1" dirty="0">
                <a:solidFill>
                  <a:schemeClr val="bg1"/>
                </a:solidFill>
              </a:rPr>
              <a:t>Первая локальная сеть в </a:t>
            </a:r>
            <a:r>
              <a:rPr lang="ru-RU" altLang="ru-RU" sz="3957" b="1" dirty="0" err="1">
                <a:solidFill>
                  <a:schemeClr val="bg1"/>
                </a:solidFill>
              </a:rPr>
              <a:t>ЗИНе</a:t>
            </a:r>
            <a:endParaRPr lang="ru-RU" altLang="ru-RU" sz="3957" b="1" dirty="0">
              <a:solidFill>
                <a:schemeClr val="bg1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41070" y="1268415"/>
            <a:ext cx="4077986" cy="5329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345" b="1" dirty="0">
                <a:solidFill>
                  <a:schemeClr val="bg1"/>
                </a:solidFill>
              </a:rPr>
              <a:t>1995 г. </a:t>
            </a:r>
            <a:r>
              <a:rPr lang="ru-RU" altLang="ru-RU" sz="2345" dirty="0">
                <a:solidFill>
                  <a:schemeClr val="bg1"/>
                </a:solidFill>
              </a:rPr>
              <a:t>создание и развитие локальной сети, начало которой было положено в рамках проекта</a:t>
            </a:r>
            <a:r>
              <a:rPr lang="ru-RU" altLang="ru-RU" sz="2345" b="1" dirty="0">
                <a:solidFill>
                  <a:schemeClr val="bg1"/>
                </a:solidFill>
              </a:rPr>
              <a:t> ЗООИНТ</a:t>
            </a:r>
            <a:r>
              <a:rPr lang="ru-RU" altLang="ru-RU" sz="2345" dirty="0">
                <a:solidFill>
                  <a:schemeClr val="bg1"/>
                </a:solidFill>
              </a:rPr>
              <a:t>. Руками участников проекта была создана сеть из 3 машин (</a:t>
            </a:r>
            <a:r>
              <a:rPr lang="ru-RU" altLang="ru-RU" sz="2345" dirty="0" err="1">
                <a:solidFill>
                  <a:schemeClr val="bg1"/>
                </a:solidFill>
              </a:rPr>
              <a:t>каб</a:t>
            </a:r>
            <a:r>
              <a:rPr lang="ru-RU" altLang="ru-RU" sz="2345" dirty="0">
                <a:solidFill>
                  <a:schemeClr val="bg1"/>
                </a:solidFill>
              </a:rPr>
              <a:t>. 5, 11 и 25)</a:t>
            </a:r>
          </a:p>
          <a:p>
            <a:pPr eaLnBrk="1" hangingPunct="1">
              <a:lnSpc>
                <a:spcPct val="80000"/>
              </a:lnSpc>
            </a:pPr>
            <a:endParaRPr lang="ru-RU" altLang="ru-RU" sz="2345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345" b="1" dirty="0">
                <a:solidFill>
                  <a:schemeClr val="bg1"/>
                </a:solidFill>
              </a:rPr>
              <a:t>В 1996 </a:t>
            </a:r>
            <a:r>
              <a:rPr lang="ru-RU" altLang="ru-RU" sz="2345" dirty="0">
                <a:solidFill>
                  <a:schemeClr val="bg1"/>
                </a:solidFill>
              </a:rPr>
              <a:t>году было подключено еще 2 компьютера (</a:t>
            </a:r>
            <a:r>
              <a:rPr lang="ru-RU" altLang="ru-RU" sz="2345" dirty="0" err="1">
                <a:solidFill>
                  <a:schemeClr val="bg1"/>
                </a:solidFill>
              </a:rPr>
              <a:t>каб</a:t>
            </a:r>
            <a:r>
              <a:rPr lang="ru-RU" altLang="ru-RU" sz="2345" dirty="0">
                <a:solidFill>
                  <a:schemeClr val="bg1"/>
                </a:solidFill>
              </a:rPr>
              <a:t>. 3 и </a:t>
            </a:r>
            <a:r>
              <a:rPr lang="en-US" altLang="ru-RU" sz="2345" dirty="0">
                <a:solidFill>
                  <a:schemeClr val="bg1"/>
                </a:solidFill>
              </a:rPr>
              <a:t>20</a:t>
            </a:r>
            <a:r>
              <a:rPr lang="ru-RU" altLang="ru-RU" sz="2345" dirty="0">
                <a:solidFill>
                  <a:schemeClr val="bg1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345" dirty="0">
                <a:solidFill>
                  <a:schemeClr val="bg1"/>
                </a:solidFill>
              </a:rPr>
              <a:t>Сейчас </a:t>
            </a:r>
            <a:r>
              <a:rPr lang="en-US" altLang="ru-RU" sz="2345" dirty="0">
                <a:solidFill>
                  <a:schemeClr val="bg1"/>
                </a:solidFill>
              </a:rPr>
              <a:t>&gt;</a:t>
            </a:r>
            <a:r>
              <a:rPr lang="ru-RU" altLang="ru-RU" sz="2345" b="1" dirty="0">
                <a:solidFill>
                  <a:schemeClr val="bg1"/>
                </a:solidFill>
              </a:rPr>
              <a:t>3</a:t>
            </a:r>
            <a:r>
              <a:rPr lang="en-US" altLang="ru-RU" sz="2345" b="1" dirty="0">
                <a:solidFill>
                  <a:schemeClr val="bg1"/>
                </a:solidFill>
              </a:rPr>
              <a:t>5</a:t>
            </a:r>
            <a:r>
              <a:rPr lang="ru-RU" altLang="ru-RU" sz="2345" b="1" dirty="0">
                <a:solidFill>
                  <a:schemeClr val="bg1"/>
                </a:solidFill>
              </a:rPr>
              <a:t>0</a:t>
            </a:r>
            <a:r>
              <a:rPr lang="en-US" altLang="ru-RU" sz="2345" dirty="0">
                <a:solidFill>
                  <a:schemeClr val="bg1"/>
                </a:solidFill>
              </a:rPr>
              <a:t> PC </a:t>
            </a:r>
            <a:r>
              <a:rPr lang="ru-RU" altLang="ru-RU" sz="2345" dirty="0">
                <a:solidFill>
                  <a:schemeClr val="bg1"/>
                </a:solidFill>
              </a:rPr>
              <a:t>и </a:t>
            </a:r>
            <a:r>
              <a:rPr lang="ru-RU" altLang="ru-RU" sz="2345" b="1" dirty="0">
                <a:solidFill>
                  <a:schemeClr val="bg1"/>
                </a:solidFill>
              </a:rPr>
              <a:t>10</a:t>
            </a:r>
            <a:r>
              <a:rPr lang="ru-RU" altLang="ru-RU" sz="2345" dirty="0">
                <a:solidFill>
                  <a:schemeClr val="bg1"/>
                </a:solidFill>
              </a:rPr>
              <a:t> серверов.</a:t>
            </a:r>
          </a:p>
        </p:txBody>
      </p:sp>
      <p:pic>
        <p:nvPicPr>
          <p:cNvPr id="11269" name="Picture 5" descr="serv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370" y="1158066"/>
            <a:ext cx="4081193" cy="5389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052" b="1" dirty="0">
                <a:solidFill>
                  <a:schemeClr val="bg1"/>
                </a:solidFill>
              </a:rPr>
              <a:t>ЗООИНТ - </a:t>
            </a:r>
            <a:r>
              <a:rPr lang="ru-RU" sz="2052" b="1" dirty="0" err="1">
                <a:solidFill>
                  <a:schemeClr val="bg1"/>
                </a:solidFill>
              </a:rPr>
              <a:t>ЗООлогическая</a:t>
            </a:r>
            <a:r>
              <a:rPr lang="ru-RU" sz="2052" b="1" dirty="0">
                <a:solidFill>
                  <a:schemeClr val="bg1"/>
                </a:solidFill>
              </a:rPr>
              <a:t> </a:t>
            </a:r>
            <a:r>
              <a:rPr lang="ru-RU" sz="2052" b="1" dirty="0" err="1">
                <a:solidFill>
                  <a:schemeClr val="bg1"/>
                </a:solidFill>
              </a:rPr>
              <a:t>ИНТегрированная</a:t>
            </a:r>
            <a:r>
              <a:rPr lang="ru-RU" sz="2052" b="1" dirty="0">
                <a:solidFill>
                  <a:schemeClr val="bg1"/>
                </a:solidFill>
              </a:rPr>
              <a:t> информационно-поисковая система</a:t>
            </a:r>
            <a:br>
              <a:rPr lang="ru-RU" sz="2052" b="1" dirty="0">
                <a:solidFill>
                  <a:schemeClr val="bg1"/>
                </a:solidFill>
              </a:rPr>
            </a:br>
            <a:r>
              <a:rPr lang="en-US" altLang="ru-RU" sz="2052" dirty="0">
                <a:solidFill>
                  <a:schemeClr val="bg1"/>
                </a:solidFill>
              </a:rPr>
              <a:t>http://www.zin.ru/projects/zooint_r/index.html</a:t>
            </a:r>
            <a:endParaRPr lang="ru-RU" altLang="ru-RU" sz="2052" dirty="0">
              <a:solidFill>
                <a:schemeClr val="bg1"/>
              </a:solidFill>
            </a:endParaRPr>
          </a:p>
        </p:txBody>
      </p:sp>
      <p:pic>
        <p:nvPicPr>
          <p:cNvPr id="6147" name="Picture 4" descr="ZOOI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733" y="1600202"/>
            <a:ext cx="6092934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1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3332" y="159729"/>
            <a:ext cx="8979905" cy="1143000"/>
          </a:xfrm>
        </p:spPr>
        <p:txBody>
          <a:bodyPr/>
          <a:lstStyle/>
          <a:p>
            <a:pPr algn="l"/>
            <a:r>
              <a:rPr lang="ru-RU" altLang="ru-RU" sz="2052" b="1" dirty="0">
                <a:solidFill>
                  <a:schemeClr val="bg1"/>
                </a:solidFill>
              </a:rPr>
              <a:t>Проект-долгожитель "ZOOINT", который использовал как таксономическую основу - стандарт ZOOCOD и служил образцом для других проектов и источником информации о </a:t>
            </a:r>
            <a:r>
              <a:rPr lang="ru-RU" altLang="ru-RU" sz="2052" b="1" dirty="0" smtClean="0">
                <a:solidFill>
                  <a:schemeClr val="bg1"/>
                </a:solidFill>
              </a:rPr>
              <a:t>стандарте</a:t>
            </a:r>
            <a:endParaRPr lang="ru-RU" altLang="ru-RU" sz="2052" b="1" dirty="0">
              <a:solidFill>
                <a:schemeClr val="bg1"/>
              </a:solidFill>
            </a:endParaRPr>
          </a:p>
        </p:txBody>
      </p:sp>
      <p:pic>
        <p:nvPicPr>
          <p:cNvPr id="7171" name="Picture 4" descr="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292" y="1341438"/>
            <a:ext cx="7925143" cy="54006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488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57655" y="131661"/>
            <a:ext cx="10515600" cy="1325563"/>
          </a:xfrm>
        </p:spPr>
        <p:txBody>
          <a:bodyPr/>
          <a:lstStyle/>
          <a:p>
            <a:pPr algn="ctr"/>
            <a:r>
              <a:rPr lang="ru-RU" altLang="ru-RU" sz="2345" b="1" dirty="0">
                <a:solidFill>
                  <a:schemeClr val="bg1"/>
                </a:solidFill>
              </a:rPr>
              <a:t>Стандарт ZOOCOD - концепция отражения зоологических иерархических классификаций в плоских таблицах реляционных баз данных</a:t>
            </a:r>
            <a:endParaRPr lang="ru-RU" altLang="ru-RU" sz="2345" dirty="0">
              <a:solidFill>
                <a:schemeClr val="bg1"/>
              </a:solidFill>
            </a:endParaRP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804" y="1184548"/>
            <a:ext cx="7016711" cy="5559154"/>
          </a:xfrm>
          <a:noFill/>
        </p:spPr>
      </p:pic>
    </p:spTree>
    <p:extLst>
      <p:ext uri="{BB962C8B-B14F-4D97-AF65-F5344CB8AC3E}">
        <p14:creationId xmlns:p14="http://schemas.microsoft.com/office/powerpoint/2010/main" val="1562522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132" y="160844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</a:rPr>
              <a:t>Станционная база данных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7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6561" y="1268415"/>
            <a:ext cx="7635004" cy="5184775"/>
          </a:xfrm>
        </p:spPr>
      </p:pic>
    </p:spTree>
    <p:extLst>
      <p:ext uri="{BB962C8B-B14F-4D97-AF65-F5344CB8AC3E}">
        <p14:creationId xmlns:p14="http://schemas.microsoft.com/office/powerpoint/2010/main" val="152700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2052">
                <a:solidFill>
                  <a:schemeClr val="accent2"/>
                </a:solidFill>
              </a:rPr>
              <a:t>31 января </a:t>
            </a:r>
            <a:r>
              <a:rPr lang="ru-RU" altLang="ru-RU" sz="2052" b="1">
                <a:solidFill>
                  <a:schemeClr val="accent2"/>
                </a:solidFill>
              </a:rPr>
              <a:t>2002</a:t>
            </a:r>
            <a:r>
              <a:rPr lang="ru-RU" altLang="ru-RU" sz="2052">
                <a:solidFill>
                  <a:schemeClr val="accent2"/>
                </a:solidFill>
              </a:rPr>
              <a:t> г. Зоологический институт РАН (ЗИН) заключил государственный контракт на выполнение научно-исследовательских работ по теме "Информационная система по биоразнообразию“</a:t>
            </a:r>
            <a:r>
              <a:rPr lang="en-US" altLang="ru-RU" sz="2052">
                <a:solidFill>
                  <a:schemeClr val="accent2"/>
                </a:solidFill>
              </a:rPr>
              <a:t> (http://www.zin.ru/BioDiv/index.html)</a:t>
            </a:r>
            <a:r>
              <a:rPr lang="ru-RU" altLang="ru-RU" sz="2052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716" y="1600200"/>
            <a:ext cx="7945982" cy="4997450"/>
          </a:xfrm>
        </p:spPr>
      </p:pic>
    </p:spTree>
    <p:extLst>
      <p:ext uri="{BB962C8B-B14F-4D97-AF65-F5344CB8AC3E}">
        <p14:creationId xmlns:p14="http://schemas.microsoft.com/office/powerpoint/2010/main" val="2466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Иерархические и сетевые отношения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ЭУ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2" y="1944985"/>
            <a:ext cx="5581221" cy="344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0) Сетевые модели — Tele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99" y="1739620"/>
            <a:ext cx="5783001" cy="366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64204" y="188913"/>
            <a:ext cx="11235447" cy="1223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Информационная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система 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"Биоразнообразие животных России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“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ZooDiv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(2006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г.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0437" y="1268414"/>
            <a:ext cx="7343261" cy="5462587"/>
          </a:xfrm>
          <a:noFill/>
        </p:spPr>
      </p:pic>
    </p:spTree>
    <p:extLst>
      <p:ext uri="{BB962C8B-B14F-4D97-AF65-F5344CB8AC3E}">
        <p14:creationId xmlns:p14="http://schemas.microsoft.com/office/powerpoint/2010/main" val="121881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носка со стрелкой вниз 35"/>
          <p:cNvSpPr/>
          <p:nvPr/>
        </p:nvSpPr>
        <p:spPr>
          <a:xfrm>
            <a:off x="1843874" y="4623352"/>
            <a:ext cx="8740774" cy="1180897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638145" y="262647"/>
            <a:ext cx="632298" cy="622570"/>
          </a:xfrm>
          <a:prstGeom prst="straightConnector1">
            <a:avLst/>
          </a:prstGeom>
          <a:ln w="28575" cmpd="dbl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14212" y="125075"/>
            <a:ext cx="2928" cy="8574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90995" y="110322"/>
            <a:ext cx="1558452" cy="901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2123682" y="968858"/>
            <a:ext cx="1952625" cy="971550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798805" y="1092429"/>
            <a:ext cx="2324098" cy="1209675"/>
          </a:xfrm>
          <a:prstGeom prst="flowChartMultidocument">
            <a:avLst/>
          </a:prstGeom>
          <a:gradFill>
            <a:gsLst>
              <a:gs pos="100000">
                <a:schemeClr val="accent4">
                  <a:lumMod val="75000"/>
                  <a:alpha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8057941" y="1041002"/>
            <a:ext cx="2414588" cy="1000125"/>
          </a:xfrm>
          <a:prstGeom prst="flowChartMultidocument">
            <a:avLst/>
          </a:prstGeom>
          <a:gradFill flip="none" rotWithShape="1">
            <a:gsLst>
              <a:gs pos="8000">
                <a:schemeClr val="accent4">
                  <a:lumMod val="75000"/>
                </a:schemeClr>
              </a:gs>
              <a:gs pos="79000">
                <a:srgbClr val="FF0000"/>
              </a:gs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99473" y="4990498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FEDOM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33149" y="4987622"/>
            <a:ext cx="900113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/>
              <a:t>CTFEL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220113" y="4976115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ДНВАС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5386" y="3472463"/>
            <a:ext cx="2740025" cy="749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DE35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 dirty="0" err="1"/>
              <a:t>Felis</a:t>
            </a:r>
            <a:r>
              <a:rPr lang="ru-RU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1400" b="1" dirty="0"/>
              <a:t>FE</a:t>
            </a:r>
            <a:endParaRPr lang="ru-RU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1400" b="1" dirty="0"/>
              <a:t>F. </a:t>
            </a:r>
            <a:r>
              <a:rPr lang="ru-RU" altLang="ru-RU" sz="1400" b="1" dirty="0" err="1"/>
              <a:t>canadensis</a:t>
            </a:r>
            <a:r>
              <a:rPr lang="ru-RU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1400" b="1" dirty="0"/>
              <a:t>FECAN</a:t>
            </a:r>
            <a:endParaRPr lang="ru-RU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1400" b="1" dirty="0"/>
              <a:t>F. </a:t>
            </a:r>
            <a:r>
              <a:rPr lang="ru-RU" altLang="ru-RU" sz="1400" b="1" dirty="0" err="1"/>
              <a:t>domesticus</a:t>
            </a:r>
            <a:r>
              <a:rPr lang="ru-RU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1400" b="1" dirty="0"/>
              <a:t>FEDOM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660772" y="3308448"/>
            <a:ext cx="2722563" cy="7493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3B8E3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Ctenocephalides</a:t>
            </a:r>
            <a:r>
              <a:rPr lang="en-US" altLang="ru-RU" sz="1400" b="1" dirty="0"/>
              <a:t>          CT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ru-RU" sz="1400" b="1" dirty="0" err="1"/>
              <a:t>C.felis</a:t>
            </a:r>
            <a:r>
              <a:rPr lang="en-US" altLang="ru-RU" sz="1400" b="1" dirty="0"/>
              <a:t>                          CTFEL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ru-RU" sz="1400" b="1" dirty="0"/>
              <a:t>C. </a:t>
            </a:r>
            <a:r>
              <a:rPr lang="en-US" altLang="ru-RU" sz="1400" b="1" dirty="0" err="1"/>
              <a:t>canis</a:t>
            </a:r>
            <a:r>
              <a:rPr lang="en-US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</a:t>
            </a:r>
            <a:r>
              <a:rPr lang="en-US" altLang="ru-RU" sz="1400" b="1" dirty="0"/>
              <a:t>CTCAN</a:t>
            </a:r>
            <a:endParaRPr lang="ru-RU" altLang="ru-RU" sz="1400" b="1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181252" y="3305275"/>
            <a:ext cx="2706688" cy="749300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F30538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 dirty="0"/>
              <a:t>Дельта Невы</a:t>
            </a:r>
            <a:r>
              <a:rPr lang="en-US" altLang="ru-RU" sz="1400" b="1" dirty="0"/>
              <a:t>              </a:t>
            </a:r>
            <a:r>
              <a:rPr lang="ru-RU" altLang="ru-RU" sz="1400" b="1" dirty="0"/>
              <a:t>ДН</a:t>
            </a:r>
          </a:p>
          <a:p>
            <a:r>
              <a:rPr lang="ru-RU" altLang="ru-RU" sz="1400" b="1" dirty="0"/>
              <a:t>Елагин о-в</a:t>
            </a:r>
            <a:r>
              <a:rPr lang="en-US" altLang="ru-RU" sz="1400" b="1" dirty="0"/>
              <a:t>                  </a:t>
            </a:r>
            <a:r>
              <a:rPr lang="ru-RU" altLang="ru-RU" sz="1400" b="1" dirty="0"/>
              <a:t>ДНЕЛА</a:t>
            </a:r>
          </a:p>
          <a:p>
            <a:r>
              <a:rPr lang="ru-RU" altLang="ru-RU" sz="1400" b="1" dirty="0"/>
              <a:t>Васильевский о-в</a:t>
            </a:r>
            <a:r>
              <a:rPr lang="en-US" altLang="ru-RU" sz="1400" b="1" dirty="0"/>
              <a:t>      </a:t>
            </a:r>
            <a:r>
              <a:rPr lang="ru-RU" altLang="ru-RU" sz="1400" b="1" dirty="0"/>
              <a:t>ДНВАС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963038" y="1381328"/>
            <a:ext cx="2908571" cy="272374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63438" y="1624519"/>
            <a:ext cx="1293780" cy="2042809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417864" y="1653702"/>
            <a:ext cx="1650265" cy="2221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22587" y="3715966"/>
            <a:ext cx="460619" cy="128429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8887497" y="3968885"/>
            <a:ext cx="246775" cy="9502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0" idx="0"/>
          </p:cNvCxnSpPr>
          <p:nvPr/>
        </p:nvCxnSpPr>
        <p:spPr>
          <a:xfrm>
            <a:off x="2422187" y="4085617"/>
            <a:ext cx="963086" cy="9048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люс 33"/>
          <p:cNvSpPr/>
          <p:nvPr/>
        </p:nvSpPr>
        <p:spPr>
          <a:xfrm>
            <a:off x="4744572" y="4897139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7392128" y="4854188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961348" y="6010275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681200" y="5800725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04731" y="6189608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443359" y="6366213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762375" y="5895975"/>
            <a:ext cx="95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1186774" y="4056433"/>
            <a:ext cx="583660" cy="97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12078" y="3686784"/>
            <a:ext cx="972765" cy="972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4900" y="339725"/>
            <a:ext cx="10448925" cy="838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ФАКТОГРАФИЧЕСКАЯ 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ТАБЛИЦА: ПАРАЗИТО-ХОЗЯИННЫХ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СВЯЗЕЙ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34851" name="Picture 3" descr="Clethrionom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708150"/>
            <a:ext cx="2052638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5622925" y="2228850"/>
            <a:ext cx="876300" cy="781050"/>
            <a:chOff x="2172" y="1584"/>
            <a:chExt cx="552" cy="492"/>
          </a:xfrm>
        </p:grpSpPr>
        <p:sp>
          <p:nvSpPr>
            <p:cNvPr id="334853" name="Line 5"/>
            <p:cNvSpPr>
              <a:spLocks noChangeShapeType="1"/>
            </p:cNvSpPr>
            <p:nvPr/>
          </p:nvSpPr>
          <p:spPr bwMode="auto">
            <a:xfrm flipH="1">
              <a:off x="2172" y="1584"/>
              <a:ext cx="552" cy="4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4854" name="Line 6"/>
            <p:cNvSpPr>
              <a:spLocks noChangeShapeType="1"/>
            </p:cNvSpPr>
            <p:nvPr/>
          </p:nvSpPr>
          <p:spPr bwMode="auto">
            <a:xfrm>
              <a:off x="2172" y="1584"/>
              <a:ext cx="552" cy="4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2011364" y="5216526"/>
            <a:ext cx="8186737" cy="954107"/>
          </a:xfrm>
          <a:prstGeom prst="rect">
            <a:avLst/>
          </a:prstGeom>
          <a:solidFill>
            <a:srgbClr val="F08B62"/>
          </a:solidFill>
          <a:ln w="76200" cmpd="tri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Связи</a:t>
            </a:r>
            <a:r>
              <a:rPr lang="en-US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1835 видов блох с</a:t>
            </a:r>
            <a:r>
              <a:rPr lang="en-US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5</a:t>
            </a:r>
            <a:r>
              <a:rPr lang="ru-RU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ru-RU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4 видами птиц и 1644 видами млекопитающих</a:t>
            </a:r>
            <a:r>
              <a:rPr lang="en-US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alt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15111 записей (1.2 MB)</a:t>
            </a:r>
            <a:r>
              <a:rPr lang="ru-RU" altLang="ru-RU" sz="2800" b="1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6099175" y="3255963"/>
            <a:ext cx="0" cy="10477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34857" name="Picture 9" descr="Cerato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9" y="3086101"/>
            <a:ext cx="625475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8" name="Picture 10" descr="Hystri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2838450"/>
            <a:ext cx="1003300" cy="72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9" name="Picture 11" descr="Pul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1727200"/>
            <a:ext cx="573088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0" name="Picture 12" descr="Chaffin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1" y="2955925"/>
            <a:ext cx="1698625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1" name="Picture 13" descr="Macrop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9" y="1735138"/>
            <a:ext cx="854075" cy="60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2" name="Picture 14" descr="Thauma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6" y="2476501"/>
            <a:ext cx="60007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3" name="Picture 15" descr="Hystri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1735138"/>
            <a:ext cx="1003300" cy="83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4" name="Picture 16" descr="Leptop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3759201"/>
            <a:ext cx="1003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65" name="Picture 17" descr="Thaumap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9" y="2487613"/>
            <a:ext cx="854075" cy="41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ru-RU" altLang="ru-RU" sz="4000">
                <a:solidFill>
                  <a:schemeClr val="bg1"/>
                </a:solidFill>
                <a:latin typeface="Times New Roman" panose="02020603050405020304" pitchFamily="18" charset="0"/>
              </a:rPr>
              <a:t>АНАЛИЗ ЯВЛЕНИЙ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type="tbl" idx="1"/>
          </p:nvPr>
        </p:nvGraphicFramePr>
        <p:xfrm>
          <a:off x="2209800" y="914400"/>
          <a:ext cx="8077200" cy="5192078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ГРУППИРОВКА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CПИСКИ ТАКСОНОВ ХОЗЯЕВ ДЛЯ ТАКСОНА БЛОХ И НАОБОРОТ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СТАТИСТИКА ТИПОВ СВЯЗЕЙ ТАКСОНОВ ХОЗЯЕВ С ТАКСОНОМ БЛОХ И НАОБОРОТ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СПИСКИ ТАКСОНОВ БЛОХ В 40 ЗООГЕОГРАИЧЕСКИХ РЕГИОНАХ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ГЕНЕРАЦИЯ КЛАССИФИКАЦИИИ АРЕАЛОВ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113">
                <a:tc>
                  <a:txBody>
                    <a:bodyPr/>
                    <a:lstStyle>
                      <a:lvl1pPr defTabSz="990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9906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990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990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990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СВЯЗИ 2-х АСПЕКТОВ (РАСПРЕДЕЛЕ-НИЕ) 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ТАКСОНОВ БЛОХ ПО ТАКСОНАМ  ХОЗЯЕВ И НАОБОРОТ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ВИДОВ БЛОХ С ЗАДАННЫМИ ПРИЗНАКАМИ СТРОЕНИЯ В ЗАДАННЫХ РЕГИОНАХ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ВИДОВ БЛОХ С ЗАДАННЫМИ ПРИЗНАКАМИ СТРОЕНИЯ ПО ЗАДАННЫМ ТАКСОНАМ ХОЗЯЕВ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8">
                <a:tc>
                  <a:txBody>
                    <a:bodyPr/>
                    <a:lstStyle>
                      <a:lvl1pPr defTabSz="1244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2446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244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244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244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44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СВЯЗИ 3-х АСПЕКТОВ</a:t>
                      </a:r>
                    </a:p>
                    <a:p>
                      <a:pPr marL="0" marR="0" lvl="0" indent="0" algn="l" defTabSz="1244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(РАСПРЕДЕЛЕ-НИЕ)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ВИДОВ БЛОХ ПО ТАКСОНАМ ХОЗЯЕВ В ЗАДАННОМ РЕГИОНЕ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ВИДОВ ХОЗЯЕВ ПО ТАКСОНАМ БЛОХ В ЗАДАННОМ РЕГИОНЕ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3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7" y="651753"/>
            <a:ext cx="10868295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3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40" y="457200"/>
            <a:ext cx="10975022" cy="60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32953" y="118996"/>
            <a:ext cx="8229600" cy="922337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chemeClr val="bg1"/>
                </a:solidFill>
              </a:rPr>
              <a:t>Ктенидии блох</a:t>
            </a:r>
            <a:endParaRPr lang="en-US" altLang="ru-RU" sz="4000" dirty="0">
              <a:solidFill>
                <a:schemeClr val="bg1"/>
              </a:solidFill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/>
          <a:stretch>
            <a:fillRect/>
          </a:stretch>
        </p:blipFill>
        <p:spPr bwMode="auto">
          <a:xfrm>
            <a:off x="2023353" y="966280"/>
            <a:ext cx="2843753" cy="291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/>
          <a:stretch>
            <a:fillRect/>
          </a:stretch>
        </p:blipFill>
        <p:spPr bwMode="auto">
          <a:xfrm>
            <a:off x="1974715" y="3933826"/>
            <a:ext cx="2843349" cy="290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r="6749" b="4636"/>
          <a:stretch>
            <a:fillRect/>
          </a:stretch>
        </p:blipFill>
        <p:spPr bwMode="auto">
          <a:xfrm>
            <a:off x="7062281" y="1027738"/>
            <a:ext cx="2845019" cy="28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/>
          <a:stretch>
            <a:fillRect/>
          </a:stretch>
        </p:blipFill>
        <p:spPr bwMode="auto">
          <a:xfrm>
            <a:off x="7104063" y="3933825"/>
            <a:ext cx="2740328" cy="283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5159376" y="2420938"/>
            <a:ext cx="18002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Нижнещечный</a:t>
            </a:r>
          </a:p>
          <a:p>
            <a:pPr>
              <a:spcBef>
                <a:spcPct val="50000"/>
              </a:spcBef>
            </a:pP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159375" y="5229226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Преоральный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087939" y="4508501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</a:rPr>
              <a:t>Фронтальный</a:t>
            </a:r>
            <a:endParaRPr lang="en-US" altLang="ru-RU">
              <a:solidFill>
                <a:schemeClr val="bg1"/>
              </a:solidFill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H="1">
            <a:off x="3200399" y="2636839"/>
            <a:ext cx="1887539" cy="28145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V="1">
            <a:off x="6888164" y="2492376"/>
            <a:ext cx="936625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2723745" y="4652962"/>
            <a:ext cx="2435630" cy="4832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6670810" y="5519604"/>
            <a:ext cx="1733888" cy="34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5" name="Picture 19" descr="Rhopal_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6551" r="8371" b="14159"/>
          <a:stretch>
            <a:fillRect/>
          </a:stretch>
        </p:blipFill>
        <p:spPr bwMode="auto">
          <a:xfrm>
            <a:off x="2027238" y="1304926"/>
            <a:ext cx="27733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0" descr="Ischnops_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r="22072" b="10284"/>
          <a:stretch>
            <a:fillRect/>
          </a:stretch>
        </p:blipFill>
        <p:spPr bwMode="auto">
          <a:xfrm>
            <a:off x="2006601" y="4365625"/>
            <a:ext cx="32607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7238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Морфологические признаки</a:t>
            </a:r>
          </a:p>
        </p:txBody>
      </p:sp>
      <p:pic>
        <p:nvPicPr>
          <p:cNvPr id="10245" name="Picture 4" descr="HEA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6" y="1952625"/>
            <a:ext cx="23225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Head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9" y="1189038"/>
            <a:ext cx="21748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Pagipsyl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1304925"/>
            <a:ext cx="20859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2351089" y="3644901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Pulicidae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7716839" y="360838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Pygiopsyllidae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5519739" y="4616451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Coptopsyllidae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7643814" y="6237288"/>
            <a:ext cx="2052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Ischnopsyllidae</a:t>
            </a:r>
            <a:endParaRPr lang="ru-RU" altLang="ru-RU" sz="1800">
              <a:solidFill>
                <a:schemeClr val="bg1"/>
              </a:solidFill>
            </a:endParaRPr>
          </a:p>
        </p:txBody>
      </p:sp>
      <p:pic>
        <p:nvPicPr>
          <p:cNvPr id="39952" name="Picture 16" descr="fleas_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6"/>
          <a:stretch>
            <a:fillRect/>
          </a:stretch>
        </p:blipFill>
        <p:spPr bwMode="auto">
          <a:xfrm>
            <a:off x="2459039" y="4437064"/>
            <a:ext cx="194468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18" descr="Ctenorient_head(X300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9" y="4316413"/>
            <a:ext cx="2274887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2387600" y="6381750"/>
            <a:ext cx="2844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Ischnopsyllidae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 rot="-1426993">
            <a:off x="6003925" y="2652713"/>
            <a:ext cx="1620838" cy="51911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 flipV="1">
            <a:off x="3395664" y="2636838"/>
            <a:ext cx="2987675" cy="43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H="1">
            <a:off x="3683000" y="3141663"/>
            <a:ext cx="2700338" cy="2627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6924676" y="3105150"/>
            <a:ext cx="2411413" cy="2592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V="1">
            <a:off x="6888164" y="2457450"/>
            <a:ext cx="2376487" cy="503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4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  <p:bldP spid="39951" grpId="0"/>
      <p:bldP spid="39957" grpId="0"/>
      <p:bldP spid="39958" grpId="0" animBg="1"/>
      <p:bldP spid="39958" grpId="1" animBg="1"/>
      <p:bldP spid="39959" grpId="0" animBg="1"/>
      <p:bldP spid="39960" grpId="0" animBg="1"/>
      <p:bldP spid="39961" grpId="0" animBg="1"/>
      <p:bldP spid="399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ПРОЦЕДУРА ОПОСРЕДОВАННОГО ВВОДА ИНФОРМАЦИИ ПО МОРФОЛОГИИ</a:t>
            </a:r>
            <a:endParaRPr lang="en-US" altLang="ru-RU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9091" name="Picture 3" descr="TaxSt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9" y="1490663"/>
            <a:ext cx="5380037" cy="330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 descr="FLEA_H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539" y="2211388"/>
            <a:ext cx="2384425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Line 5"/>
          <p:cNvSpPr>
            <a:spLocks noChangeShapeType="1"/>
          </p:cNvSpPr>
          <p:nvPr/>
        </p:nvSpPr>
        <p:spPr bwMode="auto">
          <a:xfrm flipH="1">
            <a:off x="2363789" y="2341563"/>
            <a:ext cx="515937" cy="146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>
            <a:off x="5173664" y="2114550"/>
            <a:ext cx="1587" cy="16652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5" name="Oval 7"/>
          <p:cNvSpPr>
            <a:spLocks noChangeArrowheads="1"/>
          </p:cNvSpPr>
          <p:nvPr/>
        </p:nvSpPr>
        <p:spPr bwMode="auto">
          <a:xfrm rot="719038">
            <a:off x="7993063" y="3341688"/>
            <a:ext cx="1320800" cy="685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H="1">
            <a:off x="6103938" y="3981450"/>
            <a:ext cx="2286000" cy="9271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912938" y="5211764"/>
            <a:ext cx="8475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ru-RU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 в каких регионах и на каких хозяевах в заданном таксоне блохнижнещечный ктенидий отсутствует</a:t>
            </a:r>
            <a:endParaRPr lang="en-US" altLang="ru-RU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…</a:t>
            </a:r>
            <a:r>
              <a:rPr lang="ru-RU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ru-RU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824414" y="4697414"/>
            <a:ext cx="12943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ru-RU" alt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Запросы</a:t>
            </a:r>
            <a:endParaRPr lang="en-US" altLang="ru-RU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274638"/>
            <a:ext cx="87487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Различные типы ктенидиев</a:t>
            </a:r>
            <a:r>
              <a:rPr lang="ru-RU" altLang="ru-RU" sz="3200" dirty="0"/>
              <a:t> </a:t>
            </a:r>
            <a:r>
              <a:rPr lang="ru-RU" altLang="ru-RU" sz="3200" dirty="0">
                <a:solidFill>
                  <a:schemeClr val="bg1"/>
                </a:solidFill>
              </a:rPr>
              <a:t>имеют различное влияние на успех видов и родов блох, являющихся их обладателями</a:t>
            </a:r>
            <a:r>
              <a:rPr lang="ru-RU" altLang="ru-RU" sz="4000" dirty="0"/>
              <a:t> 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027238" y="2097088"/>
            <a:ext cx="4464050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bg1"/>
                </a:solidFill>
                <a:latin typeface="+mn-lt"/>
              </a:rPr>
              <a:t>Достоверное положительное влияние имеют</a:t>
            </a:r>
            <a:r>
              <a:rPr lang="ru-RU" altLang="ru-RU" sz="1800" dirty="0">
                <a:solidFill>
                  <a:schemeClr val="bg1"/>
                </a:solidFill>
                <a:latin typeface="+mn-lt"/>
              </a:rPr>
              <a:t> (Хи-квадрат табличный=6.63 (P&gt;0.99)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 err="1">
                <a:solidFill>
                  <a:schemeClr val="bg1"/>
                </a:solidFill>
                <a:latin typeface="+mn-lt"/>
              </a:rPr>
              <a:t>щечноглазной</a:t>
            </a: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 ктенидий (164.24)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ктенидий пронотума (144.35)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 err="1">
                <a:solidFill>
                  <a:schemeClr val="bg1"/>
                </a:solidFill>
                <a:latin typeface="+mn-lt"/>
              </a:rPr>
              <a:t>нижнещечный</a:t>
            </a: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 (84.77)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фронтальный (47.25) </a:t>
            </a:r>
          </a:p>
          <a:p>
            <a:pPr eaLnBrk="1" hangingPunct="1">
              <a:lnSpc>
                <a:spcPct val="170000"/>
              </a:lnSpc>
              <a:spcBef>
                <a:spcPct val="0"/>
              </a:spcBef>
            </a:pPr>
            <a:r>
              <a:rPr lang="ru-RU" altLang="ru-RU" sz="2000" dirty="0" err="1">
                <a:solidFill>
                  <a:schemeClr val="bg1"/>
                </a:solidFill>
                <a:latin typeface="+mn-lt"/>
              </a:rPr>
              <a:t>преантеннальный</a:t>
            </a:r>
            <a:r>
              <a:rPr lang="ru-RU" altLang="ru-RU" sz="2000" dirty="0">
                <a:solidFill>
                  <a:schemeClr val="bg1"/>
                </a:solidFill>
                <a:latin typeface="+mn-lt"/>
              </a:rPr>
              <a:t> (24.98)</a:t>
            </a:r>
          </a:p>
        </p:txBody>
      </p:sp>
      <p:pic>
        <p:nvPicPr>
          <p:cNvPr id="65542" name="Picture 6" descr="Neopsbidentat_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2420939"/>
            <a:ext cx="25098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Oval 8"/>
          <p:cNvSpPr>
            <a:spLocks noChangeArrowheads="1"/>
          </p:cNvSpPr>
          <p:nvPr/>
        </p:nvSpPr>
        <p:spPr bwMode="auto">
          <a:xfrm>
            <a:off x="1811338" y="3176588"/>
            <a:ext cx="4356100" cy="5397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167438" y="3465514"/>
            <a:ext cx="2449512" cy="10429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1558926" y="2420938"/>
            <a:ext cx="8245475" cy="3421062"/>
            <a:chOff x="0" y="1502"/>
            <a:chExt cx="5194" cy="2155"/>
          </a:xfrm>
        </p:grpSpPr>
        <p:pic>
          <p:nvPicPr>
            <p:cNvPr id="31760" name="Picture 11" descr="ANTENN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" y="1502"/>
              <a:ext cx="1928" cy="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1" name="Oval 12"/>
            <p:cNvSpPr>
              <a:spLocks noChangeArrowheads="1"/>
            </p:cNvSpPr>
            <p:nvPr/>
          </p:nvSpPr>
          <p:spPr bwMode="auto">
            <a:xfrm>
              <a:off x="159" y="2364"/>
              <a:ext cx="2744" cy="34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1762" name="Line 13"/>
            <p:cNvSpPr>
              <a:spLocks noChangeShapeType="1"/>
            </p:cNvSpPr>
            <p:nvPr/>
          </p:nvSpPr>
          <p:spPr bwMode="auto">
            <a:xfrm flipV="1">
              <a:off x="2925" y="2478"/>
              <a:ext cx="1951" cy="6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763" name="Oval 14"/>
            <p:cNvSpPr>
              <a:spLocks noChangeArrowheads="1"/>
            </p:cNvSpPr>
            <p:nvPr/>
          </p:nvSpPr>
          <p:spPr bwMode="auto">
            <a:xfrm>
              <a:off x="0" y="3317"/>
              <a:ext cx="2744" cy="34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1764" name="Line 15"/>
            <p:cNvSpPr>
              <a:spLocks noChangeShapeType="1"/>
            </p:cNvSpPr>
            <p:nvPr/>
          </p:nvSpPr>
          <p:spPr bwMode="auto">
            <a:xfrm flipV="1">
              <a:off x="2744" y="2840"/>
              <a:ext cx="998" cy="61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557" name="Group 21"/>
          <p:cNvGrpSpPr>
            <a:grpSpLocks/>
          </p:cNvGrpSpPr>
          <p:nvPr/>
        </p:nvGrpSpPr>
        <p:grpSpPr bwMode="auto">
          <a:xfrm>
            <a:off x="1811338" y="2241551"/>
            <a:ext cx="7994650" cy="3025775"/>
            <a:chOff x="181" y="1412"/>
            <a:chExt cx="5036" cy="1906"/>
          </a:xfrm>
        </p:grpSpPr>
        <p:pic>
          <p:nvPicPr>
            <p:cNvPr id="31757" name="Picture 18" descr="ANTENN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" y="1412"/>
              <a:ext cx="1906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Oval 19"/>
            <p:cNvSpPr>
              <a:spLocks noChangeArrowheads="1"/>
            </p:cNvSpPr>
            <p:nvPr/>
          </p:nvSpPr>
          <p:spPr bwMode="auto">
            <a:xfrm>
              <a:off x="181" y="2682"/>
              <a:ext cx="2744" cy="34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1759" name="Line 20"/>
            <p:cNvSpPr>
              <a:spLocks noChangeShapeType="1"/>
            </p:cNvSpPr>
            <p:nvPr/>
          </p:nvSpPr>
          <p:spPr bwMode="auto">
            <a:xfrm flipV="1">
              <a:off x="2925" y="2704"/>
              <a:ext cx="1338" cy="13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561" name="Group 25"/>
          <p:cNvGrpSpPr>
            <a:grpSpLocks/>
          </p:cNvGrpSpPr>
          <p:nvPr/>
        </p:nvGrpSpPr>
        <p:grpSpPr bwMode="auto">
          <a:xfrm>
            <a:off x="1811339" y="2276475"/>
            <a:ext cx="7889875" cy="3024188"/>
            <a:chOff x="181" y="1434"/>
            <a:chExt cx="4970" cy="1905"/>
          </a:xfrm>
        </p:grpSpPr>
        <p:pic>
          <p:nvPicPr>
            <p:cNvPr id="31754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3"/>
            <a:stretch>
              <a:fillRect/>
            </a:stretch>
          </p:blipFill>
          <p:spPr bwMode="auto">
            <a:xfrm>
              <a:off x="3311" y="1434"/>
              <a:ext cx="1840" cy="1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55" name="Oval 23"/>
            <p:cNvSpPr>
              <a:spLocks noChangeArrowheads="1"/>
            </p:cNvSpPr>
            <p:nvPr/>
          </p:nvSpPr>
          <p:spPr bwMode="auto">
            <a:xfrm>
              <a:off x="181" y="2999"/>
              <a:ext cx="2744" cy="34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1756" name="Line 24"/>
            <p:cNvSpPr>
              <a:spLocks noChangeShapeType="1"/>
            </p:cNvSpPr>
            <p:nvPr/>
          </p:nvSpPr>
          <p:spPr bwMode="auto">
            <a:xfrm flipV="1">
              <a:off x="2925" y="2432"/>
              <a:ext cx="908" cy="70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1777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4" grpId="1" animBg="1"/>
      <p:bldP spid="65546" grpId="0" animBg="1"/>
      <p:bldP spid="6554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51" y="222711"/>
            <a:ext cx="8404698" cy="6635289"/>
          </a:xfrm>
        </p:spPr>
      </p:pic>
    </p:spTree>
    <p:extLst>
      <p:ext uri="{BB962C8B-B14F-4D97-AF65-F5344CB8AC3E}">
        <p14:creationId xmlns:p14="http://schemas.microsoft.com/office/powerpoint/2010/main" val="3238480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638" y="1052514"/>
            <a:ext cx="8229600" cy="395723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600" dirty="0" smtClean="0">
                <a:solidFill>
                  <a:schemeClr val="bg1"/>
                </a:solidFill>
              </a:rPr>
              <a:t>Можно заключить, что положительное влияние оказывают те типы ктенидиев, зубцы которых расположены ближе или к глазному бокалу или антеннам, или к местам сочленения передних ног с грудью </a:t>
            </a:r>
            <a:endParaRPr lang="en-US" altLang="ru-RU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36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3600" dirty="0" smtClean="0">
                <a:solidFill>
                  <a:schemeClr val="bg1"/>
                </a:solidFill>
              </a:rPr>
              <a:t>Гребни, расположенные на удалении от мест сочленений придатков головы и сенсорных органов, постепенно утрачивают свою адаптивную функцию</a:t>
            </a:r>
          </a:p>
        </p:txBody>
      </p:sp>
    </p:spTree>
    <p:extLst>
      <p:ext uri="{BB962C8B-B14F-4D97-AF65-F5344CB8AC3E}">
        <p14:creationId xmlns:p14="http://schemas.microsoft.com/office/powerpoint/2010/main" val="13632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 descr="WorldMap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09539"/>
            <a:ext cx="3638550" cy="17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209800" y="2205038"/>
            <a:ext cx="7772400" cy="1200150"/>
          </a:xfrm>
          <a:prstGeom prst="rect">
            <a:avLst/>
          </a:prstGeom>
          <a:gradFill rotWithShape="1">
            <a:gsLst>
              <a:gs pos="0">
                <a:srgbClr val="FFCC66">
                  <a:gamma/>
                  <a:shade val="46275"/>
                  <a:invGamma/>
                </a:srgbClr>
              </a:gs>
              <a:gs pos="100000">
                <a:srgbClr val="FFCC66">
                  <a:alpha val="11000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</a:rPr>
              <a:t>Распространение таксонов блох с определенными типами ктенидиев ограниченно отдельными зоогеографическими регионами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09800" y="3716339"/>
            <a:ext cx="7772400" cy="1419225"/>
          </a:xfrm>
          <a:prstGeom prst="rect">
            <a:avLst/>
          </a:prstGeom>
          <a:gradFill rotWithShape="0">
            <a:gsLst>
              <a:gs pos="0">
                <a:schemeClr val="hlink">
                  <a:alpha val="17000"/>
                </a:schemeClr>
              </a:gs>
              <a:gs pos="100000">
                <a:schemeClr val="hlink">
                  <a:gamma/>
                  <a:tint val="5882"/>
                  <a:invGamma/>
                  <a:alpha val="12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altLang="ru-RU" sz="2400" b="1" dirty="0">
                <a:solidFill>
                  <a:schemeClr val="bg1"/>
                </a:solidFill>
              </a:rPr>
              <a:t>Доля таксонов блох с головными </a:t>
            </a:r>
            <a:r>
              <a:rPr lang="ru-RU" altLang="ru-RU" sz="2400" b="1" dirty="0" err="1">
                <a:solidFill>
                  <a:schemeClr val="bg1"/>
                </a:solidFill>
              </a:rPr>
              <a:t>ктенидиям</a:t>
            </a:r>
            <a:r>
              <a:rPr lang="ru-RU" altLang="ru-RU" sz="2400" b="1" dirty="0">
                <a:solidFill>
                  <a:schemeClr val="bg1"/>
                </a:solidFill>
              </a:rPr>
              <a:t> наиболее высока в фаунах регионов Южного полушария  - Неотропической, Австралийской и </a:t>
            </a:r>
            <a:r>
              <a:rPr lang="ru-RU" altLang="ru-RU" sz="2400" b="1" dirty="0" err="1">
                <a:solidFill>
                  <a:schemeClr val="bg1"/>
                </a:solidFill>
              </a:rPr>
              <a:t>Афротропических</a:t>
            </a:r>
            <a:r>
              <a:rPr lang="ru-RU" altLang="ru-RU" sz="2400" b="1" dirty="0">
                <a:solidFill>
                  <a:schemeClr val="bg1"/>
                </a:solidFill>
              </a:rPr>
              <a:t> областей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09800" y="5516563"/>
            <a:ext cx="7772400" cy="762000"/>
          </a:xfrm>
          <a:prstGeom prst="rect">
            <a:avLst/>
          </a:prstGeom>
          <a:gradFill rotWithShape="1">
            <a:gsLst>
              <a:gs pos="0">
                <a:srgbClr val="33CCCC">
                  <a:gamma/>
                  <a:shade val="46275"/>
                  <a:invGamma/>
                  <a:alpha val="36000"/>
                </a:srgbClr>
              </a:gs>
              <a:gs pos="100000">
                <a:srgbClr val="33CCCC">
                  <a:alpha val="28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altLang="ru-RU" sz="2400" b="1" dirty="0">
                <a:solidFill>
                  <a:schemeClr val="bg1"/>
                </a:solidFill>
              </a:rPr>
              <a:t>Можно предположить, что фауны блох Южного полушария  имеет большую древность, чем Северного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12751" y="490539"/>
            <a:ext cx="791051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8B6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+mj-lt"/>
              </a:rPr>
              <a:t>ВЗАИМОСВЯЗЬ МОРФОЛОГИЧЕСКОЙ ЭВОЛЮЦИИ БЛОХ И РАСПРОСТРАНЕНИЯ ИХ ТАКСОНОВ</a:t>
            </a:r>
            <a:r>
              <a:rPr lang="ru-RU" altLang="ru-RU" sz="24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5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392" y="137741"/>
            <a:ext cx="10910178" cy="1325563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bg1"/>
                </a:solidFill>
              </a:rPr>
              <a:t>Распространение реликтовых представителей отряда блох</a:t>
            </a:r>
          </a:p>
        </p:txBody>
      </p:sp>
      <p:pic>
        <p:nvPicPr>
          <p:cNvPr id="18435" name="Picture 5" descr="M novaehollandiae Female20x HDP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6" y="3686784"/>
            <a:ext cx="3179356" cy="244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8905" y="6298964"/>
            <a:ext cx="5292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M</a:t>
            </a:r>
            <a:r>
              <a:rPr lang="en-US" altLang="ru-RU" sz="1800" dirty="0" err="1">
                <a:solidFill>
                  <a:schemeClr val="bg1"/>
                </a:solidFill>
              </a:rPr>
              <a:t>acropsylla</a:t>
            </a:r>
            <a:r>
              <a:rPr lang="ru-RU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novaehollandiae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18438" name="Picture 8" descr="B excelsa Female20x HDPN_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622" y="1570072"/>
            <a:ext cx="3297002" cy="263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8839673" y="4278044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B</a:t>
            </a:r>
            <a:r>
              <a:rPr lang="en-US" altLang="ru-RU" sz="1800" dirty="0" err="1">
                <a:solidFill>
                  <a:schemeClr val="bg1"/>
                </a:solidFill>
              </a:rPr>
              <a:t>arreropsylla</a:t>
            </a:r>
            <a:r>
              <a:rPr lang="ru-RU" altLang="ru-RU" sz="1800" dirty="0"/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excelsa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pic>
        <p:nvPicPr>
          <p:cNvPr id="18440" name="Picture 10" descr="S thambetosa Male20x HD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04" y="4294188"/>
            <a:ext cx="3205162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8679100" y="6422689"/>
            <a:ext cx="2555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S</a:t>
            </a:r>
            <a:r>
              <a:rPr lang="en-US" altLang="ru-RU" sz="1800" dirty="0" err="1">
                <a:solidFill>
                  <a:schemeClr val="bg1"/>
                </a:solidFill>
              </a:rPr>
              <a:t>mitella</a:t>
            </a:r>
            <a:r>
              <a:rPr lang="en-US" altLang="ru-RU" sz="1800" dirty="0">
                <a:solidFill>
                  <a:schemeClr val="bg1"/>
                </a:solidFill>
              </a:rPr>
              <a:t> </a:t>
            </a:r>
            <a:r>
              <a:rPr lang="ru-RU" altLang="ru-RU" sz="1800" dirty="0" err="1">
                <a:solidFill>
                  <a:schemeClr val="bg1"/>
                </a:solidFill>
              </a:rPr>
              <a:t>thambetosa</a:t>
            </a:r>
            <a:endParaRPr lang="ru-RU" altLang="ru-RU" sz="1800" dirty="0">
              <a:solidFill>
                <a:schemeClr val="bg1"/>
              </a:solidFill>
            </a:endParaRPr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7432237" y="6180001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 dirty="0"/>
          </a:p>
        </p:txBody>
      </p:sp>
      <p:pic>
        <p:nvPicPr>
          <p:cNvPr id="10" name="Picture 6" descr="ZooGeogrMa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92" y="1380483"/>
            <a:ext cx="5030770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178996" y="3813243"/>
            <a:ext cx="3706238" cy="14299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138153" y="3463047"/>
            <a:ext cx="749029" cy="1848256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8109627" y="2908570"/>
            <a:ext cx="1306747" cy="6582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3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 descr="WorldMap"/>
          <p:cNvPicPr>
            <a:picLocks noChangeAspect="1" noChangeArrowheads="1"/>
          </p:cNvPicPr>
          <p:nvPr/>
        </p:nvPicPr>
        <p:blipFill rotWithShape="1"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b="11626"/>
          <a:stretch/>
        </p:blipFill>
        <p:spPr bwMode="auto">
          <a:xfrm>
            <a:off x="2898841" y="2616741"/>
            <a:ext cx="6293795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953310" y="0"/>
            <a:ext cx="10262681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4000" dirty="0">
                <a:solidFill>
                  <a:schemeClr val="bg1"/>
                </a:solidFill>
                <a:latin typeface="+mn-lt"/>
              </a:rPr>
              <a:t>РАСПРОСТРАНЕНИЕ БЛОХ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373550" y="1064604"/>
            <a:ext cx="7543800" cy="1200329"/>
          </a:xfrm>
          <a:prstGeom prst="rect">
            <a:avLst/>
          </a:prstGeom>
          <a:gradFill rotWithShape="1">
            <a:gsLst>
              <a:gs pos="0">
                <a:srgbClr val="FFCC66">
                  <a:gamma/>
                  <a:shade val="46275"/>
                  <a:invGamma/>
                  <a:alpha val="30000"/>
                </a:srgbClr>
              </a:gs>
              <a:gs pos="100000">
                <a:srgbClr val="FFCC66">
                  <a:alpha val="12000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Большинство видов блох сосредоточены в областях с умеренным и субтропическим климатом преимущественно в регионах с горными ландшафтами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381654" y="5889390"/>
            <a:ext cx="7467600" cy="830997"/>
          </a:xfrm>
          <a:prstGeom prst="rect">
            <a:avLst/>
          </a:prstGeom>
          <a:gradFill rotWithShape="1">
            <a:gsLst>
              <a:gs pos="0">
                <a:schemeClr val="accent1">
                  <a:alpha val="14000"/>
                </a:schemeClr>
              </a:gs>
              <a:gs pos="100000">
                <a:schemeClr val="accent1">
                  <a:gamma/>
                  <a:shade val="46275"/>
                  <a:invGamma/>
                  <a:alpha val="39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</a:pP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Небольшие по объему роды и семейства блох приурочены к Южному полушарию, крупные - к Северному</a:t>
            </a:r>
          </a:p>
        </p:txBody>
      </p:sp>
    </p:spTree>
    <p:extLst>
      <p:ext uri="{BB962C8B-B14F-4D97-AF65-F5344CB8AC3E}">
        <p14:creationId xmlns:p14="http://schemas.microsoft.com/office/powerpoint/2010/main" val="18081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7812" y="132944"/>
            <a:ext cx="10363200" cy="1143000"/>
          </a:xfrm>
        </p:spPr>
        <p:txBody>
          <a:bodyPr/>
          <a:lstStyle/>
          <a:p>
            <a:r>
              <a:rPr lang="ru-RU" altLang="ru-RU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 ПРИМЕНЕНИЯ СИСТЕМЫ </a:t>
            </a:r>
            <a:r>
              <a:rPr lang="en-US" altLang="ru-RU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PARHOST1 </a:t>
            </a:r>
            <a:r>
              <a:rPr lang="ru-RU" altLang="ru-RU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ИССЛЕДОВАНИЯХ</a:t>
            </a:r>
            <a:r>
              <a:rPr lang="ru-RU" altLang="ru-RU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БЛОХ</a:t>
            </a:r>
          </a:p>
        </p:txBody>
      </p:sp>
      <p:graphicFrame>
        <p:nvGraphicFramePr>
          <p:cNvPr id="3075" name="Object 3"/>
          <p:cNvGraphicFramePr>
            <a:graphicFrameLocks noGrp="1" noChangeAspect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3181420610"/>
              </p:ext>
            </p:extLst>
          </p:nvPr>
        </p:nvGraphicFramePr>
        <p:xfrm>
          <a:off x="826467" y="1293780"/>
          <a:ext cx="9773440" cy="5007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3" imgW="7667504" imgH="4067039" progId="MSGraph.Chart.8">
                  <p:embed followColorScheme="full"/>
                </p:oleObj>
              </mc:Choice>
              <mc:Fallback>
                <p:oleObj name="Диаграмма" r:id="rId3" imgW="7667504" imgH="4067039" progId="MSGraph.Chart.8">
                  <p:embed followColorScheme="full"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67" y="1293780"/>
                        <a:ext cx="9773440" cy="5007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img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20029"/>
          <a:stretch>
            <a:fillRect/>
          </a:stretch>
        </p:blipFill>
        <p:spPr bwMode="auto">
          <a:xfrm>
            <a:off x="112714" y="142875"/>
            <a:ext cx="1707209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27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91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alt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БЛОХ</a:t>
            </a:r>
            <a:r>
              <a:rPr lang="ru-RU" altLang="ru-RU" sz="2400" dirty="0">
                <a:solidFill>
                  <a:srgbClr val="FFFF66"/>
                </a:solidFill>
              </a:rPr>
              <a:t> </a:t>
            </a:r>
            <a:r>
              <a:rPr lang="ru-RU" alt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 ПРИМЕНЕНИЯ СИСТЕМЫ </a:t>
            </a:r>
            <a:r>
              <a:rPr lang="en-US" alt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PARHOST1 </a:t>
            </a:r>
            <a:r>
              <a:rPr lang="ru-RU" altLang="ru-RU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ИССЛЕДОВАНИЯХ</a:t>
            </a:r>
            <a:r>
              <a:rPr lang="ru-RU" altLang="ru-R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98700" y="1841500"/>
            <a:ext cx="3810000" cy="2368550"/>
          </a:xfrm>
        </p:spPr>
        <p:txBody>
          <a:bodyPr/>
          <a:lstStyle/>
          <a:p>
            <a:pPr marL="190500" indent="0">
              <a:buNone/>
            </a:pPr>
            <a:r>
              <a:rPr lang="ru-RU" alt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ЗАПРОС</a:t>
            </a:r>
            <a:endParaRPr lang="ru-RU" altLang="ru-RU" b="1" dirty="0">
              <a:solidFill>
                <a:srgbClr val="000000"/>
              </a:solidFill>
            </a:endParaRPr>
          </a:p>
          <a:p>
            <a:pPr marL="190500" indent="0">
              <a:buNone/>
            </a:pPr>
            <a:r>
              <a:rPr lang="ru-RU" altLang="ru-RU" dirty="0">
                <a:solidFill>
                  <a:schemeClr val="bg1"/>
                </a:solidFill>
              </a:rPr>
              <a:t>Расчет индексов и </a:t>
            </a:r>
            <a:r>
              <a:rPr lang="ru-RU" altLang="ru-RU" dirty="0" err="1">
                <a:solidFill>
                  <a:schemeClr val="bg1"/>
                </a:solidFill>
              </a:rPr>
              <a:t>дендрограмм</a:t>
            </a:r>
            <a:r>
              <a:rPr lang="ru-RU" altLang="ru-RU" dirty="0">
                <a:solidFill>
                  <a:schemeClr val="bg1"/>
                </a:solidFill>
              </a:rPr>
              <a:t> сходства фаун 40 регионов</a:t>
            </a:r>
            <a:r>
              <a:rPr lang="ru-RU" altLang="ru-RU" dirty="0"/>
              <a:t> 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184400"/>
            <a:ext cx="3810000" cy="441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rgbClr val="000066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Имеется связь между фаунами блох</a:t>
            </a:r>
            <a:r>
              <a:rPr lang="ru-RU" altLang="ru-RU" sz="1800" dirty="0"/>
              <a:t> </a:t>
            </a:r>
          </a:p>
          <a:p>
            <a:r>
              <a:rPr lang="ru-RU" alt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Африки и Азии, Африки и Южной Америки;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Южной Америки и Австралии, Северной Америки и Палеарктики</a:t>
            </a:r>
            <a:r>
              <a:rPr lang="ru-RU" altLang="ru-RU" sz="1800" dirty="0">
                <a:solidFill>
                  <a:srgbClr val="FFFFFF"/>
                </a:solidFill>
              </a:rPr>
              <a:t>.</a:t>
            </a:r>
            <a:endParaRPr lang="ru-RU" altLang="ru-RU" sz="1800" dirty="0"/>
          </a:p>
          <a:p>
            <a:pPr>
              <a:lnSpc>
                <a:spcPct val="90000"/>
              </a:lnSpc>
            </a:pPr>
            <a:endParaRPr lang="ru-RU" altLang="ru-RU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ru-RU" alt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Большая часть видов блох сосредоточены в регионах</a:t>
            </a:r>
            <a:r>
              <a:rPr lang="ru-RU" alt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с умеренным и субтропическим климатом </a:t>
            </a:r>
          </a:p>
          <a:p>
            <a:pPr>
              <a:lnSpc>
                <a:spcPct val="90000"/>
              </a:lnSpc>
            </a:pPr>
            <a:r>
              <a:rPr lang="ru-RU" altLang="ru-RU" sz="1800" dirty="0">
                <a:solidFill>
                  <a:schemeClr val="bg1"/>
                </a:solidFill>
              </a:rPr>
              <a:t>с преобладанием горных ландшафтов  </a:t>
            </a:r>
            <a:endParaRPr lang="ru-RU" altLang="ru-RU" dirty="0">
              <a:solidFill>
                <a:schemeClr val="bg1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0" y="1714500"/>
            <a:ext cx="2933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УСТАНОВЛЕНО</a:t>
            </a:r>
            <a:endParaRPr lang="ru-RU" alt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img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20029"/>
          <a:stretch>
            <a:fillRect/>
          </a:stretch>
        </p:blipFill>
        <p:spPr bwMode="auto">
          <a:xfrm>
            <a:off x="112714" y="142875"/>
            <a:ext cx="1707209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0025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 autoUpdateAnimBg="0"/>
      <p:bldP spid="3076" grpId="0" build="p" autoUpdateAnimBg="0"/>
      <p:bldP spid="308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5" name="Picture 5" descr="WorldMap"/>
          <p:cNvPicPr>
            <a:picLocks noChangeAspect="1" noChangeArrowheads="1"/>
          </p:cNvPicPr>
          <p:nvPr/>
        </p:nvPicPr>
        <p:blipFill>
          <a:blip r:embed="rId3" cstate="print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263525"/>
            <a:ext cx="3114675" cy="152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66725" y="3619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382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954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526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2098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altLang="ru-RU" sz="4000" dirty="0">
                <a:solidFill>
                  <a:srgbClr val="FFC000"/>
                </a:solidFill>
                <a:latin typeface="+mj-lt"/>
              </a:rPr>
              <a:t>ПАРАЗИТО-ХОЗЯИННЫЕ СВЯЗИ БЛОХ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2057400" y="2222500"/>
            <a:ext cx="8001000" cy="990600"/>
          </a:xfrm>
          <a:prstGeom prst="rect">
            <a:avLst/>
          </a:prstGeom>
          <a:gradFill rotWithShape="1">
            <a:gsLst>
              <a:gs pos="0">
                <a:srgbClr val="FFCC66">
                  <a:gamma/>
                  <a:shade val="46275"/>
                  <a:invGamma/>
                  <a:alpha val="30000"/>
                </a:srgbClr>
              </a:gs>
              <a:gs pos="100000">
                <a:srgbClr val="FFCC66">
                  <a:alpha val="30000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49325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6842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7525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6625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382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102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822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5425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Количество видов блох превосходит количество их хозяев – млекопитающих и птиц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ru-RU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057400" y="3630614"/>
            <a:ext cx="8001000" cy="2616101"/>
          </a:xfrm>
          <a:prstGeom prst="rect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  <a:alpha val="2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На всех континентах прослеживается преимущественная связь блох с различными таксонами грызунов, но для каждой зоогеографической области можно указать также и другие </a:t>
            </a:r>
            <a:r>
              <a:rPr lang="ru-RU" altLang="ru-RU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субдоминирующие</a:t>
            </a:r>
            <a:r>
              <a:rPr lang="ru-RU" alt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группы хозяев</a:t>
            </a:r>
            <a:endParaRPr lang="en-US" alt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ZooGeogr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0" y="213165"/>
            <a:ext cx="5030770" cy="31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086100" y="200025"/>
            <a:ext cx="6515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81000" indent="-3810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8382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2954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7526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209800" indent="-3810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endParaRPr lang="ru-RU" altLang="ru-RU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962150" y="3621881"/>
            <a:ext cx="7924800" cy="132873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33000"/>
                </a:schemeClr>
              </a:gs>
              <a:gs pos="100000">
                <a:schemeClr val="accent1">
                  <a:alpha val="14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350" indent="-6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635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54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455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17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9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61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335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+mn-lt"/>
              </a:rPr>
              <a:t>Число видов блох фауны Палеарктики значительно превышает число видов в фаунах других </a:t>
            </a:r>
            <a:r>
              <a:rPr lang="ru-RU" altLang="ru-RU" sz="2800" b="1" dirty="0" smtClean="0">
                <a:solidFill>
                  <a:schemeClr val="bg1"/>
                </a:solidFill>
                <a:latin typeface="+mn-lt"/>
              </a:rPr>
              <a:t>областей</a:t>
            </a:r>
            <a:endParaRPr lang="ru-RU" alt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2133600" y="5364163"/>
            <a:ext cx="7886700" cy="1257300"/>
          </a:xfrm>
          <a:prstGeom prst="rect">
            <a:avLst/>
          </a:prstGeom>
          <a:gradFill rotWithShape="1">
            <a:gsLst>
              <a:gs pos="0">
                <a:schemeClr val="accent1">
                  <a:alpha val="17999"/>
                </a:schemeClr>
              </a:gs>
              <a:gs pos="100000">
                <a:schemeClr val="accent1">
                  <a:gamma/>
                  <a:shade val="46275"/>
                  <a:invGamma/>
                  <a:alpha val="17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6350" indent="-6350" algn="ctr">
              <a:lnSpc>
                <a:spcPct val="90000"/>
              </a:lnSpc>
              <a:spcBef>
                <a:spcPct val="20000"/>
              </a:spcBef>
            </a:pPr>
            <a:r>
              <a:rPr lang="ru-RU" altLang="ru-RU" sz="2800" b="1" dirty="0">
                <a:solidFill>
                  <a:schemeClr val="bg1"/>
                </a:solidFill>
              </a:rPr>
              <a:t>Разнообразие ландшафтов и обширные пространства Палеарктики способствовали видовой дивергенции отряда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486401" y="445716"/>
            <a:ext cx="6991958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08B6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154800" rIns="0" bIns="154800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0"/>
              </a:spcAft>
            </a:pPr>
            <a:r>
              <a:rPr lang="ru-RU" altLang="ru-RU" sz="4000" dirty="0">
                <a:solidFill>
                  <a:schemeClr val="bg1"/>
                </a:solidFill>
                <a:latin typeface="+mj-lt"/>
              </a:rPr>
              <a:t>РОЛЬ ПАЛЕАРКТИКИ В ЭВОЛЮЦИИ ОТРЯДА БЛОХ</a:t>
            </a:r>
            <a:endParaRPr lang="en-US" altLang="ru-RU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25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ТАБЛИЦЫ БД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9409" y="1678074"/>
            <a:ext cx="3854380" cy="1748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Таблица –список («телефонный справочник)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0220" y="1577591"/>
            <a:ext cx="3466681" cy="1771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Таблицы-классификаторы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(иерархический </a:t>
            </a:r>
            <a:r>
              <a:rPr lang="ru-RU" sz="2800" dirty="0" smtClean="0"/>
              <a:t>тезаурус)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14988" y="4240404"/>
            <a:ext cx="4853354" cy="480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800" dirty="0"/>
              <a:t>фактографические таблицы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321" y="4983983"/>
            <a:ext cx="5134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каждая запись фиксирует, </a:t>
            </a:r>
            <a:endParaRPr lang="ru-RU" dirty="0" smtClean="0"/>
          </a:p>
          <a:p>
            <a:r>
              <a:rPr lang="ru-RU" dirty="0" smtClean="0"/>
              <a:t>например</a:t>
            </a:r>
            <a:r>
              <a:rPr lang="ru-RU" dirty="0"/>
              <a:t>, связь между определенным таксоном (начиная от подвида и вида) блох и одним из таксонов их хозяев (видом млекопитающих и птиц)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2831" y="4943789"/>
            <a:ext cx="4752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отражают не только наличие того или иного факта (например, связь таксона блох с таксоном хозяина), но и положение образующих его записей, касающихся иерархии таксонов блох и их хозяев</a:t>
            </a:r>
          </a:p>
        </p:txBody>
      </p:sp>
    </p:spTree>
    <p:extLst>
      <p:ext uri="{BB962C8B-B14F-4D97-AF65-F5344CB8AC3E}">
        <p14:creationId xmlns:p14="http://schemas.microsoft.com/office/powerpoint/2010/main" val="2289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13" y="107004"/>
            <a:ext cx="980763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4" y="628232"/>
            <a:ext cx="4829322" cy="1763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20" y="2682667"/>
            <a:ext cx="4799324" cy="1718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85" y="4576614"/>
            <a:ext cx="4960482" cy="187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3" y="836578"/>
            <a:ext cx="10669453" cy="5680954"/>
          </a:xfrm>
        </p:spPr>
      </p:pic>
    </p:spTree>
    <p:extLst>
      <p:ext uri="{BB962C8B-B14F-4D97-AF65-F5344CB8AC3E}">
        <p14:creationId xmlns:p14="http://schemas.microsoft.com/office/powerpoint/2010/main" val="2327069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79688" y="38100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 СИНКРЕТИЧЕСКОЙ БД</a:t>
            </a:r>
          </a:p>
        </p:txBody>
      </p:sp>
      <p:pic>
        <p:nvPicPr>
          <p:cNvPr id="12292" name="Picture 4" descr="E:\TEXTS\CONFEREN\SESION01\Ready\mama1.gif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315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MAM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4172"/>
            <a:ext cx="8753475" cy="54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442116" y="2715909"/>
            <a:ext cx="7620000" cy="13405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5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AMA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4" b="8465"/>
          <a:stretch/>
        </p:blipFill>
        <p:spPr bwMode="auto">
          <a:xfrm>
            <a:off x="116732" y="1507046"/>
            <a:ext cx="12048404" cy="42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3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Структурирование информации множества с многоаспектной информацией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8698" y="2619375"/>
            <a:ext cx="89630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3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71" y="136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ОБРАБОТКА РАЗНОАСПЕКТНОЙ ИНФОРМАЦИИ: ОПОСРЕДОВАНИЕ КЛАССИФИКАТОРОВ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69"/>
          <a:stretch/>
        </p:blipFill>
        <p:spPr>
          <a:xfrm flipH="1">
            <a:off x="3902528" y="1845809"/>
            <a:ext cx="3086098" cy="222885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16628" y="3384096"/>
            <a:ext cx="1857375" cy="14954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06142" y="4107317"/>
            <a:ext cx="0" cy="7191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319281" y="3729379"/>
            <a:ext cx="3076576" cy="11787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несколько документов 12"/>
          <p:cNvSpPr/>
          <p:nvPr/>
        </p:nvSpPr>
        <p:spPr>
          <a:xfrm>
            <a:off x="1595437" y="5063218"/>
            <a:ext cx="1952625" cy="971550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несколько документов 13"/>
          <p:cNvSpPr/>
          <p:nvPr/>
        </p:nvSpPr>
        <p:spPr>
          <a:xfrm>
            <a:off x="4754335" y="4883604"/>
            <a:ext cx="2324098" cy="1209675"/>
          </a:xfrm>
          <a:prstGeom prst="flowChartMultidocument">
            <a:avLst/>
          </a:prstGeom>
          <a:gradFill>
            <a:gsLst>
              <a:gs pos="100000">
                <a:schemeClr val="accent4">
                  <a:lumMod val="75000"/>
                  <a:alpha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</a:gsLst>
            <a:lin ang="16200000" scaled="1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несколько документов 14"/>
          <p:cNvSpPr/>
          <p:nvPr/>
        </p:nvSpPr>
        <p:spPr>
          <a:xfrm>
            <a:off x="8819469" y="5018314"/>
            <a:ext cx="2414588" cy="1000125"/>
          </a:xfrm>
          <a:prstGeom prst="flowChartMultidocument">
            <a:avLst/>
          </a:prstGeom>
          <a:gradFill flip="none" rotWithShape="1">
            <a:gsLst>
              <a:gs pos="8000">
                <a:schemeClr val="accent4">
                  <a:lumMod val="75000"/>
                </a:schemeClr>
              </a:gs>
              <a:gs pos="79000">
                <a:srgbClr val="FF0000"/>
              </a:gs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1793" y="6139543"/>
            <a:ext cx="25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Классификатор «А»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30485" y="6259287"/>
            <a:ext cx="25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Классификатор «Б»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22179" y="6166758"/>
            <a:ext cx="25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Классификатор «В»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785258" y="2144486"/>
            <a:ext cx="253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 объектов «А»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01244" y="1374322"/>
            <a:ext cx="25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 объектов «Б»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760029" y="2032908"/>
            <a:ext cx="254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Класс объектов «В»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8" y="612321"/>
            <a:ext cx="5088664" cy="5339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9" y="595993"/>
            <a:ext cx="822255" cy="5355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47" y="620485"/>
            <a:ext cx="1205073" cy="5312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86" y="620485"/>
            <a:ext cx="1210899" cy="529860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3" r="44203"/>
          <a:stretch/>
        </p:blipFill>
        <p:spPr>
          <a:xfrm>
            <a:off x="10050235" y="609923"/>
            <a:ext cx="1412421" cy="538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8" t="1967" r="13868"/>
          <a:stretch/>
        </p:blipFill>
        <p:spPr>
          <a:xfrm>
            <a:off x="3540868" y="2807344"/>
            <a:ext cx="5233480" cy="39047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" t="4867"/>
          <a:stretch/>
        </p:blipFill>
        <p:spPr>
          <a:xfrm>
            <a:off x="8016662" y="0"/>
            <a:ext cx="4175338" cy="3197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3"/>
          <a:stretch/>
        </p:blipFill>
        <p:spPr>
          <a:xfrm>
            <a:off x="175097" y="0"/>
            <a:ext cx="4250987" cy="3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4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52" name="Picture 4" descr="ZIN_WW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16" y="260351"/>
            <a:ext cx="8979905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588416" y="4005263"/>
            <a:ext cx="8979905" cy="218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948" tIns="45974" rIns="91948" bIns="4597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784" b="1">
                <a:solidFill>
                  <a:schemeClr val="bg1"/>
                </a:solidFill>
              </a:rPr>
              <a:t>Роль информационных технологий в исследованиях Зоологического института РАН (197</a:t>
            </a:r>
            <a:r>
              <a:rPr lang="en-US" altLang="ru-RU" sz="2784" b="1">
                <a:solidFill>
                  <a:schemeClr val="bg1"/>
                </a:solidFill>
              </a:rPr>
              <a:t>5</a:t>
            </a:r>
            <a:r>
              <a:rPr lang="ru-RU" altLang="ru-RU" sz="2784" b="1">
                <a:solidFill>
                  <a:schemeClr val="bg1"/>
                </a:solidFill>
              </a:rPr>
              <a:t> -</a:t>
            </a:r>
            <a:r>
              <a:rPr lang="en-US" altLang="ru-RU" sz="2784" b="1">
                <a:solidFill>
                  <a:schemeClr val="bg1"/>
                </a:solidFill>
              </a:rPr>
              <a:t> </a:t>
            </a:r>
            <a:r>
              <a:rPr lang="ru-RU" altLang="ru-RU" sz="2784" b="1">
                <a:solidFill>
                  <a:schemeClr val="bg1"/>
                </a:solidFill>
              </a:rPr>
              <a:t>2017 гг.)</a:t>
            </a:r>
            <a:endParaRPr lang="en-US" altLang="ru-RU" sz="2784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758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58">
                <a:solidFill>
                  <a:schemeClr val="bg1"/>
                </a:solidFill>
              </a:rPr>
              <a:t>А.Ф. АЛИМОВ, Н.Б. АНАНЬЕВА, М.Б. ДИАНОВ, А.Л. ЛОБАНОВ</a:t>
            </a:r>
            <a:r>
              <a:rPr lang="en-US" altLang="ru-RU" sz="1758">
                <a:solidFill>
                  <a:schemeClr val="bg1"/>
                </a:solidFill>
              </a:rPr>
              <a:t>, </a:t>
            </a:r>
            <a:r>
              <a:rPr lang="ru-RU" altLang="ru-RU" sz="1758">
                <a:solidFill>
                  <a:schemeClr val="bg1"/>
                </a:solidFill>
              </a:rPr>
              <a:t> О.Н. ПУГАЧЕВ,</a:t>
            </a:r>
            <a:r>
              <a:rPr lang="en-US" altLang="ru-RU" sz="1758">
                <a:solidFill>
                  <a:schemeClr val="bg1"/>
                </a:solidFill>
              </a:rPr>
              <a:t> </a:t>
            </a:r>
            <a:r>
              <a:rPr lang="ru-RU" altLang="ru-RU" sz="1758">
                <a:solidFill>
                  <a:schemeClr val="bg1"/>
                </a:solidFill>
              </a:rPr>
              <a:t>А.Ю. РЫСС, </a:t>
            </a:r>
            <a:r>
              <a:rPr lang="ru-RU" altLang="ru-RU" sz="1758" u="sng">
                <a:solidFill>
                  <a:schemeClr val="bg1"/>
                </a:solidFill>
              </a:rPr>
              <a:t>И.С. СМИРНОВ, Р.Г. ХАЛИКОВ</a:t>
            </a:r>
          </a:p>
        </p:txBody>
      </p:sp>
    </p:spTree>
    <p:extLst>
      <p:ext uri="{BB962C8B-B14F-4D97-AF65-F5344CB8AC3E}">
        <p14:creationId xmlns:p14="http://schemas.microsoft.com/office/powerpoint/2010/main" val="7045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1214</Words>
  <Application>Microsoft Office PowerPoint</Application>
  <PresentationFormat>Широкоэкранный</PresentationFormat>
  <Paragraphs>160</Paragraphs>
  <Slides>41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Тема Office</vt:lpstr>
      <vt:lpstr>Диаграмма</vt:lpstr>
      <vt:lpstr>«Базы данных – кошмар для зоолога? Или…» (Часть 2)</vt:lpstr>
      <vt:lpstr>Иерархические и сетевые отношения</vt:lpstr>
      <vt:lpstr>Презентация PowerPoint</vt:lpstr>
      <vt:lpstr>Презентация PowerPoint</vt:lpstr>
      <vt:lpstr>Структурирование информации множества с многоаспектной информацией</vt:lpstr>
      <vt:lpstr>ОБРАБОТКА РАЗНОАСПЕКТНОЙ ИНФОРМАЦИИ: ОПОСРЕДОВАНИЕ КЛАССИФИКАТОРОВ</vt:lpstr>
      <vt:lpstr>Презентация PowerPoint</vt:lpstr>
      <vt:lpstr>Презентация PowerPoint</vt:lpstr>
      <vt:lpstr> </vt:lpstr>
      <vt:lpstr>Посвящается А.А.  Умнову (1941-1998),О.А.  Скарлато (1920-1994), М.В. Зайцеву (1954-2005), С.Д. Степаньянц (1934-2015) и А.А. Голикову (1959-2017). </vt:lpstr>
      <vt:lpstr>НАЧАЛО</vt:lpstr>
      <vt:lpstr>Презентация PowerPoint</vt:lpstr>
      <vt:lpstr>Презентация PowerPoint</vt:lpstr>
      <vt:lpstr>Первая локальная сеть в ЗИНе</vt:lpstr>
      <vt:lpstr>ЗООИНТ - ЗООлогическая ИНТегрированная информационно-поисковая система http://www.zin.ru/projects/zooint_r/index.html</vt:lpstr>
      <vt:lpstr>Проект-долгожитель "ZOOINT", который использовал как таксономическую основу - стандарт ZOOCOD и служил образцом для других проектов и источником информации о стандарте</vt:lpstr>
      <vt:lpstr>Стандарт ZOOCOD - концепция отражения зоологических иерархических классификаций в плоских таблицах реляционных баз данных</vt:lpstr>
      <vt:lpstr>Станционная база данных</vt:lpstr>
      <vt:lpstr>31 января 2002 г. Зоологический институт РАН (ЗИН) заключил государственный контракт на выполнение научно-исследовательских работ по теме "Информационная система по биоразнообразию“ (http://www.zin.ru/BioDiv/index.html).</vt:lpstr>
      <vt:lpstr>Информационная система  "Биоразнообразие животных России“  – ZooDiv (2006 г.)</vt:lpstr>
      <vt:lpstr>Презентация PowerPoint</vt:lpstr>
      <vt:lpstr>ФАКТОГРАФИЧЕСКАЯ ТАБЛИЦА: ПАРАЗИТО-ХОЗЯИННЫХ СВЯЗЕЙ</vt:lpstr>
      <vt:lpstr>АНАЛИЗ ЯВЛЕНИЙ</vt:lpstr>
      <vt:lpstr>Презентация PowerPoint</vt:lpstr>
      <vt:lpstr>Презентация PowerPoint</vt:lpstr>
      <vt:lpstr>Ктенидии блох</vt:lpstr>
      <vt:lpstr>Морфологические признаки</vt:lpstr>
      <vt:lpstr>ПРОЦЕДУРА ОПОСРЕДОВАННОГО ВВОДА ИНФОРМАЦИИ ПО МОРФОЛОГИИ</vt:lpstr>
      <vt:lpstr>Различные типы ктенидиев имеют различное влияние на успех видов и родов блох, являющихся их обладателями </vt:lpstr>
      <vt:lpstr>Презентация PowerPoint</vt:lpstr>
      <vt:lpstr>Презентация PowerPoint</vt:lpstr>
      <vt:lpstr>Распространение реликтовых представителей отряда блох</vt:lpstr>
      <vt:lpstr>Презентация PowerPoint</vt:lpstr>
      <vt:lpstr>РЕЗУЛЬТАТЫ ПРИМЕНЕНИЯ СИСТЕМЫ PARHOST1 В ИССЛЕДОВАНИЯХ БЛОХ</vt:lpstr>
      <vt:lpstr>БЛОХ РЕЗУЛЬТАТЫ ПРИМЕНЕНИЯ СИСТЕМЫ PARHOST1 В ИССЛЕДОВАНИЯХ </vt:lpstr>
      <vt:lpstr>Презентация PowerPoint</vt:lpstr>
      <vt:lpstr>Презентация PowerPoint</vt:lpstr>
      <vt:lpstr>ОСНОВНЫЕ ТАБЛИЦЫ БД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Medvedev</dc:creator>
  <cp:lastModifiedBy>Sergei Medvedev</cp:lastModifiedBy>
  <cp:revision>15</cp:revision>
  <dcterms:created xsi:type="dcterms:W3CDTF">2021-01-29T16:41:37Z</dcterms:created>
  <dcterms:modified xsi:type="dcterms:W3CDTF">2021-02-04T11:52:53Z</dcterms:modified>
</cp:coreProperties>
</file>