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4" r:id="rId3"/>
    <p:sldId id="313" r:id="rId4"/>
    <p:sldId id="315" r:id="rId5"/>
    <p:sldId id="320" r:id="rId6"/>
    <p:sldId id="316" r:id="rId7"/>
    <p:sldId id="317" r:id="rId8"/>
    <p:sldId id="258" r:id="rId9"/>
    <p:sldId id="318" r:id="rId10"/>
    <p:sldId id="319" r:id="rId11"/>
    <p:sldId id="321" r:id="rId12"/>
    <p:sldId id="322" r:id="rId13"/>
    <p:sldId id="323" r:id="rId14"/>
    <p:sldId id="286" r:id="rId15"/>
    <p:sldId id="259" r:id="rId16"/>
    <p:sldId id="287" r:id="rId17"/>
    <p:sldId id="261" r:id="rId18"/>
    <p:sldId id="289" r:id="rId19"/>
    <p:sldId id="269" r:id="rId20"/>
    <p:sldId id="290" r:id="rId21"/>
    <p:sldId id="268" r:id="rId22"/>
    <p:sldId id="262" r:id="rId23"/>
    <p:sldId id="270" r:id="rId24"/>
    <p:sldId id="324" r:id="rId25"/>
    <p:sldId id="271" r:id="rId26"/>
    <p:sldId id="264" r:id="rId27"/>
    <p:sldId id="288" r:id="rId28"/>
    <p:sldId id="279" r:id="rId29"/>
    <p:sldId id="291" r:id="rId30"/>
    <p:sldId id="292" r:id="rId31"/>
    <p:sldId id="281" r:id="rId32"/>
    <p:sldId id="263" r:id="rId33"/>
    <p:sldId id="266" r:id="rId34"/>
    <p:sldId id="282" r:id="rId35"/>
    <p:sldId id="280" r:id="rId36"/>
    <p:sldId id="293" r:id="rId37"/>
    <p:sldId id="294" r:id="rId38"/>
    <p:sldId id="295" r:id="rId39"/>
    <p:sldId id="297" r:id="rId40"/>
    <p:sldId id="296" r:id="rId41"/>
    <p:sldId id="265" r:id="rId42"/>
    <p:sldId id="298" r:id="rId43"/>
    <p:sldId id="299" r:id="rId44"/>
    <p:sldId id="283" r:id="rId45"/>
    <p:sldId id="285" r:id="rId46"/>
    <p:sldId id="284" r:id="rId47"/>
    <p:sldId id="273" r:id="rId48"/>
    <p:sldId id="272" r:id="rId49"/>
    <p:sldId id="274" r:id="rId50"/>
    <p:sldId id="267" r:id="rId51"/>
    <p:sldId id="275" r:id="rId52"/>
    <p:sldId id="276" r:id="rId53"/>
    <p:sldId id="277" r:id="rId54"/>
    <p:sldId id="300" r:id="rId55"/>
    <p:sldId id="301" r:id="rId56"/>
    <p:sldId id="302" r:id="rId57"/>
    <p:sldId id="303" r:id="rId58"/>
    <p:sldId id="304" r:id="rId59"/>
    <p:sldId id="305" r:id="rId60"/>
    <p:sldId id="278" r:id="rId61"/>
    <p:sldId id="306" r:id="rId62"/>
    <p:sldId id="307" r:id="rId63"/>
    <p:sldId id="308" r:id="rId64"/>
    <p:sldId id="309" r:id="rId65"/>
    <p:sldId id="310" r:id="rId66"/>
    <p:sldId id="311" r:id="rId67"/>
    <p:sldId id="312" r:id="rId68"/>
    <p:sldId id="325" r:id="rId69"/>
    <p:sldId id="326"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5" autoAdjust="0"/>
    <p:restoredTop sz="94689" autoAdjust="0"/>
  </p:normalViewPr>
  <p:slideViewPr>
    <p:cSldViewPr>
      <p:cViewPr varScale="1">
        <p:scale>
          <a:sx n="109" d="100"/>
          <a:sy n="109" d="100"/>
        </p:scale>
        <p:origin x="4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B977E2-55C1-47DC-A902-73A9ACE57234}" type="datetimeFigureOut">
              <a:rPr lang="ru-RU" smtClean="0"/>
              <a:pPr/>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D4EA07-D0B7-4B00-870E-084CB3A6CDEB}"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977E2-55C1-47DC-A902-73A9ACE57234}" type="datetimeFigureOut">
              <a:rPr lang="ru-RU" smtClean="0"/>
              <a:pPr/>
              <a:t>16.03.2020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4EA07-D0B7-4B00-870E-084CB3A6CDE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ikiredia.ru/wiki/Hoplocarida" TargetMode="External"/><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ozvezdie-Rak.jpg"/>
          <p:cNvPicPr>
            <a:picLocks noChangeAspect="1"/>
          </p:cNvPicPr>
          <p:nvPr/>
        </p:nvPicPr>
        <p:blipFill>
          <a:blip r:embed="rId2"/>
          <a:stretch>
            <a:fillRect/>
          </a:stretch>
        </p:blipFill>
        <p:spPr>
          <a:xfrm>
            <a:off x="1285852" y="1142984"/>
            <a:ext cx="6572296" cy="5252097"/>
          </a:xfrm>
          <a:prstGeom prst="rect">
            <a:avLst/>
          </a:prstGeom>
        </p:spPr>
      </p:pic>
      <p:sp>
        <p:nvSpPr>
          <p:cNvPr id="3" name="TextBox 2"/>
          <p:cNvSpPr txBox="1"/>
          <p:nvPr/>
        </p:nvSpPr>
        <p:spPr>
          <a:xfrm>
            <a:off x="1071538" y="285728"/>
            <a:ext cx="6867265" cy="646331"/>
          </a:xfrm>
          <a:prstGeom prst="rect">
            <a:avLst/>
          </a:prstGeom>
          <a:noFill/>
        </p:spPr>
        <p:txBody>
          <a:bodyPr wrap="none" rtlCol="0">
            <a:spAutoFit/>
          </a:bodyPr>
          <a:lstStyle/>
          <a:p>
            <a:r>
              <a:rPr lang="ru-RU" sz="3600" b="1" dirty="0" smtClean="0"/>
              <a:t>Подтип Ракообразные  </a:t>
            </a:r>
            <a:r>
              <a:rPr lang="en-US" sz="3600" b="1" dirty="0" smtClean="0"/>
              <a:t> </a:t>
            </a:r>
            <a:r>
              <a:rPr lang="en-US" sz="3600" b="1" dirty="0" err="1" smtClean="0"/>
              <a:t>Crustacea</a:t>
            </a:r>
            <a:endParaRPr lang="ru-RU" sz="3600"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658323.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158205eb2450b91a45d74e6ad6cbb35.png"/>
          <p:cNvPicPr>
            <a:picLocks noChangeAspect="1"/>
          </p:cNvPicPr>
          <p:nvPr/>
        </p:nvPicPr>
        <p:blipFill>
          <a:blip r:embed="rId2"/>
          <a:stretch>
            <a:fillRect/>
          </a:stretch>
        </p:blipFill>
        <p:spPr>
          <a:xfrm>
            <a:off x="1071538" y="1309687"/>
            <a:ext cx="6119837" cy="4951504"/>
          </a:xfrm>
          <a:prstGeom prst="rect">
            <a:avLst/>
          </a:prstGeom>
        </p:spPr>
      </p:pic>
      <p:sp>
        <p:nvSpPr>
          <p:cNvPr id="3" name="TextBox 2"/>
          <p:cNvSpPr txBox="1"/>
          <p:nvPr/>
        </p:nvSpPr>
        <p:spPr>
          <a:xfrm>
            <a:off x="2357422" y="500042"/>
            <a:ext cx="3945567" cy="523220"/>
          </a:xfrm>
          <a:prstGeom prst="rect">
            <a:avLst/>
          </a:prstGeom>
          <a:noFill/>
        </p:spPr>
        <p:txBody>
          <a:bodyPr wrap="none" rtlCol="0">
            <a:spAutoFit/>
          </a:bodyPr>
          <a:lstStyle/>
          <a:p>
            <a:r>
              <a:rPr lang="ru-RU" sz="2800" b="1" dirty="0" smtClean="0"/>
              <a:t>Развитие ракообразных</a:t>
            </a:r>
            <a:endParaRPr lang="ru-RU" sz="2800"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500570"/>
            <a:ext cx="8429684" cy="2031325"/>
          </a:xfrm>
          <a:prstGeom prst="rect">
            <a:avLst/>
          </a:prstGeom>
        </p:spPr>
        <p:txBody>
          <a:bodyPr wrap="square">
            <a:spAutoFit/>
          </a:bodyPr>
          <a:lstStyle/>
          <a:p>
            <a:pPr algn="ctr"/>
            <a:r>
              <a:rPr lang="ru-RU" dirty="0" smtClean="0"/>
              <a:t>Тело </a:t>
            </a:r>
            <a:r>
              <a:rPr lang="ru-RU" dirty="0" err="1" smtClean="0"/>
              <a:t>науплиуса</a:t>
            </a:r>
            <a:r>
              <a:rPr lang="ru-RU" dirty="0" smtClean="0"/>
              <a:t> не сегментировано, имеется три пары придатков: впереди рта — одноветвистые чувствительные </a:t>
            </a:r>
            <a:r>
              <a:rPr lang="ru-RU" dirty="0" err="1" smtClean="0"/>
              <a:t>антеннулы</a:t>
            </a:r>
            <a:r>
              <a:rPr lang="ru-RU" dirty="0" smtClean="0"/>
              <a:t>, сзади — двуветвистые антенны и мандибулы, служащие для плавания. </a:t>
            </a:r>
            <a:r>
              <a:rPr lang="ru-RU" dirty="0" err="1" smtClean="0"/>
              <a:t>Науплиус</a:t>
            </a:r>
            <a:r>
              <a:rPr lang="ru-RU" dirty="0" smtClean="0"/>
              <a:t> имеет непарный (</a:t>
            </a:r>
            <a:r>
              <a:rPr lang="ru-RU" dirty="0" err="1" smtClean="0"/>
              <a:t>науплиальный</a:t>
            </a:r>
            <a:r>
              <a:rPr lang="ru-RU" dirty="0" smtClean="0"/>
              <a:t>) глаз. Между мандибулами и анальным отверстием располагается зона роста. В ней по мере развития личинки образуются </a:t>
            </a:r>
            <a:r>
              <a:rPr lang="ru-RU" dirty="0" err="1" smtClean="0"/>
              <a:t>постнауплиальные</a:t>
            </a:r>
            <a:r>
              <a:rPr lang="ru-RU" dirty="0" smtClean="0"/>
              <a:t> сегменты с конечностями, после чего </a:t>
            </a:r>
            <a:r>
              <a:rPr lang="ru-RU" dirty="0" err="1" smtClean="0"/>
              <a:t>науплиус</a:t>
            </a:r>
            <a:r>
              <a:rPr lang="ru-RU" dirty="0" smtClean="0"/>
              <a:t> переходит в стадию </a:t>
            </a:r>
            <a:r>
              <a:rPr lang="ru-RU" dirty="0" err="1" smtClean="0"/>
              <a:t>метанауплиуса</a:t>
            </a:r>
            <a:r>
              <a:rPr lang="ru-RU" dirty="0" smtClean="0"/>
              <a:t> или в </a:t>
            </a:r>
            <a:r>
              <a:rPr lang="ru-RU" dirty="0" err="1" smtClean="0"/>
              <a:t>циприсовидную</a:t>
            </a:r>
            <a:r>
              <a:rPr lang="ru-RU" dirty="0" smtClean="0"/>
              <a:t> личинку (у усоногих).</a:t>
            </a:r>
            <a:endParaRPr lang="ru-RU" dirty="0"/>
          </a:p>
        </p:txBody>
      </p:sp>
      <p:pic>
        <p:nvPicPr>
          <p:cNvPr id="3" name="Рисунок 2" descr="5da9000d7192a24290f66f070668ff0c.jpg"/>
          <p:cNvPicPr>
            <a:picLocks noChangeAspect="1"/>
          </p:cNvPicPr>
          <p:nvPr/>
        </p:nvPicPr>
        <p:blipFill>
          <a:blip r:embed="rId2"/>
          <a:stretch>
            <a:fillRect/>
          </a:stretch>
        </p:blipFill>
        <p:spPr>
          <a:xfrm>
            <a:off x="4357686" y="1142984"/>
            <a:ext cx="4450080" cy="3163824"/>
          </a:xfrm>
          <a:prstGeom prst="rect">
            <a:avLst/>
          </a:prstGeom>
        </p:spPr>
      </p:pic>
      <p:pic>
        <p:nvPicPr>
          <p:cNvPr id="4" name="Рисунок 3" descr="post-4428-0-30146800-1449636490 (1).jpg"/>
          <p:cNvPicPr>
            <a:picLocks noChangeAspect="1"/>
          </p:cNvPicPr>
          <p:nvPr/>
        </p:nvPicPr>
        <p:blipFill>
          <a:blip r:embed="rId3"/>
          <a:stretch>
            <a:fillRect/>
          </a:stretch>
        </p:blipFill>
        <p:spPr>
          <a:xfrm>
            <a:off x="214282" y="1142984"/>
            <a:ext cx="3976485" cy="3071834"/>
          </a:xfrm>
          <a:prstGeom prst="rect">
            <a:avLst/>
          </a:prstGeom>
        </p:spPr>
      </p:pic>
      <p:sp>
        <p:nvSpPr>
          <p:cNvPr id="5" name="TextBox 4"/>
          <p:cNvSpPr txBox="1"/>
          <p:nvPr/>
        </p:nvSpPr>
        <p:spPr>
          <a:xfrm>
            <a:off x="2285984" y="357166"/>
            <a:ext cx="4429156" cy="461665"/>
          </a:xfrm>
          <a:prstGeom prst="rect">
            <a:avLst/>
          </a:prstGeom>
          <a:noFill/>
        </p:spPr>
        <p:txBody>
          <a:bodyPr wrap="square" rtlCol="0">
            <a:spAutoFit/>
          </a:bodyPr>
          <a:lstStyle/>
          <a:p>
            <a:pPr algn="ctr"/>
            <a:r>
              <a:rPr lang="ru-RU" sz="2400" b="1" dirty="0" err="1" smtClean="0"/>
              <a:t>Науплиус</a:t>
            </a:r>
            <a:endParaRPr lang="ru-RU" sz="2400" b="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4643446"/>
            <a:ext cx="7500990" cy="1477328"/>
          </a:xfrm>
          <a:prstGeom prst="rect">
            <a:avLst/>
          </a:prstGeom>
        </p:spPr>
        <p:txBody>
          <a:bodyPr wrap="square">
            <a:spAutoFit/>
          </a:bodyPr>
          <a:lstStyle/>
          <a:p>
            <a:pPr algn="ctr"/>
            <a:r>
              <a:rPr lang="ru-RU" b="1" dirty="0" err="1" smtClean="0"/>
              <a:t>Зоеа</a:t>
            </a:r>
            <a:r>
              <a:rPr lang="ru-RU" dirty="0" smtClean="0"/>
              <a:t>  — пелагическая личинка десятиногих ракообразных. Тело </a:t>
            </a:r>
            <a:r>
              <a:rPr lang="ru-RU" dirty="0" err="1" smtClean="0"/>
              <a:t>зоеа</a:t>
            </a:r>
            <a:r>
              <a:rPr lang="ru-RU" dirty="0" smtClean="0"/>
              <a:t> состоит из головогруди и сегментированного брюшка. Из грудных конечностей развиты только передние, (с их помощью </a:t>
            </a:r>
            <a:r>
              <a:rPr lang="ru-RU" dirty="0" err="1" smtClean="0"/>
              <a:t>зоеа</a:t>
            </a:r>
            <a:r>
              <a:rPr lang="ru-RU" dirty="0" smtClean="0"/>
              <a:t> плавают), из брюшных — только задние, остальные конечности в зачаточном состоянии. </a:t>
            </a:r>
            <a:endParaRPr lang="ru-RU" dirty="0"/>
          </a:p>
        </p:txBody>
      </p:sp>
      <p:pic>
        <p:nvPicPr>
          <p:cNvPr id="3" name="Рисунок 2" descr="a29f69af719dd3cf4a3f39f788d96228.png"/>
          <p:cNvPicPr>
            <a:picLocks noChangeAspect="1"/>
          </p:cNvPicPr>
          <p:nvPr/>
        </p:nvPicPr>
        <p:blipFill>
          <a:blip r:embed="rId2"/>
          <a:stretch>
            <a:fillRect/>
          </a:stretch>
        </p:blipFill>
        <p:spPr>
          <a:xfrm>
            <a:off x="5000628" y="658551"/>
            <a:ext cx="3714776" cy="3562115"/>
          </a:xfrm>
          <a:prstGeom prst="rect">
            <a:avLst/>
          </a:prstGeom>
        </p:spPr>
      </p:pic>
      <p:pic>
        <p:nvPicPr>
          <p:cNvPr id="4" name="Рисунок 3" descr="Crab_larvae.jpg"/>
          <p:cNvPicPr>
            <a:picLocks noChangeAspect="1"/>
          </p:cNvPicPr>
          <p:nvPr/>
        </p:nvPicPr>
        <p:blipFill>
          <a:blip r:embed="rId3"/>
          <a:stretch>
            <a:fillRect/>
          </a:stretch>
        </p:blipFill>
        <p:spPr>
          <a:xfrm>
            <a:off x="214282" y="674171"/>
            <a:ext cx="4643470" cy="3540647"/>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736"/>
            <a:ext cx="4357718" cy="4431983"/>
          </a:xfrm>
          <a:prstGeom prst="rect">
            <a:avLst/>
          </a:prstGeom>
        </p:spPr>
        <p:txBody>
          <a:bodyPr wrap="square">
            <a:spAutoFit/>
          </a:bodyPr>
          <a:lstStyle/>
          <a:p>
            <a:r>
              <a:rPr lang="ru-RU" sz="1600" b="1" dirty="0" smtClean="0"/>
              <a:t>Класс </a:t>
            </a:r>
            <a:r>
              <a:rPr lang="en-US" sz="1600" b="1" dirty="0" err="1" smtClean="0"/>
              <a:t>Cephalocarida</a:t>
            </a:r>
            <a:r>
              <a:rPr lang="en-US" sz="1600" b="1" dirty="0" smtClean="0"/>
              <a:t> (9) </a:t>
            </a:r>
            <a:r>
              <a:rPr lang="ru-RU" sz="1600" b="1" dirty="0" err="1" smtClean="0"/>
              <a:t>Цефалокариды</a:t>
            </a:r>
            <a:r>
              <a:rPr lang="en-US" sz="1600" b="1" dirty="0" smtClean="0"/>
              <a:t/>
            </a:r>
            <a:br>
              <a:rPr lang="en-US" sz="1600" b="1" dirty="0" smtClean="0"/>
            </a:br>
            <a:r>
              <a:rPr lang="en-US" sz="1600" b="1" dirty="0" smtClean="0"/>
              <a:t> </a:t>
            </a:r>
            <a:r>
              <a:rPr lang="ru-RU" sz="1600" b="1" dirty="0" smtClean="0"/>
              <a:t>Класс </a:t>
            </a:r>
            <a:r>
              <a:rPr lang="en-US" sz="1600" b="1" dirty="0" err="1" smtClean="0"/>
              <a:t>Branchiopoda</a:t>
            </a:r>
            <a:r>
              <a:rPr lang="en-US" sz="1600" b="1" dirty="0" smtClean="0"/>
              <a:t> (800) </a:t>
            </a:r>
            <a:r>
              <a:rPr lang="ru-RU" sz="1600" b="1" dirty="0" err="1" smtClean="0"/>
              <a:t>Жаброногие</a:t>
            </a:r>
            <a:endParaRPr lang="ru-RU" sz="1600" b="1" dirty="0" smtClean="0"/>
          </a:p>
          <a:p>
            <a:r>
              <a:rPr lang="ru-RU" sz="1400" dirty="0" smtClean="0"/>
              <a:t>      Отряд </a:t>
            </a:r>
            <a:r>
              <a:rPr lang="ru-RU" sz="1400" dirty="0" err="1" smtClean="0"/>
              <a:t>Жаброноги</a:t>
            </a:r>
            <a:r>
              <a:rPr lang="ru-RU" sz="1400" dirty="0" smtClean="0"/>
              <a:t> (</a:t>
            </a:r>
            <a:r>
              <a:rPr lang="en-US" sz="1400" dirty="0" err="1" smtClean="0"/>
              <a:t>Anostraca</a:t>
            </a:r>
            <a:r>
              <a:rPr lang="en-US" sz="1400" dirty="0" smtClean="0"/>
              <a:t>)</a:t>
            </a:r>
            <a:r>
              <a:rPr lang="ru-RU" sz="1400" dirty="0" smtClean="0"/>
              <a:t> </a:t>
            </a:r>
          </a:p>
          <a:p>
            <a:r>
              <a:rPr lang="ru-RU" sz="1400" dirty="0" smtClean="0"/>
              <a:t>      Отряд </a:t>
            </a:r>
            <a:r>
              <a:rPr lang="ru-RU" sz="1400" dirty="0" err="1" smtClean="0"/>
              <a:t>Листоногие</a:t>
            </a:r>
            <a:r>
              <a:rPr lang="ru-RU" sz="1400" dirty="0" smtClean="0"/>
              <a:t> </a:t>
            </a:r>
            <a:r>
              <a:rPr lang="en-US" sz="1400" dirty="0" err="1" smtClean="0"/>
              <a:t>Phyllopoda</a:t>
            </a:r>
            <a:r>
              <a:rPr lang="en-US" sz="1400" dirty="0" smtClean="0"/>
              <a:t> </a:t>
            </a:r>
            <a:endParaRPr lang="ru-RU" sz="1400" dirty="0" smtClean="0"/>
          </a:p>
          <a:p>
            <a:r>
              <a:rPr lang="ru-RU" sz="1400" dirty="0" smtClean="0"/>
              <a:t>           Подотряд Раковинные</a:t>
            </a:r>
          </a:p>
          <a:p>
            <a:r>
              <a:rPr lang="ru-RU" sz="1400" dirty="0" smtClean="0"/>
              <a:t>           Подотряд Щитни </a:t>
            </a:r>
            <a:r>
              <a:rPr lang="en-US" sz="1400" dirty="0" err="1" smtClean="0"/>
              <a:t>Notostraca</a:t>
            </a:r>
            <a:endParaRPr lang="ru-RU" sz="1400" dirty="0" smtClean="0"/>
          </a:p>
          <a:p>
            <a:r>
              <a:rPr lang="ru-RU" sz="1400" dirty="0" smtClean="0"/>
              <a:t>           </a:t>
            </a:r>
            <a:r>
              <a:rPr lang="ru-RU" sz="1400" dirty="0" err="1" smtClean="0"/>
              <a:t>Подоряд</a:t>
            </a:r>
            <a:r>
              <a:rPr lang="ru-RU" sz="1400" dirty="0" smtClean="0"/>
              <a:t> </a:t>
            </a:r>
            <a:r>
              <a:rPr lang="ru-RU" sz="1400" dirty="0" err="1" smtClean="0"/>
              <a:t>Ветвистоусые</a:t>
            </a:r>
            <a:r>
              <a:rPr lang="ru-RU" sz="1400" dirty="0" smtClean="0"/>
              <a:t> </a:t>
            </a:r>
            <a:r>
              <a:rPr lang="en-US" sz="1400" dirty="0" err="1" smtClean="0"/>
              <a:t>Cladocera</a:t>
            </a:r>
            <a:r>
              <a:rPr lang="en-US" sz="1600" b="1" dirty="0" smtClean="0"/>
              <a:t/>
            </a:r>
            <a:br>
              <a:rPr lang="en-US" sz="1600" b="1" dirty="0" smtClean="0"/>
            </a:br>
            <a:r>
              <a:rPr lang="en-US" sz="1600" b="1" dirty="0" smtClean="0"/>
              <a:t> </a:t>
            </a:r>
            <a:r>
              <a:rPr lang="ru-RU" sz="1600" b="1" dirty="0" smtClean="0"/>
              <a:t>Класс </a:t>
            </a:r>
            <a:r>
              <a:rPr lang="en-US" sz="1600" b="1" dirty="0" err="1" smtClean="0"/>
              <a:t>Ostracoda</a:t>
            </a:r>
            <a:r>
              <a:rPr lang="en-US" sz="1600" b="1" dirty="0" smtClean="0"/>
              <a:t> (7000+) </a:t>
            </a:r>
            <a:r>
              <a:rPr lang="ru-RU" sz="1600" b="1" dirty="0" smtClean="0"/>
              <a:t>Ракушковые</a:t>
            </a:r>
            <a:r>
              <a:rPr lang="en-US" sz="1600" b="1" dirty="0" smtClean="0"/>
              <a:t/>
            </a:r>
            <a:br>
              <a:rPr lang="en-US" sz="1600" b="1" dirty="0" smtClean="0"/>
            </a:br>
            <a:r>
              <a:rPr lang="en-US" sz="1600" b="1" dirty="0" smtClean="0"/>
              <a:t> </a:t>
            </a:r>
            <a:r>
              <a:rPr lang="ru-RU" sz="1600" b="1" dirty="0" smtClean="0"/>
              <a:t>Класс </a:t>
            </a:r>
            <a:r>
              <a:rPr lang="en-US" sz="1600" b="1" dirty="0" err="1" smtClean="0"/>
              <a:t>Copepoda</a:t>
            </a:r>
            <a:r>
              <a:rPr lang="en-US" sz="1600" b="1" dirty="0" smtClean="0"/>
              <a:t> (7500) </a:t>
            </a:r>
            <a:r>
              <a:rPr lang="ru-RU" sz="1600" b="1" dirty="0" smtClean="0"/>
              <a:t>Веслоногие</a:t>
            </a:r>
            <a:r>
              <a:rPr lang="en-US" sz="1600" b="1" dirty="0" smtClean="0"/>
              <a:t/>
            </a:r>
            <a:br>
              <a:rPr lang="en-US" sz="1600" b="1" dirty="0" smtClean="0"/>
            </a:br>
            <a:r>
              <a:rPr lang="en-US" sz="1600" b="1" dirty="0" smtClean="0"/>
              <a:t> </a:t>
            </a:r>
            <a:r>
              <a:rPr lang="ru-RU" sz="1600" b="1" dirty="0" smtClean="0"/>
              <a:t>Класс </a:t>
            </a:r>
            <a:r>
              <a:rPr lang="en-US" sz="1600" b="1" dirty="0" err="1" smtClean="0"/>
              <a:t>Mystacocarida</a:t>
            </a:r>
            <a:r>
              <a:rPr lang="en-US" sz="1600" b="1" dirty="0" smtClean="0"/>
              <a:t> (9) </a:t>
            </a:r>
            <a:r>
              <a:rPr lang="ru-RU" sz="1600" b="1" dirty="0" err="1" smtClean="0"/>
              <a:t>Мистакокариды</a:t>
            </a:r>
            <a:r>
              <a:rPr lang="en-US" sz="1600" b="1" dirty="0" smtClean="0"/>
              <a:t/>
            </a:r>
            <a:br>
              <a:rPr lang="en-US" sz="1600" b="1" dirty="0" smtClean="0"/>
            </a:br>
            <a:r>
              <a:rPr lang="en-US" sz="1600" b="1" dirty="0" smtClean="0"/>
              <a:t> </a:t>
            </a:r>
            <a:r>
              <a:rPr lang="ru-RU" sz="1600" b="1" dirty="0" smtClean="0"/>
              <a:t>Класс </a:t>
            </a:r>
            <a:r>
              <a:rPr lang="en-US" sz="1600" b="1" dirty="0" err="1" smtClean="0"/>
              <a:t>Remipedia</a:t>
            </a:r>
            <a:r>
              <a:rPr lang="en-US" sz="1600" b="1" dirty="0" smtClean="0"/>
              <a:t> (2) </a:t>
            </a:r>
            <a:r>
              <a:rPr lang="ru-RU" sz="1600" b="1" dirty="0" err="1" smtClean="0"/>
              <a:t>Ремипедии</a:t>
            </a:r>
            <a:r>
              <a:rPr lang="en-US" sz="1600" b="1" dirty="0" smtClean="0"/>
              <a:t/>
            </a:r>
            <a:br>
              <a:rPr lang="en-US" sz="1600" b="1" dirty="0" smtClean="0"/>
            </a:br>
            <a:r>
              <a:rPr lang="en-US" sz="1600" b="1" dirty="0" smtClean="0"/>
              <a:t> </a:t>
            </a:r>
            <a:r>
              <a:rPr lang="ru-RU" sz="1600" b="1" dirty="0" smtClean="0"/>
              <a:t>Класс </a:t>
            </a:r>
            <a:r>
              <a:rPr lang="en-US" sz="1600" b="1" dirty="0" err="1" smtClean="0"/>
              <a:t>Tantulocarida</a:t>
            </a:r>
            <a:r>
              <a:rPr lang="en-US" sz="1600" b="1" dirty="0" smtClean="0"/>
              <a:t> (4) </a:t>
            </a:r>
            <a:r>
              <a:rPr lang="ru-RU" sz="1600" b="1" dirty="0" err="1" smtClean="0"/>
              <a:t>Тантулокариды</a:t>
            </a:r>
            <a:r>
              <a:rPr lang="en-US" sz="1600" b="1" dirty="0" smtClean="0"/>
              <a:t/>
            </a:r>
            <a:br>
              <a:rPr lang="en-US" sz="1600" b="1" dirty="0" smtClean="0"/>
            </a:br>
            <a:r>
              <a:rPr lang="en-US" sz="1600" b="1" dirty="0" smtClean="0"/>
              <a:t> </a:t>
            </a:r>
            <a:r>
              <a:rPr lang="ru-RU" sz="1600" b="1" dirty="0" smtClean="0"/>
              <a:t>Класс </a:t>
            </a:r>
            <a:r>
              <a:rPr lang="en-US" sz="1600" b="1" dirty="0" err="1" smtClean="0"/>
              <a:t>Branchiura</a:t>
            </a:r>
            <a:r>
              <a:rPr lang="en-US" sz="1600" b="1" dirty="0" smtClean="0"/>
              <a:t> (130) </a:t>
            </a:r>
            <a:r>
              <a:rPr lang="ru-RU" sz="1600" b="1" dirty="0" err="1" smtClean="0"/>
              <a:t>Карпоеды</a:t>
            </a:r>
            <a:r>
              <a:rPr lang="en-US" sz="1600" b="1" dirty="0" smtClean="0"/>
              <a:t/>
            </a:r>
            <a:br>
              <a:rPr lang="en-US" sz="1600" b="1" dirty="0" smtClean="0"/>
            </a:br>
            <a:r>
              <a:rPr lang="en-US" sz="1600" b="1" dirty="0" smtClean="0"/>
              <a:t> </a:t>
            </a:r>
            <a:r>
              <a:rPr lang="ru-RU" sz="1600" b="1" dirty="0" smtClean="0"/>
              <a:t>Класс </a:t>
            </a:r>
            <a:r>
              <a:rPr lang="en-US" sz="1600" b="1" dirty="0" err="1" smtClean="0"/>
              <a:t>Cirripedia</a:t>
            </a:r>
            <a:r>
              <a:rPr lang="en-US" sz="1600" b="1" dirty="0" smtClean="0"/>
              <a:t> (900)</a:t>
            </a:r>
            <a:r>
              <a:rPr lang="ru-RU" sz="1600" b="1" dirty="0" smtClean="0"/>
              <a:t> Усоногие</a:t>
            </a:r>
            <a:endParaRPr lang="en-US" sz="1600" b="1" dirty="0" smtClean="0"/>
          </a:p>
          <a:p>
            <a:r>
              <a:rPr lang="en-US" sz="1200" dirty="0" smtClean="0"/>
              <a:t>    </a:t>
            </a:r>
            <a:r>
              <a:rPr lang="ru-RU" sz="1200" dirty="0" smtClean="0"/>
              <a:t> </a:t>
            </a:r>
            <a:r>
              <a:rPr lang="ru-RU" sz="1400" dirty="0" smtClean="0"/>
              <a:t>Отряд </a:t>
            </a:r>
            <a:r>
              <a:rPr lang="en-US" sz="1400" dirty="0" err="1" smtClean="0"/>
              <a:t>Thoracica</a:t>
            </a:r>
            <a:r>
              <a:rPr lang="en-US" sz="1400" dirty="0" smtClean="0"/>
              <a:t> </a:t>
            </a:r>
            <a:br>
              <a:rPr lang="en-US" sz="1400" dirty="0" smtClean="0"/>
            </a:br>
            <a:r>
              <a:rPr lang="en-US" sz="1400" dirty="0" smtClean="0"/>
              <a:t>    </a:t>
            </a:r>
            <a:r>
              <a:rPr lang="ru-RU" sz="1400" dirty="0" smtClean="0"/>
              <a:t>Отряд </a:t>
            </a:r>
            <a:r>
              <a:rPr lang="en-US" sz="1400" dirty="0" err="1" smtClean="0"/>
              <a:t>Acrothoracica</a:t>
            </a:r>
            <a:r>
              <a:rPr lang="en-US" sz="1400" dirty="0" smtClean="0"/>
              <a:t> </a:t>
            </a:r>
            <a:br>
              <a:rPr lang="en-US" sz="1400" dirty="0" smtClean="0"/>
            </a:br>
            <a:r>
              <a:rPr lang="en-US" sz="1400" dirty="0" smtClean="0"/>
              <a:t>    </a:t>
            </a:r>
            <a:r>
              <a:rPr lang="ru-RU" sz="1400" dirty="0" smtClean="0"/>
              <a:t>Отряд </a:t>
            </a:r>
            <a:r>
              <a:rPr lang="en-US" sz="1400" dirty="0" err="1" smtClean="0"/>
              <a:t>Ascothoracica</a:t>
            </a:r>
            <a:r>
              <a:rPr lang="en-US" sz="1400" dirty="0" smtClean="0"/>
              <a:t> </a:t>
            </a:r>
            <a:br>
              <a:rPr lang="en-US" sz="1400" dirty="0" smtClean="0"/>
            </a:br>
            <a:r>
              <a:rPr lang="en-US" sz="1400" dirty="0" smtClean="0"/>
              <a:t>    </a:t>
            </a:r>
            <a:r>
              <a:rPr lang="ru-RU" sz="1400" dirty="0" smtClean="0"/>
              <a:t>Отряд </a:t>
            </a:r>
            <a:r>
              <a:rPr lang="en-US" sz="1400" dirty="0" err="1" smtClean="0"/>
              <a:t>Rhizocephala</a:t>
            </a:r>
            <a:endParaRPr lang="en-US" sz="1400" dirty="0" smtClean="0"/>
          </a:p>
          <a:p>
            <a:r>
              <a:rPr lang="en-US" sz="1200" dirty="0" smtClean="0"/>
              <a:t> </a:t>
            </a:r>
            <a:endParaRPr lang="en-US" sz="1200" dirty="0"/>
          </a:p>
        </p:txBody>
      </p:sp>
      <p:sp>
        <p:nvSpPr>
          <p:cNvPr id="3" name="Прямоугольник 2"/>
          <p:cNvSpPr/>
          <p:nvPr/>
        </p:nvSpPr>
        <p:spPr>
          <a:xfrm>
            <a:off x="4429124" y="1428736"/>
            <a:ext cx="4071966" cy="4462760"/>
          </a:xfrm>
          <a:prstGeom prst="rect">
            <a:avLst/>
          </a:prstGeom>
        </p:spPr>
        <p:txBody>
          <a:bodyPr wrap="square">
            <a:spAutoFit/>
          </a:bodyPr>
          <a:lstStyle/>
          <a:p>
            <a:r>
              <a:rPr lang="ru-RU" sz="1600" b="1" dirty="0" smtClean="0"/>
              <a:t>Класс </a:t>
            </a:r>
            <a:r>
              <a:rPr lang="en-US" sz="1600" b="1" dirty="0" smtClean="0"/>
              <a:t>Malacostraca (28 070+) </a:t>
            </a:r>
            <a:r>
              <a:rPr lang="ru-RU" sz="1600" b="1" dirty="0" smtClean="0"/>
              <a:t>Высшие раки</a:t>
            </a:r>
            <a:r>
              <a:rPr lang="en-US" sz="1600" dirty="0" smtClean="0"/>
              <a:t/>
            </a:r>
            <a:br>
              <a:rPr lang="en-US" sz="1600" dirty="0" smtClean="0"/>
            </a:br>
            <a:r>
              <a:rPr lang="en-US" sz="1400" dirty="0" smtClean="0"/>
              <a:t>      </a:t>
            </a:r>
            <a:r>
              <a:rPr lang="ru-RU" sz="1400" b="1" dirty="0" smtClean="0"/>
              <a:t>Подкласс </a:t>
            </a:r>
            <a:r>
              <a:rPr lang="en-US" sz="1400" b="1" dirty="0" err="1" smtClean="0"/>
              <a:t>Phyllocarida</a:t>
            </a:r>
            <a:endParaRPr lang="en-US" sz="1400" b="1" dirty="0" smtClean="0"/>
          </a:p>
          <a:p>
            <a:r>
              <a:rPr lang="en-US" sz="1400" dirty="0" smtClean="0"/>
              <a:t>    </a:t>
            </a:r>
            <a:r>
              <a:rPr lang="ru-RU" sz="1400" dirty="0" smtClean="0"/>
              <a:t>              Отряд </a:t>
            </a:r>
            <a:r>
              <a:rPr lang="en-US" sz="1400" dirty="0" err="1" smtClean="0"/>
              <a:t>Leptostraca</a:t>
            </a:r>
            <a:r>
              <a:rPr lang="en-US" sz="1400" dirty="0" smtClean="0"/>
              <a:t> (20)</a:t>
            </a:r>
          </a:p>
          <a:p>
            <a:r>
              <a:rPr lang="en-US" sz="1400" dirty="0" smtClean="0"/>
              <a:t>       </a:t>
            </a:r>
            <a:r>
              <a:rPr lang="ru-RU" sz="1400" b="1" dirty="0" smtClean="0"/>
              <a:t>Подкласс </a:t>
            </a:r>
            <a:r>
              <a:rPr lang="en-US" sz="1400" b="1" dirty="0" err="1" smtClean="0"/>
              <a:t>Eumalacostraca</a:t>
            </a:r>
            <a:r>
              <a:rPr lang="en-US" sz="1400" b="1" dirty="0" smtClean="0"/>
              <a:t> </a:t>
            </a:r>
            <a:r>
              <a:rPr lang="en-US" sz="1400" dirty="0" smtClean="0"/>
              <a:t/>
            </a:r>
            <a:br>
              <a:rPr lang="en-US" sz="1400" dirty="0" smtClean="0"/>
            </a:br>
            <a:r>
              <a:rPr lang="en-US" sz="1400" dirty="0" smtClean="0"/>
              <a:t>            </a:t>
            </a:r>
            <a:r>
              <a:rPr lang="ru-RU" sz="1400" dirty="0" err="1" smtClean="0"/>
              <a:t>Надотряд</a:t>
            </a:r>
            <a:r>
              <a:rPr lang="ru-RU" sz="1400" dirty="0" smtClean="0"/>
              <a:t> </a:t>
            </a:r>
            <a:r>
              <a:rPr lang="en-US" sz="1400" dirty="0" err="1" smtClean="0"/>
              <a:t>Syncarida</a:t>
            </a:r>
            <a:endParaRPr lang="en-US" sz="1400" dirty="0" smtClean="0"/>
          </a:p>
          <a:p>
            <a:r>
              <a:rPr lang="en-US" sz="1400" dirty="0" smtClean="0"/>
              <a:t>    </a:t>
            </a:r>
            <a:r>
              <a:rPr lang="ru-RU" sz="1400" dirty="0" smtClean="0"/>
              <a:t>              Отряд </a:t>
            </a:r>
            <a:r>
              <a:rPr lang="en-US" sz="1400" dirty="0" err="1" smtClean="0"/>
              <a:t>Anaspidacea</a:t>
            </a:r>
            <a:r>
              <a:rPr lang="en-US" sz="1400" dirty="0" smtClean="0"/>
              <a:t> (10) </a:t>
            </a:r>
            <a:br>
              <a:rPr lang="en-US" sz="1400" dirty="0" smtClean="0"/>
            </a:br>
            <a:r>
              <a:rPr lang="en-US" sz="1400" dirty="0" smtClean="0"/>
              <a:t>    </a:t>
            </a:r>
            <a:r>
              <a:rPr lang="ru-RU" sz="1400" dirty="0" smtClean="0"/>
              <a:t>              Отряд </a:t>
            </a:r>
            <a:r>
              <a:rPr lang="en-US" sz="1400" dirty="0" err="1" smtClean="0"/>
              <a:t>Bathynellacea</a:t>
            </a:r>
            <a:r>
              <a:rPr lang="en-US" sz="1400" dirty="0" smtClean="0"/>
              <a:t> (25)</a:t>
            </a:r>
          </a:p>
          <a:p>
            <a:r>
              <a:rPr lang="en-US" sz="1400" dirty="0" smtClean="0"/>
              <a:t>           </a:t>
            </a:r>
            <a:r>
              <a:rPr lang="ru-RU" sz="1400" dirty="0" err="1" smtClean="0"/>
              <a:t>Надотряд</a:t>
            </a:r>
            <a:r>
              <a:rPr lang="ru-RU" sz="1400" dirty="0" smtClean="0"/>
              <a:t> </a:t>
            </a:r>
            <a:r>
              <a:rPr lang="en-US" sz="1400" dirty="0" err="1" smtClean="0"/>
              <a:t>Hoplocarida</a:t>
            </a:r>
            <a:endParaRPr lang="en-US" sz="1400" dirty="0" smtClean="0"/>
          </a:p>
          <a:p>
            <a:r>
              <a:rPr lang="en-US" sz="1400" dirty="0" smtClean="0"/>
              <a:t>   </a:t>
            </a:r>
            <a:r>
              <a:rPr lang="ru-RU" sz="1400" dirty="0" smtClean="0"/>
              <a:t>               </a:t>
            </a:r>
            <a:r>
              <a:rPr lang="en-US" sz="1400" dirty="0" smtClean="0"/>
              <a:t> </a:t>
            </a:r>
            <a:r>
              <a:rPr lang="ru-RU" sz="1400" dirty="0" smtClean="0"/>
              <a:t>Отряд </a:t>
            </a:r>
            <a:r>
              <a:rPr lang="en-US" sz="1400" dirty="0" err="1" smtClean="0"/>
              <a:t>Stomatopoda</a:t>
            </a:r>
            <a:r>
              <a:rPr lang="en-US" sz="1400" dirty="0" smtClean="0"/>
              <a:t> (300)</a:t>
            </a:r>
          </a:p>
          <a:p>
            <a:r>
              <a:rPr lang="en-US" sz="1400" dirty="0" smtClean="0"/>
              <a:t>           </a:t>
            </a:r>
            <a:r>
              <a:rPr lang="ru-RU" sz="1400" dirty="0" err="1" smtClean="0"/>
              <a:t>Надотряд</a:t>
            </a:r>
            <a:r>
              <a:rPr lang="ru-RU" sz="1400" dirty="0" smtClean="0"/>
              <a:t> </a:t>
            </a:r>
            <a:r>
              <a:rPr lang="en-US" sz="1400" dirty="0" err="1" smtClean="0"/>
              <a:t>Eucarida</a:t>
            </a:r>
            <a:endParaRPr lang="en-US" sz="1400" dirty="0" smtClean="0"/>
          </a:p>
          <a:p>
            <a:r>
              <a:rPr lang="en-US" sz="1400" dirty="0" smtClean="0"/>
              <a:t>    </a:t>
            </a:r>
            <a:r>
              <a:rPr lang="ru-RU" sz="1400" dirty="0" smtClean="0"/>
              <a:t>                Отряд </a:t>
            </a:r>
            <a:r>
              <a:rPr lang="en-US" sz="1400" dirty="0" err="1" smtClean="0"/>
              <a:t>Euphasiacea</a:t>
            </a:r>
            <a:r>
              <a:rPr lang="en-US" sz="1400" dirty="0" smtClean="0"/>
              <a:t> (90) </a:t>
            </a:r>
            <a:br>
              <a:rPr lang="en-US" sz="1400" dirty="0" smtClean="0"/>
            </a:br>
            <a:r>
              <a:rPr lang="en-US" sz="1400" dirty="0" smtClean="0"/>
              <a:t>    </a:t>
            </a:r>
            <a:r>
              <a:rPr lang="ru-RU" sz="1400" dirty="0" smtClean="0"/>
              <a:t>                Отряд </a:t>
            </a:r>
            <a:r>
              <a:rPr lang="en-US" sz="1400" dirty="0" err="1" smtClean="0"/>
              <a:t>Decapoda</a:t>
            </a:r>
            <a:r>
              <a:rPr lang="en-US" sz="1400" dirty="0" smtClean="0"/>
              <a:t> (10 000)</a:t>
            </a:r>
          </a:p>
          <a:p>
            <a:r>
              <a:rPr lang="en-US" sz="1400" dirty="0" smtClean="0"/>
              <a:t>           </a:t>
            </a:r>
            <a:r>
              <a:rPr lang="ru-RU" sz="1400" dirty="0" err="1" smtClean="0"/>
              <a:t>Надотряд</a:t>
            </a:r>
            <a:r>
              <a:rPr lang="ru-RU" sz="1400" dirty="0" smtClean="0"/>
              <a:t> </a:t>
            </a:r>
            <a:r>
              <a:rPr lang="en-US" sz="1400" dirty="0" err="1" smtClean="0"/>
              <a:t>Peracarida</a:t>
            </a:r>
            <a:endParaRPr lang="en-US" sz="1400" dirty="0" smtClean="0"/>
          </a:p>
          <a:p>
            <a:r>
              <a:rPr lang="en-US" sz="1400" dirty="0" smtClean="0"/>
              <a:t>    </a:t>
            </a:r>
            <a:r>
              <a:rPr lang="ru-RU" sz="1400" dirty="0" smtClean="0"/>
              <a:t>                Отряд </a:t>
            </a:r>
            <a:r>
              <a:rPr lang="en-US" sz="1400" dirty="0" err="1" smtClean="0"/>
              <a:t>Spelaeogriphacea</a:t>
            </a:r>
            <a:r>
              <a:rPr lang="en-US" sz="1400" dirty="0" smtClean="0"/>
              <a:t> (1) </a:t>
            </a:r>
            <a:br>
              <a:rPr lang="en-US" sz="1400" dirty="0" smtClean="0"/>
            </a:br>
            <a:r>
              <a:rPr lang="en-US" sz="1400" dirty="0" smtClean="0"/>
              <a:t>    </a:t>
            </a:r>
            <a:r>
              <a:rPr lang="ru-RU" sz="1400" dirty="0" smtClean="0"/>
              <a:t>                Отряд </a:t>
            </a:r>
            <a:r>
              <a:rPr lang="en-US" sz="1400" dirty="0" err="1" smtClean="0"/>
              <a:t>Thermosbaenaceae</a:t>
            </a:r>
            <a:r>
              <a:rPr lang="en-US" sz="1400" dirty="0" smtClean="0"/>
              <a:t> (6) </a:t>
            </a:r>
            <a:br>
              <a:rPr lang="en-US" sz="1400" dirty="0" smtClean="0"/>
            </a:br>
            <a:r>
              <a:rPr lang="en-US" sz="1400" dirty="0" smtClean="0"/>
              <a:t>    </a:t>
            </a:r>
            <a:r>
              <a:rPr lang="ru-RU" sz="1400" dirty="0" smtClean="0"/>
              <a:t>                Отряд </a:t>
            </a:r>
            <a:r>
              <a:rPr lang="en-US" sz="1400" dirty="0" err="1" smtClean="0"/>
              <a:t>Mysidacea</a:t>
            </a:r>
            <a:r>
              <a:rPr lang="en-US" sz="1400" dirty="0" smtClean="0"/>
              <a:t> (780) </a:t>
            </a:r>
            <a:br>
              <a:rPr lang="en-US" sz="1400" dirty="0" smtClean="0"/>
            </a:br>
            <a:r>
              <a:rPr lang="en-US" sz="1400" dirty="0" smtClean="0"/>
              <a:t>   </a:t>
            </a:r>
            <a:r>
              <a:rPr lang="ru-RU" sz="1400" dirty="0" smtClean="0"/>
              <a:t>                 Отряд </a:t>
            </a:r>
            <a:r>
              <a:rPr lang="en-US" sz="1400" dirty="0" err="1" smtClean="0"/>
              <a:t>Cumacea</a:t>
            </a:r>
            <a:r>
              <a:rPr lang="en-US" sz="1400" dirty="0" smtClean="0"/>
              <a:t> (800) </a:t>
            </a:r>
            <a:br>
              <a:rPr lang="en-US" sz="1400" dirty="0" smtClean="0"/>
            </a:br>
            <a:r>
              <a:rPr lang="en-US" sz="1400" dirty="0" smtClean="0"/>
              <a:t>    </a:t>
            </a:r>
            <a:r>
              <a:rPr lang="ru-RU" sz="1400" dirty="0" smtClean="0"/>
              <a:t>                Отряд </a:t>
            </a:r>
            <a:r>
              <a:rPr lang="en-US" sz="1400" dirty="0" err="1" smtClean="0"/>
              <a:t>Tanaidacea</a:t>
            </a:r>
            <a:r>
              <a:rPr lang="en-US" sz="1400" dirty="0" smtClean="0"/>
              <a:t> (550) </a:t>
            </a:r>
            <a:br>
              <a:rPr lang="en-US" sz="1400" dirty="0" smtClean="0"/>
            </a:br>
            <a:r>
              <a:rPr lang="en-US" sz="1400" dirty="0" smtClean="0"/>
              <a:t>    </a:t>
            </a:r>
            <a:r>
              <a:rPr lang="ru-RU" sz="1400" dirty="0" smtClean="0"/>
              <a:t>                Отряд </a:t>
            </a:r>
            <a:r>
              <a:rPr lang="en-US" sz="1400" dirty="0" smtClean="0"/>
              <a:t>Isopoda (10 000) </a:t>
            </a:r>
            <a:br>
              <a:rPr lang="en-US" sz="1400" dirty="0" smtClean="0"/>
            </a:br>
            <a:r>
              <a:rPr lang="en-US" sz="1400" dirty="0" smtClean="0"/>
              <a:t>    </a:t>
            </a:r>
            <a:r>
              <a:rPr lang="ru-RU" sz="1400" dirty="0" smtClean="0"/>
              <a:t>                Отряд </a:t>
            </a:r>
            <a:r>
              <a:rPr lang="en-US" sz="1400" dirty="0" err="1" smtClean="0"/>
              <a:t>Amphipoda</a:t>
            </a:r>
            <a:r>
              <a:rPr lang="en-US" sz="1400" dirty="0" smtClean="0"/>
              <a:t> (5 500</a:t>
            </a:r>
            <a:r>
              <a:rPr lang="en-US" dirty="0" smtClean="0"/>
              <a:t>)</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286808" cy="707886"/>
          </a:xfrm>
          <a:prstGeom prst="rect">
            <a:avLst/>
          </a:prstGeom>
        </p:spPr>
        <p:txBody>
          <a:bodyPr wrap="square">
            <a:spAutoFit/>
          </a:bodyPr>
          <a:lstStyle/>
          <a:p>
            <a:pPr algn="ctr"/>
            <a:r>
              <a:rPr lang="ru-RU" sz="2400" b="1" dirty="0" smtClean="0"/>
              <a:t>Класс </a:t>
            </a:r>
            <a:r>
              <a:rPr lang="ru-RU" sz="2400" b="1" dirty="0" err="1" smtClean="0"/>
              <a:t>Цефалокариды</a:t>
            </a:r>
            <a:r>
              <a:rPr lang="ru-RU" sz="2400" b="1" dirty="0" smtClean="0"/>
              <a:t> (</a:t>
            </a:r>
            <a:r>
              <a:rPr lang="ru-RU" sz="2400" b="1" dirty="0" err="1" smtClean="0"/>
              <a:t>Cephalocarida</a:t>
            </a:r>
            <a:r>
              <a:rPr lang="ru-RU" sz="2400" b="1" dirty="0" smtClean="0"/>
              <a:t>) </a:t>
            </a:r>
          </a:p>
          <a:p>
            <a:pPr algn="ctr"/>
            <a:r>
              <a:rPr lang="ru-RU" sz="1600" dirty="0" smtClean="0"/>
              <a:t>12 видов мелких бентосных организмов. Были впервые обнаружены в 1955 году.</a:t>
            </a:r>
            <a:endParaRPr lang="ru-RU" sz="1600" dirty="0"/>
          </a:p>
        </p:txBody>
      </p:sp>
      <p:sp>
        <p:nvSpPr>
          <p:cNvPr id="5" name="Прямоугольник 4"/>
          <p:cNvSpPr/>
          <p:nvPr/>
        </p:nvSpPr>
        <p:spPr>
          <a:xfrm>
            <a:off x="285720" y="1000108"/>
            <a:ext cx="4214842" cy="5693866"/>
          </a:xfrm>
          <a:prstGeom prst="rect">
            <a:avLst/>
          </a:prstGeom>
        </p:spPr>
        <p:txBody>
          <a:bodyPr wrap="square">
            <a:spAutoFit/>
          </a:bodyPr>
          <a:lstStyle/>
          <a:p>
            <a:r>
              <a:rPr lang="ru-RU" sz="1400" dirty="0" smtClean="0"/>
              <a:t>Мелкие </a:t>
            </a:r>
            <a:r>
              <a:rPr lang="ru-RU" sz="1400" dirty="0"/>
              <a:t>(от 2 до 3 мм в длину) ракообразные с удлиненным телом. Голова большая, не слита с грудными сегментами, задний край нависает над первым грудным сегментом</a:t>
            </a:r>
            <a:r>
              <a:rPr lang="ru-RU" sz="1400" dirty="0" smtClean="0"/>
              <a:t>. </a:t>
            </a:r>
            <a:r>
              <a:rPr lang="ru-RU" sz="1400" dirty="0"/>
              <a:t>На голове находятся две пары антенн, </a:t>
            </a:r>
            <a:r>
              <a:rPr lang="ru-RU" sz="1400" dirty="0" err="1" smtClean="0"/>
              <a:t>жвалы</a:t>
            </a:r>
            <a:r>
              <a:rPr lang="ru-RU" sz="1400" dirty="0"/>
              <a:t> и две пары ножек, сходных с грудными. Глаза отсутствуют. Грудной отдел с </a:t>
            </a:r>
            <a:r>
              <a:rPr lang="ru-RU" sz="1400" dirty="0" err="1"/>
              <a:t>гомономной</a:t>
            </a:r>
            <a:r>
              <a:rPr lang="ru-RU" sz="1400" dirty="0"/>
              <a:t> сегментацией и однотипными многофункциональными конечностями. </a:t>
            </a:r>
            <a:r>
              <a:rPr lang="ru-RU" sz="1400" dirty="0" smtClean="0"/>
              <a:t>Конечности </a:t>
            </a:r>
            <a:r>
              <a:rPr lang="ru-RU" sz="1400" dirty="0" err="1"/>
              <a:t>цефалокарид</a:t>
            </a:r>
            <a:r>
              <a:rPr lang="ru-RU" sz="1400" dirty="0"/>
              <a:t>, по-видимому, близки к исходному типу конечностей </a:t>
            </a:r>
            <a:r>
              <a:rPr lang="ru-RU" sz="1400" dirty="0" smtClean="0"/>
              <a:t>ракообразных: </a:t>
            </a:r>
            <a:r>
              <a:rPr lang="ru-RU" sz="1400" dirty="0"/>
              <a:t>у них хорошо выражены членистые </a:t>
            </a:r>
            <a:r>
              <a:rPr lang="ru-RU" sz="1400" dirty="0" err="1" smtClean="0"/>
              <a:t>экзоподит</a:t>
            </a:r>
            <a:r>
              <a:rPr lang="ru-RU" sz="1400" dirty="0" smtClean="0"/>
              <a:t> и </a:t>
            </a:r>
            <a:r>
              <a:rPr lang="ru-RU" sz="1400" dirty="0" err="1" smtClean="0"/>
              <a:t>эндоподит</a:t>
            </a:r>
            <a:r>
              <a:rPr lang="ru-RU" sz="1400" dirty="0" smtClean="0"/>
              <a:t>, </a:t>
            </a:r>
            <a:r>
              <a:rPr lang="ru-RU" sz="1400" dirty="0"/>
              <a:t>а жаберный придаток небольшой. Только на двух последних половых сегментах груди ножки редуцированы. Примитивной особенностью </a:t>
            </a:r>
            <a:r>
              <a:rPr lang="ru-RU" sz="1400" dirty="0" err="1"/>
              <a:t>цефалокарид</a:t>
            </a:r>
            <a:r>
              <a:rPr lang="ru-RU" sz="1400" dirty="0"/>
              <a:t> следует считать примитивное положение антенн (задние антенны находятся позади рта) и сходство в строении челюстей с грудными ножками. У всех остальных раков последние две пары головных конечностей обычно видоизменены в нижние челюсти — </a:t>
            </a:r>
            <a:r>
              <a:rPr lang="ru-RU" sz="1400" dirty="0" err="1" smtClean="0"/>
              <a:t>максиллы</a:t>
            </a:r>
            <a:r>
              <a:rPr lang="ru-RU" sz="1400" dirty="0" smtClean="0"/>
              <a:t>. </a:t>
            </a:r>
            <a:r>
              <a:rPr lang="ru-RU" sz="1400" dirty="0"/>
              <a:t>Передние грудные ноги еще не обособлены в </a:t>
            </a:r>
            <a:r>
              <a:rPr lang="ru-RU" sz="1400" dirty="0" err="1"/>
              <a:t>ногочелюсти</a:t>
            </a:r>
            <a:r>
              <a:rPr lang="ru-RU" sz="1400" dirty="0"/>
              <a:t>. Пропорционально развиты грудь (10 сегментов) и брюшко </a:t>
            </a:r>
            <a:r>
              <a:rPr lang="ru-RU" sz="1400" dirty="0" smtClean="0"/>
              <a:t>(девять сегментов и </a:t>
            </a:r>
            <a:r>
              <a:rPr lang="ru-RU" sz="1400" dirty="0" err="1" smtClean="0"/>
              <a:t>тельсон</a:t>
            </a:r>
            <a:r>
              <a:rPr lang="ru-RU" sz="1400" dirty="0" smtClean="0"/>
              <a:t>). Таким образом, </a:t>
            </a:r>
            <a:r>
              <a:rPr lang="ru-RU" sz="1400" dirty="0" err="1" smtClean="0"/>
              <a:t>цефалокариды</a:t>
            </a:r>
            <a:r>
              <a:rPr lang="ru-RU" sz="1400" dirty="0" smtClean="0"/>
              <a:t> сохранили многие признаки, присущие общим предкам всех ракообразных.</a:t>
            </a:r>
            <a:endParaRPr lang="ru-RU" sz="1400" dirty="0"/>
          </a:p>
        </p:txBody>
      </p:sp>
      <p:pic>
        <p:nvPicPr>
          <p:cNvPr id="6" name="Рисунок 5" descr="948eb1d54b101d5a1548d8cbb0108f6d.jpg"/>
          <p:cNvPicPr>
            <a:picLocks noChangeAspect="1"/>
          </p:cNvPicPr>
          <p:nvPr/>
        </p:nvPicPr>
        <p:blipFill>
          <a:blip r:embed="rId2"/>
          <a:stretch>
            <a:fillRect/>
          </a:stretch>
        </p:blipFill>
        <p:spPr>
          <a:xfrm>
            <a:off x="4643438" y="1305976"/>
            <a:ext cx="3948106" cy="555202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142852"/>
            <a:ext cx="7858180" cy="5324535"/>
          </a:xfrm>
          <a:prstGeom prst="rect">
            <a:avLst/>
          </a:prstGeom>
        </p:spPr>
        <p:txBody>
          <a:bodyPr wrap="square">
            <a:spAutoFit/>
          </a:bodyPr>
          <a:lstStyle/>
          <a:p>
            <a:pPr algn="ctr"/>
            <a:r>
              <a:rPr lang="ru-RU" sz="2400" b="1" dirty="0" smtClean="0"/>
              <a:t>Класс </a:t>
            </a:r>
            <a:r>
              <a:rPr lang="en-US" sz="2400" b="1" dirty="0" err="1" smtClean="0"/>
              <a:t>Branchiopoda</a:t>
            </a:r>
            <a:r>
              <a:rPr lang="en-US" sz="2400" b="1" dirty="0" smtClean="0"/>
              <a:t> (</a:t>
            </a:r>
            <a:r>
              <a:rPr lang="ru-RU" sz="2400" b="1" dirty="0" smtClean="0"/>
              <a:t>1500</a:t>
            </a:r>
            <a:r>
              <a:rPr lang="en-US" sz="2400" b="1" dirty="0" smtClean="0"/>
              <a:t>) </a:t>
            </a:r>
            <a:r>
              <a:rPr lang="ru-RU" sz="2400" b="1" dirty="0" err="1" smtClean="0"/>
              <a:t>Жаброногие</a:t>
            </a:r>
            <a:endParaRPr lang="ru-RU" sz="2400" b="1" dirty="0" smtClean="0"/>
          </a:p>
          <a:p>
            <a:pPr algn="ctr"/>
            <a:r>
              <a:rPr lang="ru-RU" dirty="0" smtClean="0"/>
              <a:t>Все конечности </a:t>
            </a:r>
            <a:r>
              <a:rPr lang="ru-RU" dirty="0" err="1" smtClean="0"/>
              <a:t>жаброногих</a:t>
            </a:r>
            <a:r>
              <a:rPr lang="ru-RU" dirty="0" smtClean="0"/>
              <a:t>, будучи более или менее одинаковыми, выполняют сразу несколько функций. </a:t>
            </a:r>
            <a:r>
              <a:rPr lang="ru-RU" dirty="0" err="1" smtClean="0"/>
              <a:t>Жаброногие</a:t>
            </a:r>
            <a:r>
              <a:rPr lang="ru-RU" dirty="0" smtClean="0"/>
              <a:t> плавают, двигая в едином ритме всеми ножками, а многочисленные реснички отфильтровывают из воды частицы пищи. Когда </a:t>
            </a:r>
            <a:r>
              <a:rPr lang="ru-RU" dirty="0" err="1" smtClean="0"/>
              <a:t>жаброногие</a:t>
            </a:r>
            <a:r>
              <a:rPr lang="ru-RU" dirty="0" smtClean="0"/>
              <a:t> отталкиваются всеми лапками назад, пища с потоком воды попадает на липкий слой на передних лапках, которые и направляют её в рот. Те же конечности действуют как жабры поглощая кислород из воды сквозь тонкую кутикулу.</a:t>
            </a:r>
            <a:endParaRPr lang="ru-RU" b="1" dirty="0" smtClean="0"/>
          </a:p>
          <a:p>
            <a:endParaRPr lang="ru-RU" sz="2000" b="1" dirty="0" smtClean="0"/>
          </a:p>
          <a:p>
            <a:endParaRPr lang="ru-RU" sz="2000" b="1" dirty="0" smtClean="0"/>
          </a:p>
          <a:p>
            <a:endParaRPr lang="ru-RU" sz="2000" b="1" dirty="0" smtClean="0"/>
          </a:p>
          <a:p>
            <a:endParaRPr lang="ru-RU" sz="2000" b="1" dirty="0" smtClean="0"/>
          </a:p>
          <a:p>
            <a:endParaRPr lang="ru-RU" sz="2000" b="1" dirty="0" smtClean="0"/>
          </a:p>
          <a:p>
            <a:r>
              <a:rPr lang="ru-RU" dirty="0" smtClean="0"/>
              <a:t>      </a:t>
            </a:r>
          </a:p>
          <a:p>
            <a:endParaRPr lang="ru-RU" dirty="0" smtClean="0"/>
          </a:p>
          <a:p>
            <a:endParaRPr lang="ru-RU" dirty="0" smtClean="0"/>
          </a:p>
          <a:p>
            <a:endParaRPr lang="ru-RU" dirty="0" smtClean="0"/>
          </a:p>
          <a:p>
            <a:endParaRPr lang="ru-RU" dirty="0" smtClean="0"/>
          </a:p>
        </p:txBody>
      </p:sp>
      <p:pic>
        <p:nvPicPr>
          <p:cNvPr id="4" name="Рисунок 3" descr="0026-028-.png"/>
          <p:cNvPicPr>
            <a:picLocks noChangeAspect="1"/>
          </p:cNvPicPr>
          <p:nvPr/>
        </p:nvPicPr>
        <p:blipFill>
          <a:blip r:embed="rId2"/>
          <a:stretch>
            <a:fillRect/>
          </a:stretch>
        </p:blipFill>
        <p:spPr>
          <a:xfrm>
            <a:off x="500034" y="2857496"/>
            <a:ext cx="8184590" cy="3871296"/>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rine-Shrimp-Artemia-Salina.jpg"/>
          <p:cNvPicPr>
            <a:picLocks noChangeAspect="1"/>
          </p:cNvPicPr>
          <p:nvPr/>
        </p:nvPicPr>
        <p:blipFill>
          <a:blip r:embed="rId2"/>
          <a:stretch>
            <a:fillRect/>
          </a:stretch>
        </p:blipFill>
        <p:spPr>
          <a:xfrm>
            <a:off x="1428728" y="2214554"/>
            <a:ext cx="5857916" cy="3905277"/>
          </a:xfrm>
          <a:prstGeom prst="rect">
            <a:avLst/>
          </a:prstGeom>
        </p:spPr>
      </p:pic>
      <p:sp>
        <p:nvSpPr>
          <p:cNvPr id="3" name="TextBox 2"/>
          <p:cNvSpPr txBox="1"/>
          <p:nvPr/>
        </p:nvSpPr>
        <p:spPr>
          <a:xfrm>
            <a:off x="3357554" y="6072206"/>
            <a:ext cx="2000264" cy="369332"/>
          </a:xfrm>
          <a:prstGeom prst="rect">
            <a:avLst/>
          </a:prstGeom>
          <a:noFill/>
        </p:spPr>
        <p:txBody>
          <a:bodyPr wrap="square" rtlCol="0">
            <a:spAutoFit/>
          </a:bodyPr>
          <a:lstStyle/>
          <a:p>
            <a:r>
              <a:rPr lang="en-US" dirty="0" err="1" smtClean="0"/>
              <a:t>Artemia</a:t>
            </a:r>
            <a:r>
              <a:rPr lang="en-US" dirty="0" smtClean="0"/>
              <a:t> </a:t>
            </a:r>
            <a:r>
              <a:rPr lang="en-US" dirty="0" err="1" smtClean="0"/>
              <a:t>salina</a:t>
            </a:r>
            <a:endParaRPr lang="ru-RU" dirty="0"/>
          </a:p>
        </p:txBody>
      </p:sp>
      <p:sp>
        <p:nvSpPr>
          <p:cNvPr id="4" name="Прямоугольник 3"/>
          <p:cNvSpPr/>
          <p:nvPr/>
        </p:nvSpPr>
        <p:spPr>
          <a:xfrm>
            <a:off x="500034" y="285728"/>
            <a:ext cx="7500990" cy="1785104"/>
          </a:xfrm>
          <a:prstGeom prst="rect">
            <a:avLst/>
          </a:prstGeom>
        </p:spPr>
        <p:txBody>
          <a:bodyPr wrap="square">
            <a:spAutoFit/>
          </a:bodyPr>
          <a:lstStyle/>
          <a:p>
            <a:pPr algn="ctr"/>
            <a:r>
              <a:rPr lang="ru-RU" sz="2000" b="1" dirty="0" smtClean="0"/>
              <a:t>Отряд </a:t>
            </a:r>
            <a:r>
              <a:rPr lang="ru-RU" sz="2000" b="1" dirty="0" err="1" smtClean="0"/>
              <a:t>Жаброноги</a:t>
            </a:r>
            <a:r>
              <a:rPr lang="ru-RU" sz="2000" b="1" dirty="0" smtClean="0"/>
              <a:t> </a:t>
            </a:r>
            <a:r>
              <a:rPr lang="en-US" sz="2000" b="1" dirty="0" smtClean="0"/>
              <a:t>(</a:t>
            </a:r>
            <a:r>
              <a:rPr lang="en-US" sz="2000" b="1" dirty="0" err="1" smtClean="0"/>
              <a:t>Anostraca</a:t>
            </a:r>
            <a:r>
              <a:rPr lang="en-US" sz="2000" b="1" dirty="0" smtClean="0"/>
              <a:t>)</a:t>
            </a:r>
          </a:p>
          <a:p>
            <a:pPr algn="ctr"/>
            <a:r>
              <a:rPr lang="ru-RU" dirty="0" smtClean="0"/>
              <a:t>хорошо приспособлены к жизни в сухих районах, где вода бывает лишь в определённое время года. Их яйца могут выживать во время засухи в течение нескольких лет, и </a:t>
            </a:r>
            <a:r>
              <a:rPr lang="ru-RU" dirty="0" err="1" smtClean="0"/>
              <a:t>вылупление</a:t>
            </a:r>
            <a:r>
              <a:rPr lang="ru-RU" dirty="0" smtClean="0"/>
              <a:t> происходит только примерно через 30 часов после того, как дождь заполнит пересохшие водоёмы на месте их обитания.</a:t>
            </a:r>
            <a:endParaRPr lang="ru-RU"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357166"/>
            <a:ext cx="3528210" cy="400110"/>
          </a:xfrm>
          <a:prstGeom prst="rect">
            <a:avLst/>
          </a:prstGeom>
        </p:spPr>
        <p:txBody>
          <a:bodyPr wrap="none">
            <a:spAutoFit/>
          </a:bodyPr>
          <a:lstStyle/>
          <a:p>
            <a:r>
              <a:rPr lang="ru-RU" sz="2000" b="1" dirty="0" smtClean="0"/>
              <a:t>Отряд </a:t>
            </a:r>
            <a:r>
              <a:rPr lang="ru-RU" sz="2000" b="1" dirty="0" err="1" smtClean="0"/>
              <a:t>Листоногие</a:t>
            </a:r>
            <a:r>
              <a:rPr lang="ru-RU" sz="2000" b="1" dirty="0" smtClean="0"/>
              <a:t> </a:t>
            </a:r>
            <a:r>
              <a:rPr lang="en-US" sz="2000" b="1" dirty="0" err="1" smtClean="0"/>
              <a:t>Phyllopoda</a:t>
            </a:r>
            <a:r>
              <a:rPr lang="en-US" sz="2000" b="1" dirty="0" smtClean="0"/>
              <a:t> </a:t>
            </a:r>
            <a:endParaRPr lang="ru-RU" sz="2000" b="1" dirty="0"/>
          </a:p>
        </p:txBody>
      </p:sp>
      <p:sp>
        <p:nvSpPr>
          <p:cNvPr id="3" name="Прямоугольник 2"/>
          <p:cNvSpPr/>
          <p:nvPr/>
        </p:nvSpPr>
        <p:spPr>
          <a:xfrm>
            <a:off x="6072198" y="3929066"/>
            <a:ext cx="2928958" cy="923330"/>
          </a:xfrm>
          <a:prstGeom prst="rect">
            <a:avLst/>
          </a:prstGeom>
        </p:spPr>
        <p:txBody>
          <a:bodyPr wrap="square">
            <a:spAutoFit/>
          </a:bodyPr>
          <a:lstStyle/>
          <a:p>
            <a:pPr fontAlgn="base"/>
            <a:r>
              <a:rPr lang="ru-RU" b="1" dirty="0" smtClean="0"/>
              <a:t>1. Щитни.</a:t>
            </a:r>
            <a:endParaRPr lang="ru-RU" dirty="0" smtClean="0"/>
          </a:p>
          <a:p>
            <a:pPr fontAlgn="base"/>
            <a:r>
              <a:rPr lang="ru-RU" b="1" dirty="0" smtClean="0"/>
              <a:t>2. Раковинные.</a:t>
            </a:r>
            <a:endParaRPr lang="ru-RU" dirty="0" smtClean="0"/>
          </a:p>
          <a:p>
            <a:pPr fontAlgn="base"/>
            <a:r>
              <a:rPr lang="ru-RU" b="1" dirty="0" smtClean="0"/>
              <a:t>3. </a:t>
            </a:r>
            <a:r>
              <a:rPr lang="ru-RU" b="1" dirty="0" err="1" smtClean="0"/>
              <a:t>Ветвистоусые</a:t>
            </a:r>
            <a:r>
              <a:rPr lang="ru-RU" b="1" dirty="0" smtClean="0"/>
              <a:t> раки.</a:t>
            </a:r>
            <a:endParaRPr lang="ru-RU" dirty="0"/>
          </a:p>
        </p:txBody>
      </p:sp>
      <p:sp>
        <p:nvSpPr>
          <p:cNvPr id="4" name="Прямоугольник 3"/>
          <p:cNvSpPr/>
          <p:nvPr/>
        </p:nvSpPr>
        <p:spPr>
          <a:xfrm>
            <a:off x="428596" y="785794"/>
            <a:ext cx="8215370" cy="2308324"/>
          </a:xfrm>
          <a:prstGeom prst="rect">
            <a:avLst/>
          </a:prstGeom>
        </p:spPr>
        <p:txBody>
          <a:bodyPr wrap="square">
            <a:spAutoFit/>
          </a:bodyPr>
          <a:lstStyle/>
          <a:p>
            <a:r>
              <a:rPr lang="ru-RU" dirty="0" smtClean="0"/>
              <a:t>Характерная особенность </a:t>
            </a:r>
            <a:r>
              <a:rPr lang="ru-RU" dirty="0" err="1" smtClean="0"/>
              <a:t>листоногих</a:t>
            </a:r>
            <a:r>
              <a:rPr lang="ru-RU" dirty="0" smtClean="0"/>
              <a:t> – наличие </a:t>
            </a:r>
            <a:r>
              <a:rPr lang="ru-RU" dirty="0" err="1" smtClean="0"/>
              <a:t>карапакса</a:t>
            </a:r>
            <a:r>
              <a:rPr lang="ru-RU" dirty="0" smtClean="0"/>
              <a:t> (головогрудного двускатного щита) либо образованной из него раковины. У большинства </a:t>
            </a:r>
            <a:r>
              <a:rPr lang="ru-RU" dirty="0" err="1" smtClean="0"/>
              <a:t>листоногих</a:t>
            </a:r>
            <a:r>
              <a:rPr lang="ru-RU" dirty="0" smtClean="0"/>
              <a:t> </a:t>
            </a:r>
            <a:r>
              <a:rPr lang="ru-RU" dirty="0" err="1" smtClean="0"/>
              <a:t>карапакс</a:t>
            </a:r>
            <a:r>
              <a:rPr lang="ru-RU" dirty="0" smtClean="0"/>
              <a:t> покрывает все тело, за исключением головы и заднего конца тела. У щитней плоский щит покрывает тело сверху, у редких видов тело голое. Количество члеников и, соответственно, отходящих от них пар ног различно (может быть от четырех до сорока пар плавательных ножек). Грудные конечности пластинчатые, лопастные имеют листовидную форму, поэтому отряд получил соответствующее название.</a:t>
            </a:r>
            <a:endParaRPr lang="ru-RU" dirty="0"/>
          </a:p>
        </p:txBody>
      </p:sp>
      <p:pic>
        <p:nvPicPr>
          <p:cNvPr id="5" name="Рисунок 4" descr="listonogye.jpg"/>
          <p:cNvPicPr>
            <a:picLocks noChangeAspect="1"/>
          </p:cNvPicPr>
          <p:nvPr/>
        </p:nvPicPr>
        <p:blipFill>
          <a:blip r:embed="rId2"/>
          <a:stretch>
            <a:fillRect/>
          </a:stretch>
        </p:blipFill>
        <p:spPr>
          <a:xfrm>
            <a:off x="714348" y="3214686"/>
            <a:ext cx="5238750" cy="279082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82r.jpg"/>
          <p:cNvPicPr>
            <a:picLocks noChangeAspect="1"/>
          </p:cNvPicPr>
          <p:nvPr/>
        </p:nvPicPr>
        <p:blipFill>
          <a:blip r:embed="rId2"/>
          <a:stretch>
            <a:fillRect/>
          </a:stretch>
        </p:blipFill>
        <p:spPr>
          <a:xfrm>
            <a:off x="785786" y="214290"/>
            <a:ext cx="5051394" cy="6429703"/>
          </a:xfrm>
          <a:prstGeom prst="rect">
            <a:avLst/>
          </a:prstGeom>
        </p:spPr>
      </p:pic>
      <p:sp>
        <p:nvSpPr>
          <p:cNvPr id="3" name="TextBox 2"/>
          <p:cNvSpPr txBox="1"/>
          <p:nvPr/>
        </p:nvSpPr>
        <p:spPr>
          <a:xfrm>
            <a:off x="5072066" y="3571876"/>
            <a:ext cx="1624034" cy="369332"/>
          </a:xfrm>
          <a:prstGeom prst="rect">
            <a:avLst/>
          </a:prstGeom>
          <a:noFill/>
        </p:spPr>
        <p:txBody>
          <a:bodyPr wrap="none" rtlCol="0">
            <a:spAutoFit/>
          </a:bodyPr>
          <a:lstStyle/>
          <a:p>
            <a:r>
              <a:rPr lang="ru-RU" dirty="0" smtClean="0"/>
              <a:t>Грудная ножка</a:t>
            </a:r>
            <a:endParaRPr lang="ru-RU" dirty="0"/>
          </a:p>
        </p:txBody>
      </p:sp>
      <p:sp>
        <p:nvSpPr>
          <p:cNvPr id="4" name="TextBox 3"/>
          <p:cNvSpPr txBox="1"/>
          <p:nvPr/>
        </p:nvSpPr>
        <p:spPr>
          <a:xfrm>
            <a:off x="5286380" y="4786322"/>
            <a:ext cx="1345240" cy="369332"/>
          </a:xfrm>
          <a:prstGeom prst="rect">
            <a:avLst/>
          </a:prstGeom>
          <a:noFill/>
        </p:spPr>
        <p:txBody>
          <a:bodyPr wrap="none" rtlCol="0">
            <a:spAutoFit/>
          </a:bodyPr>
          <a:lstStyle/>
          <a:p>
            <a:r>
              <a:rPr lang="ru-RU" dirty="0" smtClean="0"/>
              <a:t>спаривание</a:t>
            </a:r>
            <a:endParaRPr lang="ru-RU" dirty="0"/>
          </a:p>
        </p:txBody>
      </p:sp>
      <p:cxnSp>
        <p:nvCxnSpPr>
          <p:cNvPr id="6" name="Прямая со стрелкой 5"/>
          <p:cNvCxnSpPr/>
          <p:nvPr/>
        </p:nvCxnSpPr>
        <p:spPr>
          <a:xfrm rot="10800000" flipV="1">
            <a:off x="3428992" y="3786190"/>
            <a:ext cx="1571636" cy="2439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flipV="1">
            <a:off x="3714744" y="5000636"/>
            <a:ext cx="1357322" cy="6429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6215074" y="1071546"/>
            <a:ext cx="2377574" cy="400110"/>
          </a:xfrm>
          <a:prstGeom prst="rect">
            <a:avLst/>
          </a:prstGeom>
        </p:spPr>
        <p:txBody>
          <a:bodyPr wrap="none">
            <a:spAutoFit/>
          </a:bodyPr>
          <a:lstStyle/>
          <a:p>
            <a:r>
              <a:rPr lang="vi-VN" sz="2000" b="1" dirty="0" smtClean="0"/>
              <a:t>Щи́тни (</a:t>
            </a:r>
            <a:r>
              <a:rPr lang="en-US" sz="2000" b="1" dirty="0" err="1" smtClean="0"/>
              <a:t>Triopsidae</a:t>
            </a:r>
            <a:r>
              <a:rPr lang="ru-RU" sz="2000" b="1" dirty="0" smtClean="0"/>
              <a:t>)</a:t>
            </a:r>
            <a:endParaRPr lang="ru-RU" sz="2000" b="1" dirty="0"/>
          </a:p>
        </p:txBody>
      </p:sp>
      <p:sp>
        <p:nvSpPr>
          <p:cNvPr id="10" name="TextBox 9"/>
          <p:cNvSpPr txBox="1"/>
          <p:nvPr/>
        </p:nvSpPr>
        <p:spPr>
          <a:xfrm>
            <a:off x="0" y="0"/>
            <a:ext cx="1543115" cy="369332"/>
          </a:xfrm>
          <a:prstGeom prst="rect">
            <a:avLst/>
          </a:prstGeom>
          <a:noFill/>
        </p:spPr>
        <p:txBody>
          <a:bodyPr wrap="none" rtlCol="0">
            <a:spAutoFit/>
          </a:bodyPr>
          <a:lstStyle/>
          <a:p>
            <a:r>
              <a:rPr lang="ru-RU" dirty="0" smtClean="0"/>
              <a:t>Третий «глаз»</a:t>
            </a:r>
            <a:endParaRPr lang="ru-RU" dirty="0"/>
          </a:p>
        </p:txBody>
      </p:sp>
      <p:cxnSp>
        <p:nvCxnSpPr>
          <p:cNvPr id="12" name="Прямая со стрелкой 11"/>
          <p:cNvCxnSpPr/>
          <p:nvPr/>
        </p:nvCxnSpPr>
        <p:spPr>
          <a:xfrm>
            <a:off x="1357290" y="428604"/>
            <a:ext cx="714380" cy="2857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eneral_malacostracan_ru.svg.png"/>
          <p:cNvPicPr>
            <a:picLocks noChangeAspect="1"/>
          </p:cNvPicPr>
          <p:nvPr/>
        </p:nvPicPr>
        <p:blipFill>
          <a:blip r:embed="rId2"/>
          <a:stretch>
            <a:fillRect/>
          </a:stretch>
        </p:blipFill>
        <p:spPr>
          <a:xfrm>
            <a:off x="0" y="807243"/>
            <a:ext cx="9144000" cy="524351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hitneviy-rachok-1.jpg"/>
          <p:cNvPicPr>
            <a:picLocks noChangeAspect="1"/>
          </p:cNvPicPr>
          <p:nvPr/>
        </p:nvPicPr>
        <p:blipFill>
          <a:blip r:embed="rId2"/>
          <a:stretch>
            <a:fillRect/>
          </a:stretch>
        </p:blipFill>
        <p:spPr>
          <a:xfrm>
            <a:off x="1500166" y="928670"/>
            <a:ext cx="5881682" cy="5041442"/>
          </a:xfrm>
          <a:prstGeom prst="rect">
            <a:avLst/>
          </a:prstGeom>
        </p:spPr>
      </p:pic>
      <p:sp>
        <p:nvSpPr>
          <p:cNvPr id="3" name="TextBox 2"/>
          <p:cNvSpPr txBox="1"/>
          <p:nvPr/>
        </p:nvSpPr>
        <p:spPr>
          <a:xfrm>
            <a:off x="785786" y="214290"/>
            <a:ext cx="8001056" cy="677108"/>
          </a:xfrm>
          <a:prstGeom prst="rect">
            <a:avLst/>
          </a:prstGeom>
          <a:noFill/>
        </p:spPr>
        <p:txBody>
          <a:bodyPr wrap="square" rtlCol="0">
            <a:spAutoFit/>
          </a:bodyPr>
          <a:lstStyle/>
          <a:p>
            <a:r>
              <a:rPr lang="en-US" sz="2000" b="1" dirty="0" err="1" smtClean="0"/>
              <a:t>Triops</a:t>
            </a:r>
            <a:r>
              <a:rPr lang="en-US" sz="2000" b="1" dirty="0" smtClean="0"/>
              <a:t> </a:t>
            </a:r>
            <a:r>
              <a:rPr lang="en-US" sz="2000" b="1" dirty="0" err="1" smtClean="0"/>
              <a:t>cancriformes</a:t>
            </a:r>
            <a:r>
              <a:rPr lang="en-US" sz="2000" b="1" dirty="0" smtClean="0"/>
              <a:t> </a:t>
            </a:r>
            <a:r>
              <a:rPr lang="ru-RU" sz="2000" b="1" dirty="0" smtClean="0"/>
              <a:t> </a:t>
            </a:r>
            <a:r>
              <a:rPr lang="ru-RU" dirty="0" smtClean="0"/>
              <a:t>в ископаемом состоянии известен с триаса. Единственный вид животных, в неизменном виде существующий 230 </a:t>
            </a:r>
            <a:r>
              <a:rPr lang="ru-RU" dirty="0" err="1" smtClean="0"/>
              <a:t>млн</a:t>
            </a:r>
            <a:r>
              <a:rPr lang="ru-RU" dirty="0" smtClean="0"/>
              <a:t> лет</a:t>
            </a:r>
            <a:endParaRPr lang="ru-RU" dirty="0"/>
          </a:p>
        </p:txBody>
      </p:sp>
      <p:sp>
        <p:nvSpPr>
          <p:cNvPr id="4" name="TextBox 3"/>
          <p:cNvSpPr txBox="1"/>
          <p:nvPr/>
        </p:nvSpPr>
        <p:spPr>
          <a:xfrm>
            <a:off x="1000100" y="6072206"/>
            <a:ext cx="6664710" cy="369332"/>
          </a:xfrm>
          <a:prstGeom prst="rect">
            <a:avLst/>
          </a:prstGeom>
          <a:noFill/>
        </p:spPr>
        <p:txBody>
          <a:bodyPr wrap="none" rtlCol="0">
            <a:spAutoFit/>
          </a:bodyPr>
          <a:lstStyle/>
          <a:p>
            <a:r>
              <a:rPr lang="ru-RU" dirty="0" smtClean="0"/>
              <a:t>Цисты (из эмбрионов) в сухом виде сохраняются десятилетиями</a:t>
            </a:r>
            <a:endParaRPr lang="ru-RU"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4414" y="285728"/>
            <a:ext cx="6357966" cy="369332"/>
          </a:xfrm>
          <a:prstGeom prst="rect">
            <a:avLst/>
          </a:prstGeom>
        </p:spPr>
        <p:txBody>
          <a:bodyPr wrap="square">
            <a:spAutoFit/>
          </a:bodyPr>
          <a:lstStyle/>
          <a:p>
            <a:r>
              <a:rPr lang="ru-RU" b="1" dirty="0"/>
              <a:t>ОТРЯД ДВУСТВОРЧАТЫЕ ЛИСТОНОГИЕ - </a:t>
            </a:r>
            <a:r>
              <a:rPr lang="en-US" b="1" dirty="0"/>
              <a:t>CONCHOSTRACA</a:t>
            </a:r>
            <a:endParaRPr lang="ru-RU" dirty="0"/>
          </a:p>
        </p:txBody>
      </p:sp>
      <p:pic>
        <p:nvPicPr>
          <p:cNvPr id="4" name="Рисунок 3" descr="083o.jpg"/>
          <p:cNvPicPr>
            <a:picLocks noChangeAspect="1"/>
          </p:cNvPicPr>
          <p:nvPr/>
        </p:nvPicPr>
        <p:blipFill>
          <a:blip r:embed="rId2"/>
          <a:stretch>
            <a:fillRect/>
          </a:stretch>
        </p:blipFill>
        <p:spPr>
          <a:xfrm>
            <a:off x="428596" y="785794"/>
            <a:ext cx="4714908" cy="5577063"/>
          </a:xfrm>
          <a:prstGeom prst="rect">
            <a:avLst/>
          </a:prstGeom>
        </p:spPr>
      </p:pic>
      <p:pic>
        <p:nvPicPr>
          <p:cNvPr id="5" name="Рисунок 4" descr="10_11_1.jpg"/>
          <p:cNvPicPr>
            <a:picLocks noChangeAspect="1"/>
          </p:cNvPicPr>
          <p:nvPr/>
        </p:nvPicPr>
        <p:blipFill>
          <a:blip r:embed="rId3" cstate="print"/>
          <a:stretch>
            <a:fillRect/>
          </a:stretch>
        </p:blipFill>
        <p:spPr>
          <a:xfrm>
            <a:off x="5286380" y="785794"/>
            <a:ext cx="3643338" cy="2718272"/>
          </a:xfrm>
          <a:prstGeom prst="rect">
            <a:avLst/>
          </a:prstGeom>
        </p:spPr>
      </p:pic>
      <p:pic>
        <p:nvPicPr>
          <p:cNvPr id="6" name="Рисунок 5" descr="MZB Limnadiidae.jpg"/>
          <p:cNvPicPr>
            <a:picLocks noChangeAspect="1"/>
          </p:cNvPicPr>
          <p:nvPr/>
        </p:nvPicPr>
        <p:blipFill>
          <a:blip r:embed="rId4"/>
          <a:stretch>
            <a:fillRect/>
          </a:stretch>
        </p:blipFill>
        <p:spPr>
          <a:xfrm>
            <a:off x="5357818" y="3643314"/>
            <a:ext cx="3581014" cy="272731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14546" y="357166"/>
            <a:ext cx="3560783" cy="400110"/>
          </a:xfrm>
          <a:prstGeom prst="rect">
            <a:avLst/>
          </a:prstGeom>
        </p:spPr>
        <p:txBody>
          <a:bodyPr wrap="none">
            <a:spAutoFit/>
          </a:bodyPr>
          <a:lstStyle/>
          <a:p>
            <a:r>
              <a:rPr lang="ru-RU" sz="2000" b="1" dirty="0" smtClean="0"/>
              <a:t>Отряд </a:t>
            </a:r>
            <a:r>
              <a:rPr lang="ru-RU" sz="2000" b="1" dirty="0" err="1" smtClean="0"/>
              <a:t>Ветвистоусые</a:t>
            </a:r>
            <a:r>
              <a:rPr lang="ru-RU" sz="2000" b="1" dirty="0" smtClean="0"/>
              <a:t> </a:t>
            </a:r>
            <a:r>
              <a:rPr lang="en-US" sz="2000" b="1" dirty="0" err="1" smtClean="0"/>
              <a:t>Cladocera</a:t>
            </a:r>
            <a:endParaRPr lang="ru-RU" sz="2000" b="1" dirty="0"/>
          </a:p>
        </p:txBody>
      </p:sp>
      <p:pic>
        <p:nvPicPr>
          <p:cNvPr id="7" name="Рисунок 6" descr="i_vneshnee_stroenie_dafnii_2.jpg"/>
          <p:cNvPicPr>
            <a:picLocks noChangeAspect="1"/>
          </p:cNvPicPr>
          <p:nvPr/>
        </p:nvPicPr>
        <p:blipFill>
          <a:blip r:embed="rId2"/>
          <a:stretch>
            <a:fillRect/>
          </a:stretch>
        </p:blipFill>
        <p:spPr>
          <a:xfrm>
            <a:off x="752475" y="1062037"/>
            <a:ext cx="7639050" cy="4733925"/>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988_06.jpg"/>
          <p:cNvPicPr>
            <a:picLocks noChangeAspect="1"/>
          </p:cNvPicPr>
          <p:nvPr/>
        </p:nvPicPr>
        <p:blipFill>
          <a:blip r:embed="rId2"/>
          <a:stretch>
            <a:fillRect/>
          </a:stretch>
        </p:blipFill>
        <p:spPr>
          <a:xfrm>
            <a:off x="500034" y="785794"/>
            <a:ext cx="7483435" cy="4957776"/>
          </a:xfrm>
          <a:prstGeom prst="rect">
            <a:avLst/>
          </a:prstGeom>
        </p:spPr>
      </p:pic>
      <p:sp>
        <p:nvSpPr>
          <p:cNvPr id="4" name="TextBox 3"/>
          <p:cNvSpPr txBox="1"/>
          <p:nvPr/>
        </p:nvSpPr>
        <p:spPr>
          <a:xfrm>
            <a:off x="2643174" y="214290"/>
            <a:ext cx="2892138" cy="461665"/>
          </a:xfrm>
          <a:prstGeom prst="rect">
            <a:avLst/>
          </a:prstGeom>
          <a:noFill/>
        </p:spPr>
        <p:txBody>
          <a:bodyPr wrap="none" rtlCol="0">
            <a:spAutoFit/>
          </a:bodyPr>
          <a:lstStyle/>
          <a:p>
            <a:r>
              <a:rPr lang="ru-RU" sz="2400" b="1" dirty="0" smtClean="0"/>
              <a:t>Дафния </a:t>
            </a:r>
            <a:r>
              <a:rPr lang="en-US" sz="2400" b="1" dirty="0" smtClean="0"/>
              <a:t> Daphnia sp.</a:t>
            </a:r>
            <a:endParaRPr lang="ru-RU" sz="2400" b="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004 (2).jpg"/>
          <p:cNvPicPr>
            <a:picLocks noChangeAspect="1"/>
          </p:cNvPicPr>
          <p:nvPr/>
        </p:nvPicPr>
        <p:blipFill>
          <a:blip r:embed="rId2"/>
          <a:stretch>
            <a:fillRect/>
          </a:stretch>
        </p:blipFill>
        <p:spPr>
          <a:xfrm>
            <a:off x="928662" y="384289"/>
            <a:ext cx="6215106" cy="592874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42852"/>
            <a:ext cx="6643718" cy="400110"/>
          </a:xfrm>
          <a:prstGeom prst="rect">
            <a:avLst/>
          </a:prstGeom>
        </p:spPr>
        <p:txBody>
          <a:bodyPr wrap="square">
            <a:spAutoFit/>
          </a:bodyPr>
          <a:lstStyle/>
          <a:p>
            <a:r>
              <a:rPr lang="ru-RU" dirty="0" smtClean="0"/>
              <a:t>(ПОД) КЛАСС </a:t>
            </a:r>
            <a:r>
              <a:rPr lang="ru-RU" sz="2000" b="1" dirty="0" smtClean="0"/>
              <a:t>МАКСИЛЛОПОДЫ (</a:t>
            </a:r>
            <a:r>
              <a:rPr lang="en-US" sz="2000" b="1" dirty="0" smtClean="0"/>
              <a:t>MAXILLOPODA)</a:t>
            </a:r>
            <a:endParaRPr lang="ru-RU" sz="2000" b="1" dirty="0"/>
          </a:p>
        </p:txBody>
      </p:sp>
      <p:sp>
        <p:nvSpPr>
          <p:cNvPr id="3" name="Прямоугольник 2"/>
          <p:cNvSpPr/>
          <p:nvPr/>
        </p:nvSpPr>
        <p:spPr>
          <a:xfrm>
            <a:off x="357158" y="2000240"/>
            <a:ext cx="8072494" cy="369332"/>
          </a:xfrm>
          <a:prstGeom prst="rect">
            <a:avLst/>
          </a:prstGeom>
        </p:spPr>
        <p:txBody>
          <a:bodyPr wrap="square">
            <a:spAutoFit/>
          </a:bodyPr>
          <a:lstStyle/>
          <a:p>
            <a:pPr algn="ctr"/>
            <a:r>
              <a:rPr lang="ru-RU" dirty="0" smtClean="0"/>
              <a:t>В этот подкласс включают 5 отрядов:</a:t>
            </a:r>
            <a:endParaRPr lang="ru-RU" dirty="0"/>
          </a:p>
        </p:txBody>
      </p:sp>
      <p:sp>
        <p:nvSpPr>
          <p:cNvPr id="5" name="Прямоугольник 4"/>
          <p:cNvSpPr/>
          <p:nvPr/>
        </p:nvSpPr>
        <p:spPr>
          <a:xfrm>
            <a:off x="357158" y="1357298"/>
            <a:ext cx="8215370" cy="646331"/>
          </a:xfrm>
          <a:prstGeom prst="rect">
            <a:avLst/>
          </a:prstGeom>
        </p:spPr>
        <p:txBody>
          <a:bodyPr wrap="square">
            <a:spAutoFit/>
          </a:bodyPr>
          <a:lstStyle/>
          <a:p>
            <a:pPr algn="ctr"/>
            <a:r>
              <a:rPr lang="ru-RU" b="1" dirty="0" smtClean="0"/>
              <a:t>По мнению многих авторов, это скорее служебный таксон, в котором собраны все отряды ракообразных, которые не могут быть отнесены к другим классам.</a:t>
            </a:r>
            <a:endParaRPr lang="ru-RU" b="1" dirty="0"/>
          </a:p>
        </p:txBody>
      </p:sp>
      <p:sp>
        <p:nvSpPr>
          <p:cNvPr id="6" name="Прямоугольник 5"/>
          <p:cNvSpPr/>
          <p:nvPr/>
        </p:nvSpPr>
        <p:spPr>
          <a:xfrm>
            <a:off x="285720" y="571480"/>
            <a:ext cx="8143932" cy="870688"/>
          </a:xfrm>
          <a:prstGeom prst="rect">
            <a:avLst/>
          </a:prstGeom>
        </p:spPr>
        <p:txBody>
          <a:bodyPr wrap="square">
            <a:spAutoFit/>
          </a:bodyPr>
          <a:lstStyle/>
          <a:p>
            <a:pPr algn="ctr">
              <a:lnSpc>
                <a:spcPts val="1200"/>
              </a:lnSpc>
            </a:pPr>
            <a:r>
              <a:rPr lang="ru-RU" sz="1400" dirty="0" smtClean="0"/>
              <a:t>Голова сливается с первым грудным сегментом, образуя головогрудь. Грудной отдел состоит обычно из шести (реже из 5-4) сегментов, а грудные ножки служат только для плавания. Жабры отсутствуют. Мандибулы массивные. </a:t>
            </a:r>
            <a:r>
              <a:rPr lang="ru-RU" sz="1400" dirty="0" err="1" smtClean="0"/>
              <a:t>Максиллы</a:t>
            </a:r>
            <a:r>
              <a:rPr lang="ru-RU" sz="1400" dirty="0" smtClean="0"/>
              <a:t> представляют цедильный аппарат. Первая пара </a:t>
            </a:r>
            <a:r>
              <a:rPr lang="ru-RU" sz="1400" dirty="0" err="1" smtClean="0"/>
              <a:t>ногочелюстей</a:t>
            </a:r>
            <a:r>
              <a:rPr lang="ru-RU" sz="1400" dirty="0" smtClean="0"/>
              <a:t> выполняет функцию </a:t>
            </a:r>
            <a:r>
              <a:rPr lang="ru-RU" sz="1400" dirty="0" err="1" smtClean="0"/>
              <a:t>максилл</a:t>
            </a:r>
            <a:r>
              <a:rPr lang="ru-RU" sz="1400" dirty="0" smtClean="0"/>
              <a:t>. Две другие пары </a:t>
            </a:r>
            <a:r>
              <a:rPr lang="ru-RU" sz="1400" dirty="0" err="1" smtClean="0"/>
              <a:t>ногочелюстей</a:t>
            </a:r>
            <a:r>
              <a:rPr lang="ru-RU" sz="1400" dirty="0" smtClean="0"/>
              <a:t>, как и остальные грудные ноги, - плавательные. Брюшных ножек нет. </a:t>
            </a:r>
            <a:endParaRPr lang="ru-RU" sz="1400" dirty="0"/>
          </a:p>
        </p:txBody>
      </p:sp>
      <p:pic>
        <p:nvPicPr>
          <p:cNvPr id="7" name="Рисунок 6" descr="yNEUdZA (1).jpg"/>
          <p:cNvPicPr>
            <a:picLocks noChangeAspect="1"/>
          </p:cNvPicPr>
          <p:nvPr/>
        </p:nvPicPr>
        <p:blipFill>
          <a:blip r:embed="rId2" cstate="print"/>
          <a:stretch>
            <a:fillRect/>
          </a:stretch>
        </p:blipFill>
        <p:spPr>
          <a:xfrm>
            <a:off x="214282" y="2714620"/>
            <a:ext cx="2577009" cy="1785950"/>
          </a:xfrm>
          <a:prstGeom prst="rect">
            <a:avLst/>
          </a:prstGeom>
        </p:spPr>
      </p:pic>
      <p:sp>
        <p:nvSpPr>
          <p:cNvPr id="8" name="TextBox 7"/>
          <p:cNvSpPr txBox="1"/>
          <p:nvPr/>
        </p:nvSpPr>
        <p:spPr>
          <a:xfrm>
            <a:off x="428596" y="2357430"/>
            <a:ext cx="1327608" cy="369332"/>
          </a:xfrm>
          <a:prstGeom prst="rect">
            <a:avLst/>
          </a:prstGeom>
          <a:noFill/>
        </p:spPr>
        <p:txBody>
          <a:bodyPr wrap="none" rtlCol="0">
            <a:spAutoFit/>
          </a:bodyPr>
          <a:lstStyle/>
          <a:p>
            <a:r>
              <a:rPr lang="ru-RU" dirty="0" smtClean="0"/>
              <a:t>Веслоногие</a:t>
            </a:r>
            <a:endParaRPr lang="ru-RU" dirty="0"/>
          </a:p>
        </p:txBody>
      </p:sp>
      <p:pic>
        <p:nvPicPr>
          <p:cNvPr id="9" name="Рисунок 8" descr="Kleink_37_Argulus_037.jpg"/>
          <p:cNvPicPr>
            <a:picLocks noChangeAspect="1"/>
          </p:cNvPicPr>
          <p:nvPr/>
        </p:nvPicPr>
        <p:blipFill>
          <a:blip r:embed="rId3"/>
          <a:stretch>
            <a:fillRect/>
          </a:stretch>
        </p:blipFill>
        <p:spPr>
          <a:xfrm>
            <a:off x="2857488" y="2714620"/>
            <a:ext cx="2364849" cy="1773633"/>
          </a:xfrm>
          <a:prstGeom prst="rect">
            <a:avLst/>
          </a:prstGeom>
        </p:spPr>
      </p:pic>
      <p:sp>
        <p:nvSpPr>
          <p:cNvPr id="10" name="TextBox 9"/>
          <p:cNvSpPr txBox="1"/>
          <p:nvPr/>
        </p:nvSpPr>
        <p:spPr>
          <a:xfrm>
            <a:off x="3071802" y="2357430"/>
            <a:ext cx="1177695" cy="369332"/>
          </a:xfrm>
          <a:prstGeom prst="rect">
            <a:avLst/>
          </a:prstGeom>
          <a:noFill/>
        </p:spPr>
        <p:txBody>
          <a:bodyPr wrap="none" rtlCol="0">
            <a:spAutoFit/>
          </a:bodyPr>
          <a:lstStyle/>
          <a:p>
            <a:r>
              <a:rPr lang="ru-RU" dirty="0" err="1" smtClean="0"/>
              <a:t>Карпоеды</a:t>
            </a:r>
            <a:endParaRPr lang="ru-RU" dirty="0"/>
          </a:p>
        </p:txBody>
      </p:sp>
      <p:pic>
        <p:nvPicPr>
          <p:cNvPr id="11" name="Рисунок 10" descr="journal.pone.0134673.strk.PNG"/>
          <p:cNvPicPr>
            <a:picLocks noChangeAspect="1"/>
          </p:cNvPicPr>
          <p:nvPr/>
        </p:nvPicPr>
        <p:blipFill>
          <a:blip r:embed="rId4" cstate="print"/>
          <a:stretch>
            <a:fillRect/>
          </a:stretch>
        </p:blipFill>
        <p:spPr>
          <a:xfrm>
            <a:off x="5286380" y="2714620"/>
            <a:ext cx="2424367" cy="1785950"/>
          </a:xfrm>
          <a:prstGeom prst="rect">
            <a:avLst/>
          </a:prstGeom>
        </p:spPr>
      </p:pic>
      <p:sp>
        <p:nvSpPr>
          <p:cNvPr id="12" name="TextBox 11"/>
          <p:cNvSpPr txBox="1"/>
          <p:nvPr/>
        </p:nvSpPr>
        <p:spPr>
          <a:xfrm>
            <a:off x="5429256" y="2357430"/>
            <a:ext cx="1774588" cy="369332"/>
          </a:xfrm>
          <a:prstGeom prst="rect">
            <a:avLst/>
          </a:prstGeom>
          <a:noFill/>
        </p:spPr>
        <p:txBody>
          <a:bodyPr wrap="none" rtlCol="0">
            <a:spAutoFit/>
          </a:bodyPr>
          <a:lstStyle/>
          <a:p>
            <a:r>
              <a:rPr lang="ru-RU" dirty="0" err="1" smtClean="0"/>
              <a:t>Мистакокариды</a:t>
            </a:r>
            <a:endParaRPr lang="ru-RU" dirty="0"/>
          </a:p>
        </p:txBody>
      </p:sp>
      <p:sp>
        <p:nvSpPr>
          <p:cNvPr id="13" name="TextBox 12"/>
          <p:cNvSpPr txBox="1"/>
          <p:nvPr/>
        </p:nvSpPr>
        <p:spPr>
          <a:xfrm>
            <a:off x="1857356" y="4572008"/>
            <a:ext cx="1584665" cy="369332"/>
          </a:xfrm>
          <a:prstGeom prst="rect">
            <a:avLst/>
          </a:prstGeom>
          <a:noFill/>
        </p:spPr>
        <p:txBody>
          <a:bodyPr wrap="none" rtlCol="0">
            <a:spAutoFit/>
          </a:bodyPr>
          <a:lstStyle/>
          <a:p>
            <a:r>
              <a:rPr lang="ru-RU" dirty="0" err="1" smtClean="0"/>
              <a:t>Мешкогрудые</a:t>
            </a:r>
            <a:endParaRPr lang="ru-RU" dirty="0"/>
          </a:p>
        </p:txBody>
      </p:sp>
      <p:sp>
        <p:nvSpPr>
          <p:cNvPr id="14" name="TextBox 13"/>
          <p:cNvSpPr txBox="1"/>
          <p:nvPr/>
        </p:nvSpPr>
        <p:spPr>
          <a:xfrm>
            <a:off x="4714876" y="4572008"/>
            <a:ext cx="1079013" cy="369332"/>
          </a:xfrm>
          <a:prstGeom prst="rect">
            <a:avLst/>
          </a:prstGeom>
          <a:noFill/>
        </p:spPr>
        <p:txBody>
          <a:bodyPr wrap="none" rtlCol="0">
            <a:spAutoFit/>
          </a:bodyPr>
          <a:lstStyle/>
          <a:p>
            <a:r>
              <a:rPr lang="ru-RU" dirty="0" smtClean="0"/>
              <a:t>Усоногие</a:t>
            </a:r>
            <a:endParaRPr lang="ru-RU" dirty="0"/>
          </a:p>
        </p:txBody>
      </p:sp>
      <p:pic>
        <p:nvPicPr>
          <p:cNvPr id="15" name="Рисунок 14" descr="Dendrogaster_sp.jpg"/>
          <p:cNvPicPr>
            <a:picLocks noChangeAspect="1"/>
          </p:cNvPicPr>
          <p:nvPr/>
        </p:nvPicPr>
        <p:blipFill>
          <a:blip r:embed="rId5"/>
          <a:stretch>
            <a:fillRect/>
          </a:stretch>
        </p:blipFill>
        <p:spPr>
          <a:xfrm>
            <a:off x="1357290" y="5000636"/>
            <a:ext cx="2357454" cy="1769196"/>
          </a:xfrm>
          <a:prstGeom prst="rect">
            <a:avLst/>
          </a:prstGeom>
        </p:spPr>
      </p:pic>
      <p:pic>
        <p:nvPicPr>
          <p:cNvPr id="16" name="Рисунок 15" descr="Southern_Goose_Barnacle (1).jpg"/>
          <p:cNvPicPr>
            <a:picLocks noChangeAspect="1"/>
          </p:cNvPicPr>
          <p:nvPr/>
        </p:nvPicPr>
        <p:blipFill>
          <a:blip r:embed="rId6" cstate="print"/>
          <a:stretch>
            <a:fillRect/>
          </a:stretch>
        </p:blipFill>
        <p:spPr>
          <a:xfrm>
            <a:off x="4143372" y="5000636"/>
            <a:ext cx="2286016" cy="1714512"/>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142852"/>
            <a:ext cx="6286544" cy="461665"/>
          </a:xfrm>
          <a:prstGeom prst="rect">
            <a:avLst/>
          </a:prstGeom>
        </p:spPr>
        <p:txBody>
          <a:bodyPr wrap="square">
            <a:spAutoFit/>
          </a:bodyPr>
          <a:lstStyle/>
          <a:p>
            <a:r>
              <a:rPr lang="ru-RU" sz="2400" b="1" dirty="0" smtClean="0"/>
              <a:t>Отряд (Класс) Веслоногие (</a:t>
            </a:r>
            <a:r>
              <a:rPr lang="en-US" sz="2400" b="1" dirty="0" err="1" smtClean="0"/>
              <a:t>Copepoda</a:t>
            </a:r>
            <a:r>
              <a:rPr lang="en-US" sz="2400" b="1" dirty="0" smtClean="0"/>
              <a:t>)</a:t>
            </a:r>
            <a:endParaRPr lang="ru-RU" sz="2400" b="1" dirty="0"/>
          </a:p>
        </p:txBody>
      </p:sp>
      <p:sp>
        <p:nvSpPr>
          <p:cNvPr id="3" name="Прямоугольник 2"/>
          <p:cNvSpPr/>
          <p:nvPr/>
        </p:nvSpPr>
        <p:spPr>
          <a:xfrm>
            <a:off x="1928794" y="2714620"/>
            <a:ext cx="3395481" cy="369332"/>
          </a:xfrm>
          <a:prstGeom prst="rect">
            <a:avLst/>
          </a:prstGeom>
        </p:spPr>
        <p:txBody>
          <a:bodyPr wrap="none">
            <a:spAutoFit/>
          </a:bodyPr>
          <a:lstStyle/>
          <a:p>
            <a:r>
              <a:rPr lang="ru-RU" b="1" dirty="0" smtClean="0"/>
              <a:t>Подотряд </a:t>
            </a:r>
            <a:r>
              <a:rPr lang="ru-RU" b="1" dirty="0" err="1" smtClean="0"/>
              <a:t>Каланиды</a:t>
            </a:r>
            <a:r>
              <a:rPr lang="ru-RU" b="1" dirty="0" smtClean="0"/>
              <a:t> (</a:t>
            </a:r>
            <a:r>
              <a:rPr lang="en-US" b="1" dirty="0" err="1" smtClean="0"/>
              <a:t>Calanoida</a:t>
            </a:r>
            <a:r>
              <a:rPr lang="en-US" b="1" dirty="0" smtClean="0"/>
              <a:t>)</a:t>
            </a:r>
            <a:endParaRPr lang="ru-RU" b="1" dirty="0"/>
          </a:p>
        </p:txBody>
      </p:sp>
      <p:sp>
        <p:nvSpPr>
          <p:cNvPr id="5" name="Прямоугольник 4"/>
          <p:cNvSpPr/>
          <p:nvPr/>
        </p:nvSpPr>
        <p:spPr>
          <a:xfrm>
            <a:off x="285720" y="714356"/>
            <a:ext cx="8286808" cy="2031325"/>
          </a:xfrm>
          <a:prstGeom prst="rect">
            <a:avLst/>
          </a:prstGeom>
        </p:spPr>
        <p:txBody>
          <a:bodyPr wrap="square">
            <a:spAutoFit/>
          </a:bodyPr>
          <a:lstStyle/>
          <a:p>
            <a:r>
              <a:rPr lang="ru-RU" dirty="0" smtClean="0"/>
              <a:t>Тело состоит из сложной головы (в состав которой входит первый грудной сегмент), 5-члениковой груди и обычно 4-членикового, лишённого ног брюшка, оканчивающегося </a:t>
            </a:r>
            <a:r>
              <a:rPr lang="ru-RU" dirty="0" err="1" smtClean="0"/>
              <a:t>тельсоном</a:t>
            </a:r>
            <a:r>
              <a:rPr lang="ru-RU" dirty="0" smtClean="0"/>
              <a:t>, несущим вилочку. Имеется лишь </a:t>
            </a:r>
            <a:r>
              <a:rPr lang="ru-RU" dirty="0" err="1" smtClean="0"/>
              <a:t>науплиальный</a:t>
            </a:r>
            <a:r>
              <a:rPr lang="ru-RU" dirty="0" smtClean="0"/>
              <a:t> глазок. Длинные </a:t>
            </a:r>
            <a:r>
              <a:rPr lang="ru-RU" dirty="0" err="1" smtClean="0"/>
              <a:t>антеннулы</a:t>
            </a:r>
            <a:r>
              <a:rPr lang="ru-RU" dirty="0" smtClean="0"/>
              <a:t> служат органами чувств и используются при плавании и "парении". Грудные конечности при движении рачка действуют наподобие вёсел (отсюда название). Дышат всей поверхностью тела.</a:t>
            </a:r>
          </a:p>
          <a:p>
            <a:r>
              <a:rPr lang="ru-RU" dirty="0" smtClean="0"/>
              <a:t>Составляют основу зоопланктона (до 90%)</a:t>
            </a:r>
            <a:endParaRPr lang="ru-RU" dirty="0"/>
          </a:p>
        </p:txBody>
      </p:sp>
      <p:pic>
        <p:nvPicPr>
          <p:cNvPr id="6" name="Рисунок 5" descr="ris._2_205.jpg"/>
          <p:cNvPicPr>
            <a:picLocks noChangeAspect="1"/>
          </p:cNvPicPr>
          <p:nvPr/>
        </p:nvPicPr>
        <p:blipFill>
          <a:blip r:embed="rId2"/>
          <a:stretch>
            <a:fillRect/>
          </a:stretch>
        </p:blipFill>
        <p:spPr>
          <a:xfrm>
            <a:off x="714348" y="3143248"/>
            <a:ext cx="2467771" cy="3429000"/>
          </a:xfrm>
          <a:prstGeom prst="rect">
            <a:avLst/>
          </a:prstGeom>
        </p:spPr>
      </p:pic>
      <p:pic>
        <p:nvPicPr>
          <p:cNvPr id="7" name="Рисунок 6" descr="d721a6e45549fd0b4377a77fcb2c2d72.jpg"/>
          <p:cNvPicPr>
            <a:picLocks noChangeAspect="1"/>
          </p:cNvPicPr>
          <p:nvPr/>
        </p:nvPicPr>
        <p:blipFill>
          <a:blip r:embed="rId3"/>
          <a:stretch>
            <a:fillRect/>
          </a:stretch>
        </p:blipFill>
        <p:spPr>
          <a:xfrm>
            <a:off x="3643306" y="3429000"/>
            <a:ext cx="4614020" cy="3071834"/>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285728"/>
            <a:ext cx="3746025" cy="400110"/>
          </a:xfrm>
          <a:prstGeom prst="rect">
            <a:avLst/>
          </a:prstGeom>
        </p:spPr>
        <p:txBody>
          <a:bodyPr wrap="none">
            <a:spAutoFit/>
          </a:bodyPr>
          <a:lstStyle/>
          <a:p>
            <a:r>
              <a:rPr lang="ru-RU" sz="2000" b="1" dirty="0" smtClean="0"/>
              <a:t>Подотряд Циклопы (</a:t>
            </a:r>
            <a:r>
              <a:rPr lang="en-US" sz="2000" b="1" dirty="0" err="1" smtClean="0"/>
              <a:t>Cyclopida</a:t>
            </a:r>
            <a:r>
              <a:rPr lang="en-US" sz="2000" b="1" dirty="0" smtClean="0"/>
              <a:t>)</a:t>
            </a:r>
            <a:endParaRPr lang="ru-RU" sz="2000" b="1" dirty="0"/>
          </a:p>
        </p:txBody>
      </p:sp>
      <p:sp>
        <p:nvSpPr>
          <p:cNvPr id="3" name="Прямоугольник 2"/>
          <p:cNvSpPr/>
          <p:nvPr/>
        </p:nvSpPr>
        <p:spPr>
          <a:xfrm>
            <a:off x="285688" y="714356"/>
            <a:ext cx="8858312" cy="1384995"/>
          </a:xfrm>
          <a:prstGeom prst="rect">
            <a:avLst/>
          </a:prstGeom>
        </p:spPr>
        <p:txBody>
          <a:bodyPr wrap="square">
            <a:spAutoFit/>
          </a:bodyPr>
          <a:lstStyle/>
          <a:p>
            <a:pPr algn="ctr"/>
            <a:r>
              <a:rPr lang="ru-RU" sz="1400" b="1" dirty="0" err="1" smtClean="0"/>
              <a:t>Цикло́пы</a:t>
            </a:r>
            <a:r>
              <a:rPr lang="ru-RU" sz="1400" dirty="0" smtClean="0"/>
              <a:t> - группа веслоногих </a:t>
            </a:r>
            <a:r>
              <a:rPr lang="ru-RU" sz="1400" dirty="0" err="1" smtClean="0"/>
              <a:t>c</a:t>
            </a:r>
            <a:r>
              <a:rPr lang="ru-RU" sz="1400" dirty="0" smtClean="0"/>
              <a:t> длиной тела 1—5,5 мм, имеющих непарный лобный глазок, из-за которого они и получили своё название. </a:t>
            </a:r>
            <a:r>
              <a:rPr lang="ru-RU" sz="1400" dirty="0" err="1" smtClean="0"/>
              <a:t>Антеннулы</a:t>
            </a:r>
            <a:r>
              <a:rPr lang="ru-RU" sz="1400" dirty="0" smtClean="0"/>
              <a:t> короткие, служащие для плавания антенны одноветвистые. 4 пары развитых ног. Пятая пара у самцов преобразована в орган для удержания самки при половом процессе. Сердце отсутствует. Кровеносных сосудов нет. Органы омывает бесцветная </a:t>
            </a:r>
            <a:r>
              <a:rPr lang="ru-RU" sz="1400" dirty="0" err="1" smtClean="0"/>
              <a:t>гемолимфа</a:t>
            </a:r>
            <a:r>
              <a:rPr lang="ru-RU" sz="1400" dirty="0" smtClean="0"/>
              <a:t>, движению которой способствует пульсация кишечника. Дышит всей поверхностью тела. Нервная система в виде головного «мозга», брюшной тяжи, образующего «лестницу», узлов нет. Известно около 250 видов, распространённых по всему земному шару.</a:t>
            </a:r>
            <a:endParaRPr lang="ru-RU" sz="1400" dirty="0"/>
          </a:p>
        </p:txBody>
      </p:sp>
      <p:sp>
        <p:nvSpPr>
          <p:cNvPr id="5" name="TextBox 4"/>
          <p:cNvSpPr txBox="1"/>
          <p:nvPr/>
        </p:nvSpPr>
        <p:spPr>
          <a:xfrm>
            <a:off x="6643702" y="2786058"/>
            <a:ext cx="2325060" cy="369332"/>
          </a:xfrm>
          <a:prstGeom prst="rect">
            <a:avLst/>
          </a:prstGeom>
          <a:noFill/>
        </p:spPr>
        <p:txBody>
          <a:bodyPr wrap="none" rtlCol="0">
            <a:spAutoFit/>
          </a:bodyPr>
          <a:lstStyle/>
          <a:p>
            <a:r>
              <a:rPr lang="en-US" i="1" dirty="0" smtClean="0"/>
              <a:t>Cyclops </a:t>
            </a:r>
            <a:r>
              <a:rPr lang="en-US" i="1" dirty="0" err="1" smtClean="0"/>
              <a:t>quadricornis</a:t>
            </a:r>
            <a:r>
              <a:rPr lang="en-US" i="1" dirty="0" smtClean="0"/>
              <a:t> </a:t>
            </a:r>
            <a:r>
              <a:rPr lang="en-US" dirty="0" smtClean="0"/>
              <a:t>L.</a:t>
            </a:r>
            <a:endParaRPr lang="ru-RU" dirty="0"/>
          </a:p>
        </p:txBody>
      </p:sp>
      <p:pic>
        <p:nvPicPr>
          <p:cNvPr id="6" name="Рисунок 5" descr="1ef7e1d0d5f936f6ee376ea9d3fe6b2b.jpg"/>
          <p:cNvPicPr>
            <a:picLocks noChangeAspect="1"/>
          </p:cNvPicPr>
          <p:nvPr/>
        </p:nvPicPr>
        <p:blipFill>
          <a:blip r:embed="rId2"/>
          <a:stretch>
            <a:fillRect/>
          </a:stretch>
        </p:blipFill>
        <p:spPr>
          <a:xfrm>
            <a:off x="571472" y="2214554"/>
            <a:ext cx="5929354" cy="4178806"/>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429684" cy="1200329"/>
          </a:xfrm>
          <a:prstGeom prst="rect">
            <a:avLst/>
          </a:prstGeom>
        </p:spPr>
        <p:txBody>
          <a:bodyPr wrap="square">
            <a:spAutoFit/>
          </a:bodyPr>
          <a:lstStyle/>
          <a:p>
            <a:pPr algn="ctr"/>
            <a:r>
              <a:rPr lang="ru-RU" dirty="0"/>
              <a:t>Паразитические веслоногие принадлежат к трем подотрядам — </a:t>
            </a:r>
            <a:r>
              <a:rPr lang="ru-RU" dirty="0" err="1"/>
              <a:t>Cyclopoida</a:t>
            </a:r>
            <a:r>
              <a:rPr lang="ru-RU" dirty="0"/>
              <a:t>, включающему наряду с паразитическими и только что рассмотренные свободноживущие виды, </a:t>
            </a:r>
            <a:r>
              <a:rPr lang="ru-RU" dirty="0" err="1"/>
              <a:t>Caligoida</a:t>
            </a:r>
            <a:r>
              <a:rPr lang="ru-RU" dirty="0"/>
              <a:t> и </a:t>
            </a:r>
            <a:r>
              <a:rPr lang="ru-RU" dirty="0" err="1"/>
              <a:t>Lernaeoida</a:t>
            </a:r>
            <a:r>
              <a:rPr lang="ru-RU" dirty="0"/>
              <a:t>, в состав которых входят исключительно паразитические виды.</a:t>
            </a:r>
          </a:p>
        </p:txBody>
      </p:sp>
      <p:sp>
        <p:nvSpPr>
          <p:cNvPr id="3" name="Прямоугольник 2"/>
          <p:cNvSpPr/>
          <p:nvPr/>
        </p:nvSpPr>
        <p:spPr>
          <a:xfrm>
            <a:off x="214282" y="1785926"/>
            <a:ext cx="3143240" cy="4247317"/>
          </a:xfrm>
          <a:prstGeom prst="rect">
            <a:avLst/>
          </a:prstGeom>
        </p:spPr>
        <p:txBody>
          <a:bodyPr wrap="square">
            <a:spAutoFit/>
          </a:bodyPr>
          <a:lstStyle/>
          <a:p>
            <a:pPr algn="ctr"/>
            <a:r>
              <a:rPr lang="ru-RU" b="1" dirty="0" smtClean="0"/>
              <a:t>Паразитические </a:t>
            </a:r>
            <a:r>
              <a:rPr lang="ru-RU" b="1" dirty="0" err="1" smtClean="0"/>
              <a:t>Cyclopoida</a:t>
            </a:r>
            <a:r>
              <a:rPr lang="ru-RU" b="1" dirty="0" smtClean="0"/>
              <a:t> </a:t>
            </a:r>
            <a:r>
              <a:rPr lang="ru-RU" sz="1400" dirty="0" smtClean="0"/>
              <a:t>отличаются от свободноживущих прежде всего строением своих головных придатков. Задние антенны крючковидные, приспособленные для прикрепления к хозяину. </a:t>
            </a:r>
            <a:r>
              <a:rPr lang="ru-RU" sz="1400" dirty="0" err="1" smtClean="0"/>
              <a:t>Жвалы</a:t>
            </a:r>
            <a:r>
              <a:rPr lang="ru-RU" sz="1400" dirty="0" smtClean="0"/>
              <a:t>, если есть, не бывают жующего типа, другие ротовые части также видоизменены или отсутствуют. Тело некоторых видов сегментировано так же, как у свободноживущих, но у других сегментация в той или иной степени исчезает. У таких специализированных видов редуцируются и грудные ножки. К этому подотряду относится большое количество паразитов пресноводных и морских рыб, а также морских беспозвоночных. </a:t>
            </a:r>
            <a:endParaRPr lang="ru-RU" sz="1400" dirty="0"/>
          </a:p>
        </p:txBody>
      </p:sp>
      <p:pic>
        <p:nvPicPr>
          <p:cNvPr id="4" name="Рисунок 3" descr="7471.jpg"/>
          <p:cNvPicPr>
            <a:picLocks noChangeAspect="1"/>
          </p:cNvPicPr>
          <p:nvPr/>
        </p:nvPicPr>
        <p:blipFill>
          <a:blip r:embed="rId2"/>
          <a:stretch>
            <a:fillRect/>
          </a:stretch>
        </p:blipFill>
        <p:spPr>
          <a:xfrm rot="5400000">
            <a:off x="2414096" y="3229450"/>
            <a:ext cx="4786346" cy="2042174"/>
          </a:xfrm>
          <a:prstGeom prst="rect">
            <a:avLst/>
          </a:prstGeom>
        </p:spPr>
      </p:pic>
      <p:sp>
        <p:nvSpPr>
          <p:cNvPr id="5" name="TextBox 4"/>
          <p:cNvSpPr txBox="1"/>
          <p:nvPr/>
        </p:nvSpPr>
        <p:spPr>
          <a:xfrm>
            <a:off x="4000496" y="1428736"/>
            <a:ext cx="3193182" cy="369332"/>
          </a:xfrm>
          <a:prstGeom prst="rect">
            <a:avLst/>
          </a:prstGeom>
          <a:noFill/>
        </p:spPr>
        <p:txBody>
          <a:bodyPr wrap="none" rtlCol="0">
            <a:spAutoFit/>
          </a:bodyPr>
          <a:lstStyle/>
          <a:p>
            <a:r>
              <a:rPr lang="en-US" dirty="0" err="1" smtClean="0"/>
              <a:t>Ergasilus</a:t>
            </a:r>
            <a:r>
              <a:rPr lang="en-US" dirty="0" smtClean="0"/>
              <a:t> sp. (</a:t>
            </a:r>
            <a:r>
              <a:rPr lang="ru-RU" dirty="0" smtClean="0"/>
              <a:t>Жаберный рачок)</a:t>
            </a:r>
            <a:endParaRPr lang="ru-RU" dirty="0"/>
          </a:p>
        </p:txBody>
      </p:sp>
      <p:pic>
        <p:nvPicPr>
          <p:cNvPr id="6" name="Рисунок 5" descr="ErgasilusVersicolor.jpg"/>
          <p:cNvPicPr>
            <a:picLocks noChangeAspect="1"/>
          </p:cNvPicPr>
          <p:nvPr/>
        </p:nvPicPr>
        <p:blipFill>
          <a:blip r:embed="rId3"/>
          <a:stretch>
            <a:fillRect/>
          </a:stretch>
        </p:blipFill>
        <p:spPr>
          <a:xfrm>
            <a:off x="6143636" y="1857364"/>
            <a:ext cx="2320864" cy="4817995"/>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7818" y="857232"/>
            <a:ext cx="3786182" cy="4832092"/>
          </a:xfrm>
          <a:prstGeom prst="rect">
            <a:avLst/>
          </a:prstGeom>
        </p:spPr>
        <p:txBody>
          <a:bodyPr wrap="square">
            <a:spAutoFit/>
          </a:bodyPr>
          <a:lstStyle/>
          <a:p>
            <a:pPr algn="ctr"/>
            <a:r>
              <a:rPr lang="ru-RU" sz="1400" dirty="0" smtClean="0"/>
              <a:t>Представители сем. </a:t>
            </a:r>
            <a:r>
              <a:rPr lang="ru-RU" sz="1400" dirty="0" err="1" smtClean="0"/>
              <a:t>Мonstrillidae</a:t>
            </a:r>
            <a:r>
              <a:rPr lang="ru-RU" sz="1400" dirty="0" smtClean="0"/>
              <a:t> паразитируют в полихетах. Взрослые рачки оживленно плавают подобно обычным свободноживущим  веслоногим.  Они полностью лишены кишечника и совсем не питаются Из яиц выходят  выходят свободноплавающие </a:t>
            </a:r>
            <a:r>
              <a:rPr lang="ru-RU" sz="1400" dirty="0" err="1" smtClean="0"/>
              <a:t>науплиусы</a:t>
            </a:r>
            <a:r>
              <a:rPr lang="ru-RU" sz="1400" dirty="0" smtClean="0"/>
              <a:t>, как и взрослые, лишенные кишечника. </a:t>
            </a:r>
            <a:r>
              <a:rPr lang="ru-RU" sz="1400" dirty="0" err="1" smtClean="0"/>
              <a:t>Науплиусы</a:t>
            </a:r>
            <a:r>
              <a:rPr lang="ru-RU" sz="1400" dirty="0" smtClean="0"/>
              <a:t> отыскивают определенные виды полихет  (из родов </a:t>
            </a:r>
            <a:r>
              <a:rPr lang="ru-RU" sz="1400" dirty="0" err="1" smtClean="0"/>
              <a:t>Polydora</a:t>
            </a:r>
            <a:r>
              <a:rPr lang="ru-RU" sz="1400" dirty="0" smtClean="0"/>
              <a:t>, </a:t>
            </a:r>
            <a:r>
              <a:rPr lang="ru-RU" sz="1400" dirty="0" err="1" smtClean="0"/>
              <a:t>Salmacina</a:t>
            </a:r>
            <a:r>
              <a:rPr lang="ru-RU" sz="1400" dirty="0" smtClean="0"/>
              <a:t> и др.) и внедряются в них, проникая в спинной кровеносный сосуд. Здесь </a:t>
            </a:r>
            <a:r>
              <a:rPr lang="ru-RU" sz="1400" dirty="0" err="1" smtClean="0"/>
              <a:t>науплиус</a:t>
            </a:r>
            <a:r>
              <a:rPr lang="ru-RU" sz="1400" dirty="0" smtClean="0"/>
              <a:t> линяет, превращаясь в многоклеточное овальное тельце. Впоследствии у этого зародыша на переднем </a:t>
            </a:r>
            <a:r>
              <a:rPr lang="ru-RU" sz="1400" dirty="0" err="1" smtClean="0"/>
              <a:t>концевырастают</a:t>
            </a:r>
            <a:r>
              <a:rPr lang="ru-RU" sz="1400" dirty="0" smtClean="0"/>
              <a:t> два длинных придатка, служащих для всасывания пищи. Зародыш линяет еще раз </a:t>
            </a:r>
            <a:r>
              <a:rPr lang="ru-RU" sz="1400" dirty="0" err="1" smtClean="0"/>
              <a:t>ипреобразуется</a:t>
            </a:r>
            <a:r>
              <a:rPr lang="ru-RU" sz="1400" dirty="0" smtClean="0"/>
              <a:t> в длинное </a:t>
            </a:r>
            <a:r>
              <a:rPr lang="ru-RU" sz="1400" dirty="0" err="1" smtClean="0"/>
              <a:t>колбасовидное</a:t>
            </a:r>
            <a:r>
              <a:rPr lang="ru-RU" sz="1400" dirty="0" smtClean="0"/>
              <a:t> тело, внутри которого формируется взрослый рачок с </a:t>
            </a:r>
            <a:r>
              <a:rPr lang="ru-RU" sz="1400" dirty="0" err="1" smtClean="0"/>
              <a:t>хорошоразвитыми</a:t>
            </a:r>
            <a:r>
              <a:rPr lang="ru-RU" sz="1400" dirty="0" smtClean="0"/>
              <a:t> половыми органами. Он прорывает стенку кровеносного сосуда и покровы хозяина </a:t>
            </a:r>
            <a:r>
              <a:rPr lang="ru-RU" sz="1400" dirty="0" err="1" smtClean="0"/>
              <a:t>иприступает</a:t>
            </a:r>
            <a:r>
              <a:rPr lang="ru-RU" sz="1400" dirty="0" smtClean="0"/>
              <a:t> к активному существованию</a:t>
            </a:r>
            <a:endParaRPr lang="ru-RU" sz="1400" dirty="0"/>
          </a:p>
        </p:txBody>
      </p:sp>
      <p:pic>
        <p:nvPicPr>
          <p:cNvPr id="4" name="Рисунок 3" descr="ris._2_213.jpg"/>
          <p:cNvPicPr>
            <a:picLocks noChangeAspect="1"/>
          </p:cNvPicPr>
          <p:nvPr/>
        </p:nvPicPr>
        <p:blipFill>
          <a:blip r:embed="rId2"/>
          <a:stretch>
            <a:fillRect/>
          </a:stretch>
        </p:blipFill>
        <p:spPr>
          <a:xfrm>
            <a:off x="0" y="1214422"/>
            <a:ext cx="5237420" cy="4643469"/>
          </a:xfrm>
          <a:prstGeom prst="rect">
            <a:avLst/>
          </a:prstGeom>
        </p:spPr>
      </p:pic>
      <p:sp>
        <p:nvSpPr>
          <p:cNvPr id="5" name="Прямоугольник 4"/>
          <p:cNvSpPr/>
          <p:nvPr/>
        </p:nvSpPr>
        <p:spPr>
          <a:xfrm>
            <a:off x="1643042" y="357166"/>
            <a:ext cx="5269712" cy="400110"/>
          </a:xfrm>
          <a:prstGeom prst="rect">
            <a:avLst/>
          </a:prstGeom>
        </p:spPr>
        <p:txBody>
          <a:bodyPr wrap="none">
            <a:spAutoFit/>
          </a:bodyPr>
          <a:lstStyle/>
          <a:p>
            <a:r>
              <a:rPr lang="ru-RU" sz="2000" b="1" dirty="0" smtClean="0"/>
              <a:t> Подотряд </a:t>
            </a:r>
            <a:r>
              <a:rPr lang="en-US" sz="2000" b="1" dirty="0" err="1" smtClean="0"/>
              <a:t>Caligoida</a:t>
            </a:r>
            <a:r>
              <a:rPr lang="en-US" sz="2000" b="1" dirty="0" smtClean="0"/>
              <a:t>, </a:t>
            </a:r>
            <a:r>
              <a:rPr lang="ru-RU" sz="2000" b="1" dirty="0" smtClean="0"/>
              <a:t>Семейство </a:t>
            </a:r>
            <a:r>
              <a:rPr lang="ru-RU" sz="2000" b="1" dirty="0" err="1" smtClean="0"/>
              <a:t>Мonstrillidae</a:t>
            </a:r>
            <a:r>
              <a:rPr lang="ru-RU" sz="2000" b="1" dirty="0" smtClean="0"/>
              <a:t> </a:t>
            </a:r>
            <a:endParaRPr lang="ru-RU" sz="20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585850.jpeg"/>
          <p:cNvPicPr>
            <a:picLocks noChangeAspect="1"/>
          </p:cNvPicPr>
          <p:nvPr/>
        </p:nvPicPr>
        <p:blipFill>
          <a:blip r:embed="rId2"/>
          <a:stretch>
            <a:fillRect/>
          </a:stretch>
        </p:blipFill>
        <p:spPr>
          <a:xfrm>
            <a:off x="285720" y="428604"/>
            <a:ext cx="4643470" cy="6191293"/>
          </a:xfrm>
          <a:prstGeom prst="rect">
            <a:avLst/>
          </a:prstGeom>
        </p:spPr>
      </p:pic>
      <p:pic>
        <p:nvPicPr>
          <p:cNvPr id="3" name="Рисунок 2" descr="bio_135.jpg"/>
          <p:cNvPicPr>
            <a:picLocks noChangeAspect="1"/>
          </p:cNvPicPr>
          <p:nvPr/>
        </p:nvPicPr>
        <p:blipFill>
          <a:blip r:embed="rId3"/>
          <a:stretch>
            <a:fillRect/>
          </a:stretch>
        </p:blipFill>
        <p:spPr>
          <a:xfrm>
            <a:off x="5159726" y="428604"/>
            <a:ext cx="3813354" cy="6064292"/>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152_2010_223_Fig3_HTML.jpg"/>
          <p:cNvPicPr>
            <a:picLocks noChangeAspect="1"/>
          </p:cNvPicPr>
          <p:nvPr/>
        </p:nvPicPr>
        <p:blipFill>
          <a:blip r:embed="rId2"/>
          <a:stretch>
            <a:fillRect/>
          </a:stretch>
        </p:blipFill>
        <p:spPr>
          <a:xfrm>
            <a:off x="571472" y="785794"/>
            <a:ext cx="7735396" cy="3929090"/>
          </a:xfrm>
          <a:prstGeom prst="rect">
            <a:avLst/>
          </a:prstGeom>
        </p:spPr>
      </p:pic>
      <p:sp>
        <p:nvSpPr>
          <p:cNvPr id="3" name="Прямоугольник 2"/>
          <p:cNvSpPr/>
          <p:nvPr/>
        </p:nvSpPr>
        <p:spPr>
          <a:xfrm>
            <a:off x="857224" y="5000636"/>
            <a:ext cx="7358114" cy="646331"/>
          </a:xfrm>
          <a:prstGeom prst="rect">
            <a:avLst/>
          </a:prstGeom>
        </p:spPr>
        <p:txBody>
          <a:bodyPr wrap="square">
            <a:spAutoFit/>
          </a:bodyPr>
          <a:lstStyle/>
          <a:p>
            <a:r>
              <a:rPr lang="ru-RU" dirty="0" smtClean="0"/>
              <a:t>М</a:t>
            </a:r>
            <a:r>
              <a:rPr lang="en-US" dirty="0" err="1" smtClean="0"/>
              <a:t>ytilicola</a:t>
            </a:r>
            <a:r>
              <a:rPr lang="en-US" dirty="0" smtClean="0"/>
              <a:t> </a:t>
            </a:r>
            <a:r>
              <a:rPr lang="en-US" dirty="0" err="1" smtClean="0"/>
              <a:t>intestinalis</a:t>
            </a:r>
            <a:r>
              <a:rPr lang="en-US" dirty="0" smtClean="0"/>
              <a:t> (a, b) and M. </a:t>
            </a:r>
            <a:r>
              <a:rPr lang="en-US" dirty="0" err="1" smtClean="0"/>
              <a:t>orientalis</a:t>
            </a:r>
            <a:r>
              <a:rPr lang="en-US" dirty="0" smtClean="0"/>
              <a:t> (c, d)</a:t>
            </a:r>
            <a:r>
              <a:rPr lang="ru-RU" dirty="0" smtClean="0"/>
              <a:t> </a:t>
            </a:r>
            <a:r>
              <a:rPr lang="en-US" dirty="0" err="1" smtClean="0"/>
              <a:t>ytilicola</a:t>
            </a:r>
            <a:r>
              <a:rPr lang="en-US" dirty="0" smtClean="0"/>
              <a:t> </a:t>
            </a:r>
            <a:r>
              <a:rPr lang="en-US" dirty="0" err="1" smtClean="0"/>
              <a:t>intestinalis</a:t>
            </a:r>
            <a:r>
              <a:rPr lang="en-US" dirty="0" smtClean="0"/>
              <a:t> (a, b) and M. </a:t>
            </a:r>
            <a:r>
              <a:rPr lang="en-US" dirty="0" err="1" smtClean="0"/>
              <a:t>orientalis</a:t>
            </a:r>
            <a:r>
              <a:rPr lang="en-US" dirty="0" smtClean="0"/>
              <a:t> (c, d). </a:t>
            </a:r>
            <a:r>
              <a:rPr lang="ru-RU" dirty="0" smtClean="0"/>
              <a:t> Паразиты мидий и устриц. Мелкие - самцы</a:t>
            </a:r>
            <a:endParaRPr lang="ru-RU"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214290"/>
            <a:ext cx="3714776" cy="461665"/>
          </a:xfrm>
          <a:prstGeom prst="rect">
            <a:avLst/>
          </a:prstGeom>
          <a:noFill/>
        </p:spPr>
        <p:txBody>
          <a:bodyPr wrap="square" rtlCol="0">
            <a:spAutoFit/>
          </a:bodyPr>
          <a:lstStyle/>
          <a:p>
            <a:r>
              <a:rPr lang="en-US" sz="2000" b="1" dirty="0" smtClean="0"/>
              <a:t> </a:t>
            </a:r>
            <a:r>
              <a:rPr lang="ru-RU" sz="2400" b="1" dirty="0" smtClean="0"/>
              <a:t>Семейство </a:t>
            </a:r>
            <a:r>
              <a:rPr lang="en-US" sz="2400" b="1" dirty="0" err="1" smtClean="0"/>
              <a:t>Lernaeoidae</a:t>
            </a:r>
            <a:endParaRPr lang="ru-RU" sz="2400" b="1" dirty="0"/>
          </a:p>
        </p:txBody>
      </p:sp>
      <p:pic>
        <p:nvPicPr>
          <p:cNvPr id="3" name="Рисунок 2" descr="Lernaeocera_branchialis.jpg"/>
          <p:cNvPicPr>
            <a:picLocks noChangeAspect="1"/>
          </p:cNvPicPr>
          <p:nvPr/>
        </p:nvPicPr>
        <p:blipFill>
          <a:blip r:embed="rId2" cstate="print"/>
          <a:stretch>
            <a:fillRect/>
          </a:stretch>
        </p:blipFill>
        <p:spPr>
          <a:xfrm>
            <a:off x="428596" y="1214422"/>
            <a:ext cx="4095777" cy="3071834"/>
          </a:xfrm>
          <a:prstGeom prst="rect">
            <a:avLst/>
          </a:prstGeom>
        </p:spPr>
      </p:pic>
      <p:pic>
        <p:nvPicPr>
          <p:cNvPr id="4" name="Рисунок 3" descr="19000_381211.gif"/>
          <p:cNvPicPr>
            <a:picLocks noChangeAspect="1"/>
          </p:cNvPicPr>
          <p:nvPr/>
        </p:nvPicPr>
        <p:blipFill>
          <a:blip r:embed="rId3"/>
          <a:stretch>
            <a:fillRect/>
          </a:stretch>
        </p:blipFill>
        <p:spPr>
          <a:xfrm rot="16200000">
            <a:off x="1515788" y="3556256"/>
            <a:ext cx="2135685" cy="4167190"/>
          </a:xfrm>
          <a:prstGeom prst="rect">
            <a:avLst/>
          </a:prstGeom>
        </p:spPr>
      </p:pic>
      <p:sp>
        <p:nvSpPr>
          <p:cNvPr id="5" name="Прямоугольник 4"/>
          <p:cNvSpPr/>
          <p:nvPr/>
        </p:nvSpPr>
        <p:spPr>
          <a:xfrm>
            <a:off x="2143108" y="714356"/>
            <a:ext cx="4565609" cy="400110"/>
          </a:xfrm>
          <a:prstGeom prst="rect">
            <a:avLst/>
          </a:prstGeom>
        </p:spPr>
        <p:txBody>
          <a:bodyPr wrap="none">
            <a:spAutoFit/>
          </a:bodyPr>
          <a:lstStyle/>
          <a:p>
            <a:r>
              <a:rPr lang="en-US" sz="2000" b="1" dirty="0" err="1" smtClean="0"/>
              <a:t>Lernaeocera</a:t>
            </a:r>
            <a:r>
              <a:rPr lang="en-US" sz="2000" b="1" dirty="0" smtClean="0"/>
              <a:t> </a:t>
            </a:r>
            <a:r>
              <a:rPr lang="en-US" sz="2000" b="1" dirty="0" err="1" smtClean="0"/>
              <a:t>branchialis</a:t>
            </a:r>
            <a:r>
              <a:rPr lang="en-US" sz="2000" b="1" dirty="0" smtClean="0"/>
              <a:t>, </a:t>
            </a:r>
            <a:r>
              <a:rPr lang="ru-RU" sz="2000" b="1" dirty="0" smtClean="0"/>
              <a:t>паразит трески </a:t>
            </a:r>
            <a:endParaRPr lang="ru-RU" sz="2000" b="1" dirty="0"/>
          </a:p>
        </p:txBody>
      </p:sp>
      <p:pic>
        <p:nvPicPr>
          <p:cNvPr id="6" name="Рисунок 5" descr="1204e7e540a361e34f87bdb1dc9a3d3c.jpg"/>
          <p:cNvPicPr>
            <a:picLocks noChangeAspect="1"/>
          </p:cNvPicPr>
          <p:nvPr/>
        </p:nvPicPr>
        <p:blipFill>
          <a:blip r:embed="rId4"/>
          <a:stretch>
            <a:fillRect/>
          </a:stretch>
        </p:blipFill>
        <p:spPr>
          <a:xfrm>
            <a:off x="4598846" y="1285860"/>
            <a:ext cx="4124305" cy="4714908"/>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215370" cy="923330"/>
          </a:xfrm>
          <a:prstGeom prst="rect">
            <a:avLst/>
          </a:prstGeom>
        </p:spPr>
        <p:txBody>
          <a:bodyPr wrap="square">
            <a:spAutoFit/>
          </a:bodyPr>
          <a:lstStyle/>
          <a:p>
            <a:pPr algn="ctr"/>
            <a:r>
              <a:rPr lang="ru-RU" b="1" dirty="0" err="1"/>
              <a:t>Мистакокариды</a:t>
            </a:r>
            <a:r>
              <a:rPr lang="ru-RU" dirty="0"/>
              <a:t> </a:t>
            </a:r>
            <a:r>
              <a:rPr lang="ru-RU" dirty="0" smtClean="0"/>
              <a:t>(</a:t>
            </a:r>
            <a:r>
              <a:rPr lang="ru-RU" i="1" dirty="0" err="1" smtClean="0"/>
              <a:t>Mystacocarida</a:t>
            </a:r>
            <a:r>
              <a:rPr lang="ru-RU" dirty="0"/>
              <a:t>) — подкласс </a:t>
            </a:r>
            <a:r>
              <a:rPr lang="ru-RU" dirty="0" smtClean="0"/>
              <a:t>(отряд?) ракообразных из класса </a:t>
            </a:r>
            <a:r>
              <a:rPr lang="en-US" dirty="0" smtClean="0"/>
              <a:t> </a:t>
            </a:r>
            <a:r>
              <a:rPr lang="en-US" dirty="0" err="1" smtClean="0"/>
              <a:t>Maxillopoda</a:t>
            </a:r>
            <a:r>
              <a:rPr lang="ru-RU" dirty="0" smtClean="0"/>
              <a:t>. </a:t>
            </a:r>
            <a:r>
              <a:rPr lang="ru-RU" dirty="0"/>
              <a:t>Мелкие </a:t>
            </a:r>
            <a:r>
              <a:rPr lang="ru-RU" dirty="0" err="1" smtClean="0"/>
              <a:t>мейобентосные</a:t>
            </a:r>
            <a:r>
              <a:rPr lang="ru-RU" dirty="0" smtClean="0"/>
              <a:t> организмы</a:t>
            </a:r>
            <a:r>
              <a:rPr lang="ru-RU" dirty="0"/>
              <a:t>, обитающие в пространстве между песчинками. Известно всего 12 видов, объединяемых в два </a:t>
            </a:r>
            <a:r>
              <a:rPr lang="ru-RU" dirty="0" smtClean="0"/>
              <a:t>рода</a:t>
            </a:r>
            <a:endParaRPr lang="ru-RU" dirty="0"/>
          </a:p>
        </p:txBody>
      </p:sp>
      <p:pic>
        <p:nvPicPr>
          <p:cNvPr id="3" name="Рисунок 2" descr="i008-pictures-001-295508349.jpg"/>
          <p:cNvPicPr>
            <a:picLocks noChangeAspect="1"/>
          </p:cNvPicPr>
          <p:nvPr/>
        </p:nvPicPr>
        <p:blipFill>
          <a:blip r:embed="rId2"/>
          <a:stretch>
            <a:fillRect/>
          </a:stretch>
        </p:blipFill>
        <p:spPr>
          <a:xfrm>
            <a:off x="500034" y="1357298"/>
            <a:ext cx="2497134" cy="4232430"/>
          </a:xfrm>
          <a:prstGeom prst="rect">
            <a:avLst/>
          </a:prstGeom>
        </p:spPr>
      </p:pic>
      <p:sp>
        <p:nvSpPr>
          <p:cNvPr id="4" name="Прямоугольник 3"/>
          <p:cNvSpPr/>
          <p:nvPr/>
        </p:nvSpPr>
        <p:spPr>
          <a:xfrm>
            <a:off x="500034" y="5643578"/>
            <a:ext cx="2521203" cy="646331"/>
          </a:xfrm>
          <a:prstGeom prst="rect">
            <a:avLst/>
          </a:prstGeom>
        </p:spPr>
        <p:txBody>
          <a:bodyPr wrap="none">
            <a:spAutoFit/>
          </a:bodyPr>
          <a:lstStyle/>
          <a:p>
            <a:pPr algn="ctr"/>
            <a:r>
              <a:rPr lang="ru-RU" dirty="0" err="1" smtClean="0"/>
              <a:t>Мистакокарида</a:t>
            </a:r>
            <a:r>
              <a:rPr lang="ru-RU" dirty="0" smtClean="0"/>
              <a:t> </a:t>
            </a:r>
          </a:p>
          <a:p>
            <a:pPr algn="ctr"/>
            <a:r>
              <a:rPr lang="en-US" dirty="0" err="1" smtClean="0"/>
              <a:t>Derocheilocaris</a:t>
            </a:r>
            <a:r>
              <a:rPr lang="en-US" dirty="0" smtClean="0"/>
              <a:t> </a:t>
            </a:r>
            <a:r>
              <a:rPr lang="en-US" dirty="0" err="1" smtClean="0"/>
              <a:t>remanei</a:t>
            </a:r>
            <a:r>
              <a:rPr lang="en-US" dirty="0" smtClean="0"/>
              <a:t>.</a:t>
            </a:r>
            <a:endParaRPr lang="ru-RU" dirty="0"/>
          </a:p>
        </p:txBody>
      </p:sp>
      <p:pic>
        <p:nvPicPr>
          <p:cNvPr id="5" name="Рисунок 4" descr="ris._2_218.jpg"/>
          <p:cNvPicPr>
            <a:picLocks noChangeAspect="1"/>
          </p:cNvPicPr>
          <p:nvPr/>
        </p:nvPicPr>
        <p:blipFill>
          <a:blip r:embed="rId3"/>
          <a:stretch>
            <a:fillRect/>
          </a:stretch>
        </p:blipFill>
        <p:spPr>
          <a:xfrm>
            <a:off x="3714744" y="1357298"/>
            <a:ext cx="4143404" cy="5113603"/>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57166"/>
            <a:ext cx="7786742" cy="369332"/>
          </a:xfrm>
          <a:prstGeom prst="rect">
            <a:avLst/>
          </a:prstGeom>
        </p:spPr>
        <p:txBody>
          <a:bodyPr wrap="square">
            <a:spAutoFit/>
          </a:bodyPr>
          <a:lstStyle/>
          <a:p>
            <a:r>
              <a:rPr lang="ru-RU" dirty="0" smtClean="0"/>
              <a:t>ОТРЯД МЕШКОГРУДЫЕ РАКООБРАЗНЫЕ (</a:t>
            </a:r>
            <a:r>
              <a:rPr lang="en-US" dirty="0" smtClean="0"/>
              <a:t>ASCOTHORACIDA)</a:t>
            </a:r>
            <a:r>
              <a:rPr lang="ru-RU" dirty="0" smtClean="0"/>
              <a:t> (</a:t>
            </a:r>
            <a:r>
              <a:rPr lang="en-US" dirty="0" err="1" smtClean="0"/>
              <a:t>Maxillopoda</a:t>
            </a:r>
            <a:r>
              <a:rPr lang="ru-RU" dirty="0" smtClean="0"/>
              <a:t> ?</a:t>
            </a:r>
            <a:r>
              <a:rPr lang="en-US" dirty="0" smtClean="0"/>
              <a:t>)</a:t>
            </a:r>
            <a:endParaRPr lang="ru-RU" dirty="0"/>
          </a:p>
        </p:txBody>
      </p:sp>
      <p:sp>
        <p:nvSpPr>
          <p:cNvPr id="3" name="Прямоугольник 2"/>
          <p:cNvSpPr/>
          <p:nvPr/>
        </p:nvSpPr>
        <p:spPr>
          <a:xfrm>
            <a:off x="428596" y="928670"/>
            <a:ext cx="8143932" cy="1754326"/>
          </a:xfrm>
          <a:prstGeom prst="rect">
            <a:avLst/>
          </a:prstGeom>
        </p:spPr>
        <p:txBody>
          <a:bodyPr wrap="square">
            <a:spAutoFit/>
          </a:bodyPr>
          <a:lstStyle/>
          <a:p>
            <a:r>
              <a:rPr lang="ru-RU" sz="1200" dirty="0"/>
              <a:t>Все </a:t>
            </a:r>
            <a:r>
              <a:rPr lang="ru-RU" sz="1200" dirty="0" err="1"/>
              <a:t>мешкогрудые</a:t>
            </a:r>
            <a:r>
              <a:rPr lang="ru-RU" sz="1200" dirty="0"/>
              <a:t> ракообразные прикрепляются к хозяину при помощи передних антенн, концевые членики которых образуют подобие клешни. Задние антенны отсутствуют. </a:t>
            </a:r>
            <a:r>
              <a:rPr lang="ru-RU" sz="1200" dirty="0" err="1"/>
              <a:t>Жвалы</a:t>
            </a:r>
            <a:r>
              <a:rPr lang="ru-RU" sz="1200" dirty="0"/>
              <a:t> и челюсти сложены вместе и составляют колющий хоботок. Этим хоботком </a:t>
            </a:r>
            <a:r>
              <a:rPr lang="ru-RU" sz="1200" dirty="0" err="1"/>
              <a:t>эктопаразитические</a:t>
            </a:r>
            <a:r>
              <a:rPr lang="ru-RU" sz="1200" dirty="0"/>
              <a:t> </a:t>
            </a:r>
            <a:r>
              <a:rPr lang="ru-RU" sz="1200" dirty="0" err="1"/>
              <a:t>Synagoga</a:t>
            </a:r>
            <a:r>
              <a:rPr lang="ru-RU" sz="1200" dirty="0"/>
              <a:t> прокалывают ткани своих хозяев и сосут их соки. </a:t>
            </a:r>
            <a:r>
              <a:rPr lang="ru-RU" sz="1200" dirty="0" err="1"/>
              <a:t>Ascothorax</a:t>
            </a:r>
            <a:r>
              <a:rPr lang="ru-RU" sz="1200" dirty="0"/>
              <a:t> питается разрушенными им клетками стенок бурсы </a:t>
            </a:r>
            <a:r>
              <a:rPr lang="ru-RU" sz="1200" dirty="0" err="1"/>
              <a:t>офиур</a:t>
            </a:r>
            <a:r>
              <a:rPr lang="ru-RU" sz="1200" dirty="0"/>
              <a:t>, а паразит неправильных морских ежой — </a:t>
            </a:r>
            <a:r>
              <a:rPr lang="ru-RU" sz="1200" dirty="0" err="1"/>
              <a:t>Ulophysema</a:t>
            </a:r>
            <a:r>
              <a:rPr lang="ru-RU" sz="1200" dirty="0"/>
              <a:t> —- поедает половые железы хозяина. Разветвленные самки </a:t>
            </a:r>
            <a:r>
              <a:rPr lang="ru-RU" sz="1200" dirty="0" err="1"/>
              <a:t>Dendrogaster</a:t>
            </a:r>
            <a:r>
              <a:rPr lang="ru-RU" sz="1200" dirty="0"/>
              <a:t> заглатывают клетки полости тела морской заезды, одевающие паразита сплошным слоем. Обычно присутствие паразита вызывает кастрацию хозяина. Если </a:t>
            </a:r>
            <a:r>
              <a:rPr lang="ru-RU" sz="1200" dirty="0" err="1"/>
              <a:t>Ulophysema</a:t>
            </a:r>
            <a:r>
              <a:rPr lang="ru-RU" sz="1200" dirty="0"/>
              <a:t> непосредственно разрушает половые железы морских ежей, то </a:t>
            </a:r>
            <a:r>
              <a:rPr lang="ru-RU" sz="1200" dirty="0" err="1"/>
              <a:t>Ascothorax</a:t>
            </a:r>
            <a:r>
              <a:rPr lang="ru-RU" sz="1200" dirty="0"/>
              <a:t> и </a:t>
            </a:r>
            <a:r>
              <a:rPr lang="ru-RU" sz="1200" dirty="0" err="1"/>
              <a:t>Dendrogaster</a:t>
            </a:r>
            <a:r>
              <a:rPr lang="ru-RU" sz="1200" dirty="0"/>
              <a:t> подавляют действие половых желез </a:t>
            </a:r>
            <a:r>
              <a:rPr lang="ru-RU" sz="1200" dirty="0" err="1"/>
              <a:t>офиур</a:t>
            </a:r>
            <a:r>
              <a:rPr lang="ru-RU" sz="1200" dirty="0"/>
              <a:t> и морских звезд механически. Специальных органов дыхания у </a:t>
            </a:r>
            <a:r>
              <a:rPr lang="ru-RU" sz="1200" dirty="0" err="1"/>
              <a:t>мешкогрудых</a:t>
            </a:r>
            <a:r>
              <a:rPr lang="ru-RU" sz="1200" dirty="0"/>
              <a:t> ракообразных нет. Кислород усваивается стенкой мантии.</a:t>
            </a:r>
          </a:p>
        </p:txBody>
      </p:sp>
      <p:pic>
        <p:nvPicPr>
          <p:cNvPr id="4" name="Рисунок 3" descr="Dendrogaster_sp.jpg"/>
          <p:cNvPicPr>
            <a:picLocks noChangeAspect="1"/>
          </p:cNvPicPr>
          <p:nvPr/>
        </p:nvPicPr>
        <p:blipFill>
          <a:blip r:embed="rId2"/>
          <a:stretch>
            <a:fillRect/>
          </a:stretch>
        </p:blipFill>
        <p:spPr>
          <a:xfrm>
            <a:off x="428596" y="2857496"/>
            <a:ext cx="4143404" cy="3109496"/>
          </a:xfrm>
          <a:prstGeom prst="rect">
            <a:avLst/>
          </a:prstGeom>
        </p:spPr>
      </p:pic>
      <p:sp>
        <p:nvSpPr>
          <p:cNvPr id="5" name="TextBox 4"/>
          <p:cNvSpPr txBox="1"/>
          <p:nvPr/>
        </p:nvSpPr>
        <p:spPr>
          <a:xfrm>
            <a:off x="1000100" y="6072206"/>
            <a:ext cx="2928958" cy="369332"/>
          </a:xfrm>
          <a:prstGeom prst="rect">
            <a:avLst/>
          </a:prstGeom>
          <a:noFill/>
        </p:spPr>
        <p:txBody>
          <a:bodyPr wrap="square" rtlCol="0">
            <a:spAutoFit/>
          </a:bodyPr>
          <a:lstStyle/>
          <a:p>
            <a:r>
              <a:rPr lang="ru-RU" dirty="0" smtClean="0"/>
              <a:t>Самка </a:t>
            </a:r>
            <a:r>
              <a:rPr lang="en-US" dirty="0" smtClean="0"/>
              <a:t> </a:t>
            </a:r>
            <a:r>
              <a:rPr lang="en-US" dirty="0" err="1" smtClean="0"/>
              <a:t>Denrogaster</a:t>
            </a:r>
            <a:r>
              <a:rPr lang="en-US" dirty="0" smtClean="0"/>
              <a:t> sp.</a:t>
            </a:r>
            <a:endParaRPr lang="ru-RU" dirty="0"/>
          </a:p>
        </p:txBody>
      </p:sp>
      <p:sp>
        <p:nvSpPr>
          <p:cNvPr id="6" name="Прямоугольник 5"/>
          <p:cNvSpPr/>
          <p:nvPr/>
        </p:nvSpPr>
        <p:spPr>
          <a:xfrm>
            <a:off x="5000628" y="5929330"/>
            <a:ext cx="3157275" cy="369332"/>
          </a:xfrm>
          <a:prstGeom prst="rect">
            <a:avLst/>
          </a:prstGeom>
        </p:spPr>
        <p:txBody>
          <a:bodyPr wrap="none">
            <a:spAutoFit/>
          </a:bodyPr>
          <a:lstStyle/>
          <a:p>
            <a:r>
              <a:rPr lang="en-US" dirty="0" err="1" smtClean="0"/>
              <a:t>Ascothorax</a:t>
            </a:r>
            <a:r>
              <a:rPr lang="en-US" dirty="0" smtClean="0"/>
              <a:t> </a:t>
            </a:r>
            <a:r>
              <a:rPr lang="en-US" dirty="0" err="1" smtClean="0"/>
              <a:t>ophioctenis</a:t>
            </a:r>
            <a:r>
              <a:rPr lang="en-US" dirty="0" smtClean="0"/>
              <a:t>, </a:t>
            </a:r>
            <a:r>
              <a:rPr lang="ru-RU" dirty="0" smtClean="0"/>
              <a:t>самец;</a:t>
            </a:r>
            <a:endParaRPr lang="ru-RU" dirty="0"/>
          </a:p>
        </p:txBody>
      </p:sp>
      <p:pic>
        <p:nvPicPr>
          <p:cNvPr id="7" name="Рисунок 6" descr="290.gif"/>
          <p:cNvPicPr>
            <a:picLocks noChangeAspect="1"/>
          </p:cNvPicPr>
          <p:nvPr/>
        </p:nvPicPr>
        <p:blipFill>
          <a:blip r:embed="rId3"/>
          <a:stretch>
            <a:fillRect/>
          </a:stretch>
        </p:blipFill>
        <p:spPr>
          <a:xfrm>
            <a:off x="5143504" y="2829211"/>
            <a:ext cx="2500330" cy="2995319"/>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0277.jpg"/>
          <p:cNvPicPr>
            <a:picLocks noChangeAspect="1"/>
          </p:cNvPicPr>
          <p:nvPr/>
        </p:nvPicPr>
        <p:blipFill>
          <a:blip r:embed="rId2"/>
          <a:stretch>
            <a:fillRect/>
          </a:stretch>
        </p:blipFill>
        <p:spPr>
          <a:xfrm>
            <a:off x="4572000" y="285728"/>
            <a:ext cx="3539706" cy="5749864"/>
          </a:xfrm>
          <a:prstGeom prst="rect">
            <a:avLst/>
          </a:prstGeom>
        </p:spPr>
      </p:pic>
      <p:sp>
        <p:nvSpPr>
          <p:cNvPr id="4" name="Прямоугольник 3"/>
          <p:cNvSpPr/>
          <p:nvPr/>
        </p:nvSpPr>
        <p:spPr>
          <a:xfrm>
            <a:off x="428596" y="500042"/>
            <a:ext cx="3786214" cy="6247864"/>
          </a:xfrm>
          <a:prstGeom prst="rect">
            <a:avLst/>
          </a:prstGeom>
        </p:spPr>
        <p:txBody>
          <a:bodyPr wrap="square">
            <a:spAutoFit/>
          </a:bodyPr>
          <a:lstStyle/>
          <a:p>
            <a:r>
              <a:rPr lang="ru-RU" sz="1600" dirty="0"/>
              <a:t>Организация </a:t>
            </a:r>
            <a:r>
              <a:rPr lang="ru-RU" sz="1600" dirty="0" err="1"/>
              <a:t>Dendrogaster</a:t>
            </a:r>
            <a:r>
              <a:rPr lang="ru-RU" sz="1600" dirty="0"/>
              <a:t> очень сильно изменена под воздействием паразитизма. Тело самки состоит главным образом из двух боковых многократно ветвящихся отростков. Эти два ответвления отходят от срединной непарной части, на самом переднем конце которой находятся передние антенны, а также сложенные в виде пирамиды </a:t>
            </a:r>
            <a:r>
              <a:rPr lang="ru-RU" sz="1600" dirty="0" err="1"/>
              <a:t>жвалы</a:t>
            </a:r>
            <a:r>
              <a:rPr lang="ru-RU" sz="1600" dirty="0"/>
              <a:t> и челюсти, очень сильно видоизмененные. Никаких других признаков ракообразных (сегментации, туловищных конечностей и т. д.) животное не сохранило </a:t>
            </a:r>
            <a:r>
              <a:rPr lang="ru-RU" sz="1600" dirty="0" smtClean="0"/>
              <a:t>. </a:t>
            </a:r>
            <a:r>
              <a:rPr lang="ru-RU" sz="1600" dirty="0"/>
              <a:t>В ответвлениях тела самки помещаются карликовые паразитические самцы, более сходные с обычными ракообразными. Тело их сегментировано, голова снабжена такой же ротовой пирамидой, как у самок, но грудной отдел несет 5 пар двуветвистых ножек. Необычный вид самцу придает пара очень длинных задних выростов, в которые заходят ветви кишечника и семенники </a:t>
            </a:r>
            <a:r>
              <a:rPr lang="ru-RU" sz="1600" dirty="0" smtClean="0"/>
              <a:t>.</a:t>
            </a:r>
            <a:endParaRPr lang="ru-RU" sz="16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857232"/>
            <a:ext cx="8643998" cy="1477328"/>
          </a:xfrm>
          <a:prstGeom prst="rect">
            <a:avLst/>
          </a:prstGeom>
        </p:spPr>
        <p:txBody>
          <a:bodyPr wrap="square">
            <a:spAutoFit/>
          </a:bodyPr>
          <a:lstStyle/>
          <a:p>
            <a:pPr algn="ctr"/>
            <a:r>
              <a:rPr lang="ru-RU" dirty="0" smtClean="0"/>
              <a:t>Мелкие ракообразные с нечленистым телом, в основном сжатым с боков, одетым двустворчатой раковиной, с семью парами придатков (антенн, челюстей и ног), с </a:t>
            </a:r>
            <a:r>
              <a:rPr lang="ru-RU" dirty="0" err="1" smtClean="0"/>
              <a:t>ногообразными</a:t>
            </a:r>
            <a:r>
              <a:rPr lang="ru-RU" dirty="0" smtClean="0"/>
              <a:t> щупальцами верхних челюстей, большими нижними челюстями и нечленистым коротким брюшком. В ископаемом состоянии известны со среднего/верхнего кембрия.</a:t>
            </a:r>
            <a:endParaRPr lang="ru-RU" dirty="0"/>
          </a:p>
        </p:txBody>
      </p:sp>
      <p:sp>
        <p:nvSpPr>
          <p:cNvPr id="5" name="Прямоугольник 4"/>
          <p:cNvSpPr/>
          <p:nvPr/>
        </p:nvSpPr>
        <p:spPr>
          <a:xfrm>
            <a:off x="1714480" y="285728"/>
            <a:ext cx="4500594" cy="461665"/>
          </a:xfrm>
          <a:prstGeom prst="rect">
            <a:avLst/>
          </a:prstGeom>
        </p:spPr>
        <p:txBody>
          <a:bodyPr wrap="square">
            <a:spAutoFit/>
          </a:bodyPr>
          <a:lstStyle/>
          <a:p>
            <a:r>
              <a:rPr lang="ru-RU" sz="2400" b="1" dirty="0" smtClean="0"/>
              <a:t>Класс </a:t>
            </a:r>
            <a:r>
              <a:rPr lang="ru-RU" sz="2400" b="1" dirty="0" err="1" smtClean="0"/>
              <a:t>Раку́шковые</a:t>
            </a:r>
            <a:r>
              <a:rPr lang="ru-RU" sz="2400" b="1" dirty="0" smtClean="0"/>
              <a:t> (</a:t>
            </a:r>
            <a:r>
              <a:rPr lang="ru-RU" sz="2400" b="1" dirty="0" err="1" smtClean="0"/>
              <a:t>Ostracoda</a:t>
            </a:r>
            <a:r>
              <a:rPr lang="ru-RU" sz="2400" b="1" dirty="0" smtClean="0"/>
              <a:t>) </a:t>
            </a:r>
            <a:endParaRPr lang="ru-RU" sz="2400" b="1" dirty="0"/>
          </a:p>
        </p:txBody>
      </p:sp>
      <p:pic>
        <p:nvPicPr>
          <p:cNvPr id="6" name="Рисунок 5" descr="og_og_1523958670286379045.jpg"/>
          <p:cNvPicPr>
            <a:picLocks noChangeAspect="1"/>
          </p:cNvPicPr>
          <p:nvPr/>
        </p:nvPicPr>
        <p:blipFill>
          <a:blip r:embed="rId2"/>
          <a:stretch>
            <a:fillRect/>
          </a:stretch>
        </p:blipFill>
        <p:spPr>
          <a:xfrm>
            <a:off x="571472" y="2428868"/>
            <a:ext cx="7644321" cy="4000528"/>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0144.jpg"/>
          <p:cNvPicPr>
            <a:picLocks noChangeAspect="1"/>
          </p:cNvPicPr>
          <p:nvPr/>
        </p:nvPicPr>
        <p:blipFill>
          <a:blip r:embed="rId2"/>
          <a:stretch>
            <a:fillRect/>
          </a:stretch>
        </p:blipFill>
        <p:spPr>
          <a:xfrm>
            <a:off x="1285852" y="0"/>
            <a:ext cx="6368106" cy="4867289"/>
          </a:xfrm>
          <a:prstGeom prst="rect">
            <a:avLst/>
          </a:prstGeom>
        </p:spPr>
      </p:pic>
      <p:sp>
        <p:nvSpPr>
          <p:cNvPr id="3" name="Прямоугольник 2"/>
          <p:cNvSpPr/>
          <p:nvPr/>
        </p:nvSpPr>
        <p:spPr>
          <a:xfrm>
            <a:off x="571472" y="4857760"/>
            <a:ext cx="7786742" cy="1815882"/>
          </a:xfrm>
          <a:prstGeom prst="rect">
            <a:avLst/>
          </a:prstGeom>
        </p:spPr>
        <p:txBody>
          <a:bodyPr wrap="square">
            <a:spAutoFit/>
          </a:bodyPr>
          <a:lstStyle/>
          <a:p>
            <a:r>
              <a:rPr lang="ru-RU" sz="1400" i="1" dirty="0" smtClean="0"/>
              <a:t>Подкласс </a:t>
            </a:r>
            <a:r>
              <a:rPr lang="ru-RU" sz="1400" i="1" dirty="0" err="1" smtClean="0"/>
              <a:t>Ostracoda</a:t>
            </a:r>
            <a:r>
              <a:rPr lang="ru-RU" sz="1400" i="1" dirty="0" smtClean="0"/>
              <a:t>: 1 - схема строения современного представителя; 2 - схема строения края раковины; 3 - схема сочленения створок (зачернены зубы); 4 замок у </a:t>
            </a:r>
            <a:r>
              <a:rPr lang="ru-RU" sz="1400" i="1" dirty="0" err="1" smtClean="0"/>
              <a:t>Loxoconcha</a:t>
            </a:r>
            <a:r>
              <a:rPr lang="ru-RU" sz="1400" i="1" dirty="0" smtClean="0"/>
              <a:t> (мел - ныне); 5 - внутреннее строение створки </a:t>
            </a:r>
            <a:r>
              <a:rPr lang="ru-RU" sz="1400" i="1" dirty="0" err="1" smtClean="0"/>
              <a:t>Cythereis</a:t>
            </a:r>
            <a:r>
              <a:rPr lang="ru-RU" sz="1400" i="1" dirty="0" smtClean="0"/>
              <a:t> (мел - ныне); 6 - то же </a:t>
            </a:r>
            <a:r>
              <a:rPr lang="ru-RU" sz="1400" i="1" dirty="0" err="1" smtClean="0"/>
              <a:t>Protocythere</a:t>
            </a:r>
            <a:r>
              <a:rPr lang="ru-RU" sz="1400" i="1" dirty="0" smtClean="0"/>
              <a:t> (юра - мел); 7 - форма отпечатков мускулов; ан - антенна, ант - </a:t>
            </a:r>
            <a:r>
              <a:rPr lang="ru-RU" sz="1400" i="1" dirty="0" err="1" smtClean="0"/>
              <a:t>антеннула</a:t>
            </a:r>
            <a:r>
              <a:rPr lang="ru-RU" sz="1400" i="1" dirty="0" smtClean="0"/>
              <a:t>, </a:t>
            </a:r>
            <a:r>
              <a:rPr lang="ru-RU" sz="1400" i="1" dirty="0" err="1" smtClean="0"/>
              <a:t>вл</a:t>
            </a:r>
            <a:r>
              <a:rPr lang="ru-RU" sz="1400" i="1" dirty="0" smtClean="0"/>
              <a:t> - внутренний листок, гл - глаз фасеточный, </a:t>
            </a:r>
            <a:r>
              <a:rPr lang="ru-RU" sz="1400" i="1" dirty="0" err="1" smtClean="0"/>
              <a:t>глп</a:t>
            </a:r>
            <a:r>
              <a:rPr lang="ru-RU" sz="1400" i="1" dirty="0" smtClean="0"/>
              <a:t> - глаз простой, </a:t>
            </a:r>
            <a:r>
              <a:rPr lang="ru-RU" sz="1400" i="1" dirty="0" err="1" smtClean="0"/>
              <a:t>зс</a:t>
            </a:r>
            <a:r>
              <a:rPr lang="ru-RU" sz="1400" i="1" dirty="0" smtClean="0"/>
              <a:t> - зона сращения наружного и внутреннего листков, </a:t>
            </a:r>
            <a:r>
              <a:rPr lang="ru-RU" sz="1400" i="1" dirty="0" err="1" smtClean="0"/>
              <a:t>изв</a:t>
            </a:r>
            <a:r>
              <a:rPr lang="ru-RU" sz="1400" i="1" dirty="0" smtClean="0"/>
              <a:t> - </a:t>
            </a:r>
            <a:r>
              <a:rPr lang="ru-RU" sz="1400" i="1" dirty="0" err="1" smtClean="0"/>
              <a:t>обызвествленный</a:t>
            </a:r>
            <a:r>
              <a:rPr lang="ru-RU" sz="1400" i="1" dirty="0" smtClean="0"/>
              <a:t> слой, </a:t>
            </a:r>
            <a:r>
              <a:rPr lang="ru-RU" sz="1400" i="1" dirty="0" err="1" smtClean="0"/>
              <a:t>мз</a:t>
            </a:r>
            <a:r>
              <a:rPr lang="ru-RU" sz="1400" i="1" dirty="0" smtClean="0"/>
              <a:t> - </a:t>
            </a:r>
            <a:r>
              <a:rPr lang="ru-RU" sz="1400" i="1" dirty="0" err="1" smtClean="0"/>
              <a:t>мускул-замыкатель</a:t>
            </a:r>
            <a:r>
              <a:rPr lang="ru-RU" sz="1400" i="1" dirty="0" smtClean="0"/>
              <a:t>, </a:t>
            </a:r>
            <a:r>
              <a:rPr lang="ru-RU" sz="1400" i="1" dirty="0" err="1" smtClean="0"/>
              <a:t>мк</a:t>
            </a:r>
            <a:r>
              <a:rPr lang="ru-RU" sz="1400" i="1" dirty="0" smtClean="0"/>
              <a:t> - </a:t>
            </a:r>
            <a:r>
              <a:rPr lang="ru-RU" sz="1400" i="1" dirty="0" err="1" smtClean="0"/>
              <a:t>максилла</a:t>
            </a:r>
            <a:r>
              <a:rPr lang="ru-RU" sz="1400" i="1" dirty="0" smtClean="0"/>
              <a:t>, </a:t>
            </a:r>
            <a:r>
              <a:rPr lang="ru-RU" sz="1400" i="1" dirty="0" err="1" smtClean="0"/>
              <a:t>мн</a:t>
            </a:r>
            <a:r>
              <a:rPr lang="ru-RU" sz="1400" i="1" dirty="0" smtClean="0"/>
              <a:t> - мандибула, </a:t>
            </a:r>
            <a:r>
              <a:rPr lang="ru-RU" sz="1400" i="1" dirty="0" err="1" smtClean="0"/>
              <a:t>н</a:t>
            </a:r>
            <a:r>
              <a:rPr lang="ru-RU" sz="1400" i="1" dirty="0" smtClean="0"/>
              <a:t> - ножки, </a:t>
            </a:r>
            <a:r>
              <a:rPr lang="ru-RU" sz="1400" i="1" dirty="0" err="1" smtClean="0"/>
              <a:t>нк</a:t>
            </a:r>
            <a:r>
              <a:rPr lang="ru-RU" sz="1400" i="1" dirty="0" smtClean="0"/>
              <a:t> - наружный край раковины, </a:t>
            </a:r>
            <a:r>
              <a:rPr lang="ru-RU" sz="1400" i="1" dirty="0" err="1" smtClean="0"/>
              <a:t>нл</a:t>
            </a:r>
            <a:r>
              <a:rPr lang="ru-RU" sz="1400" i="1" dirty="0" smtClean="0"/>
              <a:t> - наружный листок, </a:t>
            </a:r>
            <a:r>
              <a:rPr lang="ru-RU" sz="1400" i="1" dirty="0" err="1" smtClean="0"/>
              <a:t>пк</a:t>
            </a:r>
            <a:r>
              <a:rPr lang="ru-RU" sz="1400" i="1" dirty="0" smtClean="0"/>
              <a:t> - поровые каналы, </a:t>
            </a:r>
            <a:r>
              <a:rPr lang="ru-RU" sz="1400" i="1" dirty="0" err="1" smtClean="0"/>
              <a:t>пщ</a:t>
            </a:r>
            <a:r>
              <a:rPr lang="ru-RU" sz="1400" i="1" dirty="0" smtClean="0"/>
              <a:t> - пищеварительный тракт, </a:t>
            </a:r>
            <a:r>
              <a:rPr lang="ru-RU" sz="1400" i="1" dirty="0" err="1" smtClean="0"/>
              <a:t>ф</a:t>
            </a:r>
            <a:r>
              <a:rPr lang="ru-RU" sz="1400" i="1" dirty="0" smtClean="0"/>
              <a:t> - </a:t>
            </a:r>
            <a:r>
              <a:rPr lang="ru-RU" sz="1400" i="1" dirty="0" err="1" smtClean="0"/>
              <a:t>фурка</a:t>
            </a:r>
            <a:r>
              <a:rPr lang="ru-RU" sz="1400" i="1" dirty="0" smtClean="0"/>
              <a:t>, </a:t>
            </a:r>
            <a:r>
              <a:rPr lang="ru-RU" sz="1400" i="1" dirty="0" err="1" smtClean="0"/>
              <a:t>х</a:t>
            </a:r>
            <a:r>
              <a:rPr lang="ru-RU" sz="1400" i="1" dirty="0" smtClean="0"/>
              <a:t> - хитиновый слой, </a:t>
            </a:r>
            <a:r>
              <a:rPr lang="ru-RU" sz="1400" i="1" dirty="0" err="1" smtClean="0"/>
              <a:t>щ</a:t>
            </a:r>
            <a:r>
              <a:rPr lang="ru-RU" sz="1400" i="1" dirty="0" smtClean="0"/>
              <a:t> - щетинки</a:t>
            </a:r>
            <a:endParaRPr lang="ru-RU" sz="14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00108"/>
            <a:ext cx="7500990" cy="923330"/>
          </a:xfrm>
          <a:prstGeom prst="rect">
            <a:avLst/>
          </a:prstGeom>
        </p:spPr>
        <p:txBody>
          <a:bodyPr wrap="square">
            <a:spAutoFit/>
          </a:bodyPr>
          <a:lstStyle/>
          <a:p>
            <a:r>
              <a:rPr lang="ru-RU" dirty="0" smtClean="0"/>
              <a:t> Слепые </a:t>
            </a:r>
            <a:r>
              <a:rPr lang="ru-RU" dirty="0" err="1" smtClean="0"/>
              <a:t>ракооббразные</a:t>
            </a:r>
            <a:r>
              <a:rPr lang="ru-RU" dirty="0" smtClean="0"/>
              <a:t> найденные в  морских пещерах в Австралии И Карибском море, и на Канарских островах. Описаны в 1955 г. как вымершие (карбон), в 1979 г. обнаружены современные представители. </a:t>
            </a:r>
            <a:endParaRPr lang="ru-RU" dirty="0"/>
          </a:p>
        </p:txBody>
      </p:sp>
      <p:sp>
        <p:nvSpPr>
          <p:cNvPr id="3" name="Прямоугольник 2"/>
          <p:cNvSpPr/>
          <p:nvPr/>
        </p:nvSpPr>
        <p:spPr>
          <a:xfrm>
            <a:off x="1857356" y="428604"/>
            <a:ext cx="4347152" cy="461665"/>
          </a:xfrm>
          <a:prstGeom prst="rect">
            <a:avLst/>
          </a:prstGeom>
        </p:spPr>
        <p:txBody>
          <a:bodyPr wrap="none">
            <a:spAutoFit/>
          </a:bodyPr>
          <a:lstStyle/>
          <a:p>
            <a:r>
              <a:rPr lang="ru-RU" sz="2400" b="1" dirty="0" smtClean="0"/>
              <a:t>Класс </a:t>
            </a:r>
            <a:r>
              <a:rPr lang="ru-RU" sz="2400" b="1" dirty="0" err="1" smtClean="0"/>
              <a:t>Гребненогие</a:t>
            </a:r>
            <a:r>
              <a:rPr lang="ru-RU" sz="2400" b="1" dirty="0" smtClean="0"/>
              <a:t> (</a:t>
            </a:r>
            <a:r>
              <a:rPr lang="ru-RU" sz="2400" b="1" i="1" dirty="0" err="1" smtClean="0"/>
              <a:t>Remipedia</a:t>
            </a:r>
            <a:r>
              <a:rPr lang="ru-RU" dirty="0" smtClean="0"/>
              <a:t>)</a:t>
            </a:r>
            <a:endParaRPr lang="ru-RU" dirty="0"/>
          </a:p>
        </p:txBody>
      </p:sp>
      <p:pic>
        <p:nvPicPr>
          <p:cNvPr id="4" name="Рисунок 3" descr="Fig.3.png"/>
          <p:cNvPicPr>
            <a:picLocks noChangeAspect="1"/>
          </p:cNvPicPr>
          <p:nvPr/>
        </p:nvPicPr>
        <p:blipFill>
          <a:blip r:embed="rId2"/>
          <a:stretch>
            <a:fillRect/>
          </a:stretch>
        </p:blipFill>
        <p:spPr>
          <a:xfrm>
            <a:off x="642910" y="2071678"/>
            <a:ext cx="7048500" cy="3362325"/>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862_2013_Article_2356_Fig1_HTML.jpg"/>
          <p:cNvPicPr>
            <a:picLocks noChangeAspect="1"/>
          </p:cNvPicPr>
          <p:nvPr/>
        </p:nvPicPr>
        <p:blipFill>
          <a:blip r:embed="rId2"/>
          <a:stretch>
            <a:fillRect/>
          </a:stretch>
        </p:blipFill>
        <p:spPr>
          <a:xfrm>
            <a:off x="833437" y="838200"/>
            <a:ext cx="7477125" cy="518160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57686" y="948690"/>
            <a:ext cx="4643470" cy="5909310"/>
          </a:xfrm>
          <a:prstGeom prst="rect">
            <a:avLst/>
          </a:prstGeom>
        </p:spPr>
        <p:txBody>
          <a:bodyPr wrap="square">
            <a:spAutoFit/>
          </a:bodyPr>
          <a:lstStyle/>
          <a:p>
            <a:r>
              <a:rPr lang="ru-RU" sz="1400" dirty="0" smtClean="0"/>
              <a:t>Ключевым элементом цикла является личинка — </a:t>
            </a:r>
            <a:r>
              <a:rPr lang="ru-RU" sz="1400" dirty="0" err="1" smtClean="0"/>
              <a:t>тантулюс</a:t>
            </a:r>
            <a:r>
              <a:rPr lang="ru-RU" sz="1400" dirty="0" smtClean="0"/>
              <a:t>. После непродолжительного периода свободного плавания она находит хозяина, оседает на нем и становится настоящим паразитом. Дальше ее судьба может сложиться по-разному. В одном случае насосавшийся питательных соков </a:t>
            </a:r>
            <a:r>
              <a:rPr lang="ru-RU" sz="1400" dirty="0" err="1" smtClean="0"/>
              <a:t>тантулюс</a:t>
            </a:r>
            <a:r>
              <a:rPr lang="ru-RU" sz="1400" dirty="0" smtClean="0"/>
              <a:t> отбрасывает все свое тело вместе с конечностями. Остается только голова, из задней части которой начинает расти </a:t>
            </a:r>
            <a:r>
              <a:rPr lang="ru-RU" sz="1400" dirty="0" err="1" smtClean="0"/>
              <a:t>кутикулярный</a:t>
            </a:r>
            <a:r>
              <a:rPr lang="ru-RU" sz="1400" dirty="0" smtClean="0"/>
              <a:t> мешок. Внутри этого мешка, в зависимости от условий, закладывается либо самка, либо партеногенетические яйца, из которых выходит новое поколение </a:t>
            </a:r>
            <a:r>
              <a:rPr lang="ru-RU" sz="1400" dirty="0" err="1" smtClean="0"/>
              <a:t>тантулюсов</a:t>
            </a:r>
            <a:r>
              <a:rPr lang="ru-RU" sz="1400" dirty="0" smtClean="0"/>
              <a:t>.</a:t>
            </a:r>
          </a:p>
          <a:p>
            <a:r>
              <a:rPr lang="ru-RU" sz="1400" dirty="0" smtClean="0"/>
              <a:t>Если же </a:t>
            </a:r>
            <a:r>
              <a:rPr lang="ru-RU" sz="1400" dirty="0" err="1" smtClean="0"/>
              <a:t>тантулюсу</a:t>
            </a:r>
            <a:r>
              <a:rPr lang="ru-RU" sz="1400" dirty="0" smtClean="0"/>
              <a:t> суждено превратиться в самца, то сегменты тела и конечности не отбрасываются, а остаются на разрастающемся </a:t>
            </a:r>
            <a:r>
              <a:rPr lang="ru-RU" sz="1400" dirty="0" err="1" smtClean="0"/>
              <a:t>кутикулярном</a:t>
            </a:r>
            <a:r>
              <a:rPr lang="ru-RU" sz="1400" dirty="0" smtClean="0"/>
              <a:t> мешке, который представляет собой раздувшуюся личинку. Растущие самец или самка связаны с «головой» — остатками </a:t>
            </a:r>
            <a:r>
              <a:rPr lang="ru-RU" sz="1400" dirty="0" err="1" smtClean="0"/>
              <a:t>тантулюса</a:t>
            </a:r>
            <a:r>
              <a:rPr lang="ru-RU" sz="1400" dirty="0" smtClean="0"/>
              <a:t> — через специальный тяж-пуповину, по которому к ним и поступают питательные вещества.</a:t>
            </a:r>
          </a:p>
          <a:p>
            <a:r>
              <a:rPr lang="ru-RU" sz="1400" dirty="0" smtClean="0"/>
              <a:t>Когда самец и самка созревают, они высвобождаются из мешка и становятся вполне обычными свободно плавающими рачками. Необычно только практически полное отсутствие головных конечностей и микроскопические размеры тела. Ротовые придатки у них редуцированы полностью, а это значит, что ни самка, ни самец не могут питаться.</a:t>
            </a:r>
            <a:endParaRPr lang="ru-RU" sz="1400" dirty="0"/>
          </a:p>
        </p:txBody>
      </p:sp>
      <p:sp>
        <p:nvSpPr>
          <p:cNvPr id="4" name="Прямоугольник 3"/>
          <p:cNvSpPr/>
          <p:nvPr/>
        </p:nvSpPr>
        <p:spPr>
          <a:xfrm>
            <a:off x="1142976" y="357166"/>
            <a:ext cx="6572296" cy="461665"/>
          </a:xfrm>
          <a:prstGeom prst="rect">
            <a:avLst/>
          </a:prstGeom>
        </p:spPr>
        <p:txBody>
          <a:bodyPr wrap="square">
            <a:spAutoFit/>
          </a:bodyPr>
          <a:lstStyle/>
          <a:p>
            <a:r>
              <a:rPr lang="ru-RU" sz="2400" b="1" dirty="0" smtClean="0"/>
              <a:t>Класс </a:t>
            </a:r>
            <a:r>
              <a:rPr lang="ru-RU" sz="2400" b="1" dirty="0" err="1" smtClean="0"/>
              <a:t>Тантулокариды</a:t>
            </a:r>
            <a:r>
              <a:rPr lang="ru-RU" sz="2400" b="1" dirty="0" smtClean="0"/>
              <a:t> (</a:t>
            </a:r>
            <a:r>
              <a:rPr lang="en-US" sz="2400" b="1" dirty="0" err="1" smtClean="0"/>
              <a:t>Tantulocarida</a:t>
            </a:r>
            <a:r>
              <a:rPr lang="en-US" sz="2400" b="1" dirty="0" smtClean="0"/>
              <a:t>)</a:t>
            </a:r>
            <a:r>
              <a:rPr lang="ru-RU" sz="2400" b="1" dirty="0" smtClean="0"/>
              <a:t> </a:t>
            </a:r>
            <a:r>
              <a:rPr lang="ru-RU" dirty="0" smtClean="0"/>
              <a:t>(</a:t>
            </a:r>
            <a:r>
              <a:rPr lang="en-US" dirty="0" err="1" smtClean="0"/>
              <a:t>Maxillopoda</a:t>
            </a:r>
            <a:r>
              <a:rPr lang="ru-RU" dirty="0" smtClean="0"/>
              <a:t>?</a:t>
            </a:r>
            <a:r>
              <a:rPr lang="en-US" dirty="0" smtClean="0"/>
              <a:t>)</a:t>
            </a:r>
            <a:endParaRPr lang="ru-RU" dirty="0"/>
          </a:p>
        </p:txBody>
      </p:sp>
      <p:pic>
        <p:nvPicPr>
          <p:cNvPr id="5" name="Рисунок 4" descr="9e87f8cad178420a053b1bc5f622a881 (1).jpg"/>
          <p:cNvPicPr>
            <a:picLocks noChangeAspect="1"/>
          </p:cNvPicPr>
          <p:nvPr/>
        </p:nvPicPr>
        <p:blipFill>
          <a:blip r:embed="rId2"/>
          <a:stretch>
            <a:fillRect/>
          </a:stretch>
        </p:blipFill>
        <p:spPr>
          <a:xfrm>
            <a:off x="428596" y="1071546"/>
            <a:ext cx="3789372" cy="5500702"/>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72896"/>
            <a:ext cx="7500990" cy="1785104"/>
          </a:xfrm>
          <a:prstGeom prst="rect">
            <a:avLst/>
          </a:prstGeom>
        </p:spPr>
        <p:txBody>
          <a:bodyPr wrap="square">
            <a:spAutoFit/>
          </a:bodyPr>
          <a:lstStyle/>
          <a:p>
            <a:r>
              <a:rPr lang="ru-RU" sz="1200" dirty="0" smtClean="0"/>
              <a:t>Покровы ракообразных состоят из кутикулы и подлежащих слоев: </a:t>
            </a:r>
            <a:r>
              <a:rPr lang="ru-RU" sz="1200" dirty="0" err="1" smtClean="0"/>
              <a:t>гиподермального</a:t>
            </a:r>
            <a:r>
              <a:rPr lang="ru-RU" sz="1200" dirty="0" smtClean="0"/>
              <a:t> эпителия (гиподермы) и базальной мембраны. Кутикула, выделяемая клетками гиподермы, представляет собой сложное образование, состоящее из нескольких слоев. В периферических слоях кутикулы откладывается известь, в результате чего покровы у многих видов становятся более жесткими и прочными. Внутренний слой состоит в основном из мягкого и эластичного хитина. У </a:t>
            </a:r>
            <a:r>
              <a:rPr lang="ru-RU" sz="1200" dirty="0" err="1" smtClean="0"/>
              <a:t>Crustacea</a:t>
            </a:r>
            <a:r>
              <a:rPr lang="ru-RU" sz="1200" dirty="0" smtClean="0"/>
              <a:t> в отличие от паукообразных и насекомых отсутствует самый наружный слой кутикулы, препятствующий испарению воды из организма, что связано с первичноводным образом их жизни. Эта особенность сохраняется и у тех форм, которые перешли к жизни на суше (мокрицы; некоторые сухопутные крабы и т. п.). Поэтому обитают они только в тех местах, где влажность воздуха близка к полному насыщени</a:t>
            </a:r>
            <a:r>
              <a:rPr lang="ru-RU" sz="1400" dirty="0" smtClean="0"/>
              <a:t>ю.</a:t>
            </a:r>
            <a:endParaRPr lang="ru-RU" sz="1400" dirty="0"/>
          </a:p>
        </p:txBody>
      </p:sp>
      <p:pic>
        <p:nvPicPr>
          <p:cNvPr id="3" name="Рисунок 2" descr="img11.jpg"/>
          <p:cNvPicPr>
            <a:picLocks noChangeAspect="1"/>
          </p:cNvPicPr>
          <p:nvPr/>
        </p:nvPicPr>
        <p:blipFill>
          <a:blip r:embed="rId2"/>
          <a:stretch>
            <a:fillRect/>
          </a:stretch>
        </p:blipFill>
        <p:spPr>
          <a:xfrm>
            <a:off x="1142976" y="142852"/>
            <a:ext cx="6429420" cy="482206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67eb0b03df8d5744227ea09c577050e.jpg"/>
          <p:cNvPicPr>
            <a:picLocks noChangeAspect="1"/>
          </p:cNvPicPr>
          <p:nvPr/>
        </p:nvPicPr>
        <p:blipFill>
          <a:blip r:embed="rId2"/>
          <a:stretch>
            <a:fillRect/>
          </a:stretch>
        </p:blipFill>
        <p:spPr>
          <a:xfrm>
            <a:off x="1357290" y="3786190"/>
            <a:ext cx="5905500" cy="2228850"/>
          </a:xfrm>
          <a:prstGeom prst="rect">
            <a:avLst/>
          </a:prstGeom>
        </p:spPr>
      </p:pic>
      <p:sp>
        <p:nvSpPr>
          <p:cNvPr id="3" name="Прямоугольник 2"/>
          <p:cNvSpPr/>
          <p:nvPr/>
        </p:nvSpPr>
        <p:spPr>
          <a:xfrm>
            <a:off x="1428728" y="6072206"/>
            <a:ext cx="6000792" cy="646331"/>
          </a:xfrm>
          <a:prstGeom prst="rect">
            <a:avLst/>
          </a:prstGeom>
        </p:spPr>
        <p:txBody>
          <a:bodyPr wrap="square">
            <a:spAutoFit/>
          </a:bodyPr>
          <a:lstStyle/>
          <a:p>
            <a:pPr algn="ctr"/>
            <a:r>
              <a:rPr lang="ru-RU" dirty="0" smtClean="0"/>
              <a:t>Личинка </a:t>
            </a:r>
            <a:r>
              <a:rPr lang="ru-RU" dirty="0" err="1" smtClean="0"/>
              <a:t>тантулюс</a:t>
            </a:r>
            <a:r>
              <a:rPr lang="ru-RU" dirty="0" smtClean="0"/>
              <a:t> на хозяине. Сканирующая электронная микроскопия (масштаб в микрометрах)</a:t>
            </a:r>
            <a:endParaRPr lang="ru-RU" dirty="0"/>
          </a:p>
        </p:txBody>
      </p:sp>
      <p:pic>
        <p:nvPicPr>
          <p:cNvPr id="4" name="Рисунок 3" descr="7ce26bdeeede2a3cc6ce66e43e10d4b5.jpg"/>
          <p:cNvPicPr>
            <a:picLocks noChangeAspect="1"/>
          </p:cNvPicPr>
          <p:nvPr/>
        </p:nvPicPr>
        <p:blipFill>
          <a:blip r:embed="rId3"/>
          <a:stretch>
            <a:fillRect/>
          </a:stretch>
        </p:blipFill>
        <p:spPr>
          <a:xfrm>
            <a:off x="1214414" y="357166"/>
            <a:ext cx="3571900" cy="2678925"/>
          </a:xfrm>
          <a:prstGeom prst="rect">
            <a:avLst/>
          </a:prstGeom>
        </p:spPr>
      </p:pic>
      <p:pic>
        <p:nvPicPr>
          <p:cNvPr id="5" name="Рисунок 4" descr="4bd8a4020e2e87b6e82bc0eb497ad7a0.jpg"/>
          <p:cNvPicPr>
            <a:picLocks noChangeAspect="1"/>
          </p:cNvPicPr>
          <p:nvPr/>
        </p:nvPicPr>
        <p:blipFill>
          <a:blip r:embed="rId4"/>
          <a:stretch>
            <a:fillRect/>
          </a:stretch>
        </p:blipFill>
        <p:spPr>
          <a:xfrm>
            <a:off x="4929190" y="285728"/>
            <a:ext cx="3714776" cy="2786082"/>
          </a:xfrm>
          <a:prstGeom prst="rect">
            <a:avLst/>
          </a:prstGeom>
        </p:spPr>
      </p:pic>
      <p:sp>
        <p:nvSpPr>
          <p:cNvPr id="6" name="Прямоугольник 5"/>
          <p:cNvSpPr/>
          <p:nvPr/>
        </p:nvSpPr>
        <p:spPr>
          <a:xfrm>
            <a:off x="4857720" y="3071810"/>
            <a:ext cx="4286280" cy="584775"/>
          </a:xfrm>
          <a:prstGeom prst="rect">
            <a:avLst/>
          </a:prstGeom>
        </p:spPr>
        <p:txBody>
          <a:bodyPr wrap="square">
            <a:spAutoFit/>
          </a:bodyPr>
          <a:lstStyle/>
          <a:p>
            <a:pPr algn="ctr"/>
            <a:r>
              <a:rPr lang="ru-RU" sz="1600" dirty="0" smtClean="0"/>
              <a:t>Партеногенетическая самка </a:t>
            </a:r>
            <a:r>
              <a:rPr lang="ru-RU" sz="1600" dirty="0" err="1" smtClean="0"/>
              <a:t>тантулокарид</a:t>
            </a:r>
            <a:r>
              <a:rPr lang="ru-RU" sz="1600" dirty="0" smtClean="0"/>
              <a:t> на хозяине. Световая микроскопия</a:t>
            </a:r>
            <a:endParaRPr lang="ru-RU" sz="1600" dirty="0"/>
          </a:p>
        </p:txBody>
      </p:sp>
      <p:sp>
        <p:nvSpPr>
          <p:cNvPr id="7" name="Прямоугольник 6"/>
          <p:cNvSpPr/>
          <p:nvPr/>
        </p:nvSpPr>
        <p:spPr>
          <a:xfrm>
            <a:off x="1000100" y="3071810"/>
            <a:ext cx="4000528" cy="584775"/>
          </a:xfrm>
          <a:prstGeom prst="rect">
            <a:avLst/>
          </a:prstGeom>
        </p:spPr>
        <p:txBody>
          <a:bodyPr wrap="square">
            <a:spAutoFit/>
          </a:bodyPr>
          <a:lstStyle/>
          <a:p>
            <a:pPr algn="ctr"/>
            <a:r>
              <a:rPr lang="ru-RU" sz="1600" dirty="0" smtClean="0"/>
              <a:t>Самец </a:t>
            </a:r>
            <a:r>
              <a:rPr lang="ru-RU" sz="1600" dirty="0" err="1" smtClean="0"/>
              <a:t>тантулокарид</a:t>
            </a:r>
            <a:r>
              <a:rPr lang="ru-RU" sz="1600" dirty="0" smtClean="0"/>
              <a:t>. </a:t>
            </a:r>
          </a:p>
          <a:p>
            <a:pPr algn="ctr"/>
            <a:r>
              <a:rPr lang="ru-RU" sz="1600" dirty="0" smtClean="0"/>
              <a:t>Сканирующая электронная микроскопия</a:t>
            </a:r>
            <a:endParaRPr lang="ru-RU" sz="16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357166"/>
            <a:ext cx="7072362" cy="369332"/>
          </a:xfrm>
          <a:prstGeom prst="rect">
            <a:avLst/>
          </a:prstGeom>
        </p:spPr>
        <p:txBody>
          <a:bodyPr wrap="square">
            <a:spAutoFit/>
          </a:bodyPr>
          <a:lstStyle/>
          <a:p>
            <a:r>
              <a:rPr lang="ru-RU" dirty="0" smtClean="0"/>
              <a:t>Класс  КАРПОЕДЫ, ИЛИ КАРПОВЫЕ ВШИ (BRANCHIURA)</a:t>
            </a:r>
            <a:endParaRPr lang="ru-RU" dirty="0"/>
          </a:p>
        </p:txBody>
      </p:sp>
      <p:pic>
        <p:nvPicPr>
          <p:cNvPr id="4" name="Рисунок 3" descr="karpoed-ili-rybja-vosh-lechenie.jpg"/>
          <p:cNvPicPr>
            <a:picLocks noChangeAspect="1"/>
          </p:cNvPicPr>
          <p:nvPr/>
        </p:nvPicPr>
        <p:blipFill>
          <a:blip r:embed="rId2"/>
          <a:stretch>
            <a:fillRect/>
          </a:stretch>
        </p:blipFill>
        <p:spPr>
          <a:xfrm>
            <a:off x="285720" y="1285860"/>
            <a:ext cx="8434395" cy="4381504"/>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68-4.jpg"/>
          <p:cNvPicPr>
            <a:picLocks noChangeAspect="1"/>
          </p:cNvPicPr>
          <p:nvPr/>
        </p:nvPicPr>
        <p:blipFill>
          <a:blip r:embed="rId2"/>
          <a:stretch>
            <a:fillRect/>
          </a:stretch>
        </p:blipFill>
        <p:spPr>
          <a:xfrm>
            <a:off x="1285852" y="500042"/>
            <a:ext cx="2971800" cy="3848100"/>
          </a:xfrm>
          <a:prstGeom prst="rect">
            <a:avLst/>
          </a:prstGeom>
        </p:spPr>
      </p:pic>
      <p:sp>
        <p:nvSpPr>
          <p:cNvPr id="4" name="Прямоугольник 3"/>
          <p:cNvSpPr/>
          <p:nvPr/>
        </p:nvSpPr>
        <p:spPr>
          <a:xfrm>
            <a:off x="357158" y="4429132"/>
            <a:ext cx="4572000" cy="1477328"/>
          </a:xfrm>
          <a:prstGeom prst="rect">
            <a:avLst/>
          </a:prstGeom>
        </p:spPr>
        <p:txBody>
          <a:bodyPr>
            <a:spAutoFit/>
          </a:bodyPr>
          <a:lstStyle/>
          <a:p>
            <a:r>
              <a:rPr lang="ru-RU" dirty="0" smtClean="0"/>
              <a:t>Самец карповой вши </a:t>
            </a:r>
            <a:r>
              <a:rPr lang="ru-RU" dirty="0" err="1" smtClean="0"/>
              <a:t>Argulus</a:t>
            </a:r>
            <a:r>
              <a:rPr lang="ru-RU" dirty="0" smtClean="0"/>
              <a:t> </a:t>
            </a:r>
            <a:r>
              <a:rPr lang="ru-RU" dirty="0" err="1" smtClean="0"/>
              <a:t>foliaceus</a:t>
            </a:r>
            <a:r>
              <a:rPr lang="ru-RU" dirty="0" smtClean="0"/>
              <a:t> (по Клаусу): 1 - стилет, 2 - </a:t>
            </a:r>
            <a:r>
              <a:rPr lang="ru-RU" dirty="0" err="1" smtClean="0"/>
              <a:t>антеннула</a:t>
            </a:r>
            <a:r>
              <a:rPr lang="ru-RU" dirty="0" smtClean="0"/>
              <a:t>, 3 - </a:t>
            </a:r>
            <a:r>
              <a:rPr lang="ru-RU" dirty="0" err="1" smtClean="0"/>
              <a:t>максилла</a:t>
            </a:r>
            <a:r>
              <a:rPr lang="ru-RU" dirty="0" smtClean="0"/>
              <a:t> I, 4 - присоска, 5 - грудные ножки, 6 - семенник, 7 - печень, 8 - </a:t>
            </a:r>
            <a:r>
              <a:rPr lang="ru-RU" dirty="0" err="1" smtClean="0"/>
              <a:t>максилла</a:t>
            </a:r>
            <a:r>
              <a:rPr lang="ru-RU" dirty="0" smtClean="0"/>
              <a:t> II, 9 - антенна, возле нее глаз</a:t>
            </a:r>
            <a:endParaRPr lang="ru-RU" dirty="0"/>
          </a:p>
        </p:txBody>
      </p:sp>
      <p:pic>
        <p:nvPicPr>
          <p:cNvPr id="5" name="Рисунок 4" descr="176_1 (1).jpg"/>
          <p:cNvPicPr>
            <a:picLocks noChangeAspect="1"/>
          </p:cNvPicPr>
          <p:nvPr/>
        </p:nvPicPr>
        <p:blipFill>
          <a:blip r:embed="rId3"/>
          <a:stretch>
            <a:fillRect/>
          </a:stretch>
        </p:blipFill>
        <p:spPr>
          <a:xfrm>
            <a:off x="4857752" y="571480"/>
            <a:ext cx="3585785" cy="3890958"/>
          </a:xfrm>
          <a:prstGeom prst="rect">
            <a:avLst/>
          </a:prstGeom>
        </p:spPr>
      </p:pic>
      <p:sp>
        <p:nvSpPr>
          <p:cNvPr id="6" name="Прямоугольник 5"/>
          <p:cNvSpPr/>
          <p:nvPr/>
        </p:nvSpPr>
        <p:spPr>
          <a:xfrm>
            <a:off x="5500694" y="4429132"/>
            <a:ext cx="2544094" cy="369332"/>
          </a:xfrm>
          <a:prstGeom prst="rect">
            <a:avLst/>
          </a:prstGeom>
        </p:spPr>
        <p:txBody>
          <a:bodyPr wrap="none">
            <a:spAutoFit/>
          </a:bodyPr>
          <a:lstStyle/>
          <a:p>
            <a:r>
              <a:rPr lang="en-US" dirty="0" err="1" smtClean="0"/>
              <a:t>Argulus</a:t>
            </a:r>
            <a:r>
              <a:rPr lang="en-US" dirty="0" smtClean="0"/>
              <a:t> </a:t>
            </a:r>
            <a:r>
              <a:rPr lang="en-US" dirty="0" err="1" smtClean="0"/>
              <a:t>foliaceus</a:t>
            </a:r>
            <a:r>
              <a:rPr lang="en-US" dirty="0" smtClean="0"/>
              <a:t> (</a:t>
            </a:r>
            <a:r>
              <a:rPr lang="ru-RU" dirty="0" smtClean="0"/>
              <a:t>самка)</a:t>
            </a:r>
            <a:endParaRPr lang="ru-RU"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285728"/>
            <a:ext cx="6072230" cy="369332"/>
          </a:xfrm>
          <a:prstGeom prst="rect">
            <a:avLst/>
          </a:prstGeom>
        </p:spPr>
        <p:txBody>
          <a:bodyPr wrap="square">
            <a:spAutoFit/>
          </a:bodyPr>
          <a:lstStyle/>
          <a:p>
            <a:r>
              <a:rPr lang="ru-RU" b="1" dirty="0" smtClean="0"/>
              <a:t>КЛАСС УСОНОГИЕ РАКООБРАЗНЫЕ (</a:t>
            </a:r>
            <a:r>
              <a:rPr lang="en-US" b="1" dirty="0" smtClean="0"/>
              <a:t>CIRRIPEDIA)</a:t>
            </a:r>
            <a:endParaRPr lang="ru-RU" b="1" dirty="0"/>
          </a:p>
        </p:txBody>
      </p:sp>
      <p:sp>
        <p:nvSpPr>
          <p:cNvPr id="3" name="Прямоугольник 2"/>
          <p:cNvSpPr/>
          <p:nvPr/>
        </p:nvSpPr>
        <p:spPr>
          <a:xfrm>
            <a:off x="571472" y="857232"/>
            <a:ext cx="8143932" cy="1754326"/>
          </a:xfrm>
          <a:prstGeom prst="rect">
            <a:avLst/>
          </a:prstGeom>
        </p:spPr>
        <p:txBody>
          <a:bodyPr wrap="square">
            <a:spAutoFit/>
          </a:bodyPr>
          <a:lstStyle/>
          <a:p>
            <a:pPr algn="ctr"/>
            <a:r>
              <a:rPr lang="ru-RU" dirty="0" smtClean="0"/>
              <a:t>Характеризуются в первую очередь тонкими, похожими на усики, конечностями. Характерным признаком их является известковая раковина высотой до 40 см, в которую заключено тело животных во взрослом состоянии. Их личинка имеет три пары конечностей, органы зрения отсутствуют. Сначала она ведёт свободный образ жизни, но потом прикрепляется к одному месту (например: скалам), и у неё образуется раковина.</a:t>
            </a:r>
            <a:endParaRPr lang="ru-RU" dirty="0"/>
          </a:p>
        </p:txBody>
      </p:sp>
      <p:pic>
        <p:nvPicPr>
          <p:cNvPr id="4" name="Рисунок 3" descr="1687185.jpg"/>
          <p:cNvPicPr>
            <a:picLocks noChangeAspect="1"/>
          </p:cNvPicPr>
          <p:nvPr/>
        </p:nvPicPr>
        <p:blipFill>
          <a:blip r:embed="rId2"/>
          <a:stretch>
            <a:fillRect/>
          </a:stretch>
        </p:blipFill>
        <p:spPr>
          <a:xfrm>
            <a:off x="285720" y="2928934"/>
            <a:ext cx="4295775" cy="3514725"/>
          </a:xfrm>
          <a:prstGeom prst="rect">
            <a:avLst/>
          </a:prstGeom>
        </p:spPr>
      </p:pic>
      <p:pic>
        <p:nvPicPr>
          <p:cNvPr id="5" name="Рисунок 4" descr="Southern_Goose_Barnacle (1).jpg"/>
          <p:cNvPicPr>
            <a:picLocks noChangeAspect="1"/>
          </p:cNvPicPr>
          <p:nvPr/>
        </p:nvPicPr>
        <p:blipFill>
          <a:blip r:embed="rId3" cstate="print"/>
          <a:stretch>
            <a:fillRect/>
          </a:stretch>
        </p:blipFill>
        <p:spPr>
          <a:xfrm>
            <a:off x="4714876" y="2928934"/>
            <a:ext cx="4286280" cy="3500462"/>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ictue_of_the_day_cirripedia_3.jpg"/>
          <p:cNvPicPr>
            <a:picLocks noChangeAspect="1"/>
          </p:cNvPicPr>
          <p:nvPr/>
        </p:nvPicPr>
        <p:blipFill>
          <a:blip r:embed="rId2"/>
          <a:stretch>
            <a:fillRect/>
          </a:stretch>
        </p:blipFill>
        <p:spPr>
          <a:xfrm>
            <a:off x="500034" y="500042"/>
            <a:ext cx="5356860" cy="2446020"/>
          </a:xfrm>
          <a:prstGeom prst="rect">
            <a:avLst/>
          </a:prstGeom>
        </p:spPr>
      </p:pic>
      <p:sp>
        <p:nvSpPr>
          <p:cNvPr id="4" name="Прямоугольник 3"/>
          <p:cNvSpPr/>
          <p:nvPr/>
        </p:nvSpPr>
        <p:spPr>
          <a:xfrm>
            <a:off x="5929322" y="928670"/>
            <a:ext cx="2714644" cy="1754326"/>
          </a:xfrm>
          <a:prstGeom prst="rect">
            <a:avLst/>
          </a:prstGeom>
        </p:spPr>
        <p:txBody>
          <a:bodyPr wrap="square">
            <a:spAutoFit/>
          </a:bodyPr>
          <a:lstStyle/>
          <a:p>
            <a:r>
              <a:rPr lang="ru-RU" dirty="0" smtClean="0"/>
              <a:t>Личинки усоногих раков: А — ранняя стадия (</a:t>
            </a:r>
            <a:r>
              <a:rPr lang="ru-RU" dirty="0" err="1" smtClean="0"/>
              <a:t>науплиус</a:t>
            </a:r>
            <a:r>
              <a:rPr lang="ru-RU" dirty="0" smtClean="0"/>
              <a:t>), Б — поздняя стадия (</a:t>
            </a:r>
            <a:r>
              <a:rPr lang="ru-RU" dirty="0" err="1" smtClean="0"/>
              <a:t>циприсовидная</a:t>
            </a:r>
            <a:r>
              <a:rPr lang="ru-RU" dirty="0" smtClean="0"/>
              <a:t> личинка). Фото с сайта </a:t>
            </a:r>
            <a:r>
              <a:rPr lang="ru-RU" dirty="0" err="1" smtClean="0"/>
              <a:t>courses.washington.edu</a:t>
            </a:r>
            <a:endParaRPr lang="ru-RU" dirty="0"/>
          </a:p>
        </p:txBody>
      </p:sp>
      <p:pic>
        <p:nvPicPr>
          <p:cNvPr id="5" name="Рисунок 4" descr="Southern_Goose_Barnacle.jpg"/>
          <p:cNvPicPr>
            <a:picLocks noChangeAspect="1"/>
          </p:cNvPicPr>
          <p:nvPr/>
        </p:nvPicPr>
        <p:blipFill>
          <a:blip r:embed="rId3" cstate="print"/>
          <a:stretch>
            <a:fillRect/>
          </a:stretch>
        </p:blipFill>
        <p:spPr>
          <a:xfrm>
            <a:off x="1142976" y="3071810"/>
            <a:ext cx="4667251" cy="3500438"/>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280.jpg"/>
          <p:cNvPicPr>
            <a:picLocks noChangeAspect="1"/>
          </p:cNvPicPr>
          <p:nvPr/>
        </p:nvPicPr>
        <p:blipFill>
          <a:blip r:embed="rId2"/>
          <a:stretch>
            <a:fillRect/>
          </a:stretch>
        </p:blipFill>
        <p:spPr>
          <a:xfrm>
            <a:off x="285720" y="857232"/>
            <a:ext cx="4144733" cy="5500726"/>
          </a:xfrm>
          <a:prstGeom prst="rect">
            <a:avLst/>
          </a:prstGeom>
        </p:spPr>
      </p:pic>
      <p:sp>
        <p:nvSpPr>
          <p:cNvPr id="5" name="Прямоугольник 4"/>
          <p:cNvSpPr/>
          <p:nvPr/>
        </p:nvSpPr>
        <p:spPr>
          <a:xfrm>
            <a:off x="4714876" y="3786190"/>
            <a:ext cx="3500462" cy="2585323"/>
          </a:xfrm>
          <a:prstGeom prst="rect">
            <a:avLst/>
          </a:prstGeom>
        </p:spPr>
        <p:txBody>
          <a:bodyPr wrap="square">
            <a:spAutoFit/>
          </a:bodyPr>
          <a:lstStyle/>
          <a:p>
            <a:r>
              <a:rPr lang="ru-RU" i="1" dirty="0" smtClean="0"/>
              <a:t>Строение раковины и тела </a:t>
            </a:r>
            <a:r>
              <a:rPr lang="ru-RU" i="1" dirty="0" err="1" smtClean="0"/>
              <a:t>торациковых</a:t>
            </a:r>
            <a:r>
              <a:rPr lang="ru-RU" i="1" dirty="0" smtClean="0"/>
              <a:t>: А - морского желудя (</a:t>
            </a:r>
            <a:r>
              <a:rPr lang="ru-RU" i="1" dirty="0" err="1" smtClean="0"/>
              <a:t>Balanus</a:t>
            </a:r>
            <a:r>
              <a:rPr lang="ru-RU" i="1" dirty="0" smtClean="0"/>
              <a:t>); Б - морской уточки (</a:t>
            </a:r>
            <a:r>
              <a:rPr lang="ru-RU" i="1" dirty="0" err="1" smtClean="0"/>
              <a:t>Lepas</a:t>
            </a:r>
            <a:r>
              <a:rPr lang="ru-RU" i="1" dirty="0" smtClean="0"/>
              <a:t>); 1 - мускул крышки раковины; 2 - ротовой конус; 3 - грудные ножки; 4 - пенис; 5 - редуцированное брюшко</a:t>
            </a:r>
            <a:r>
              <a:rPr lang="ru-RU" dirty="0" smtClean="0"/>
              <a:t/>
            </a:r>
            <a:br>
              <a:rPr lang="ru-RU" dirty="0" smtClean="0"/>
            </a:br>
            <a:endParaRPr lang="ru-RU" dirty="0"/>
          </a:p>
        </p:txBody>
      </p:sp>
      <p:pic>
        <p:nvPicPr>
          <p:cNvPr id="6" name="Рисунок 5" descr="pictue_of_the_day_cirripedia_1_703.jpg"/>
          <p:cNvPicPr>
            <a:picLocks noChangeAspect="1"/>
          </p:cNvPicPr>
          <p:nvPr/>
        </p:nvPicPr>
        <p:blipFill>
          <a:blip r:embed="rId3"/>
          <a:stretch>
            <a:fillRect/>
          </a:stretch>
        </p:blipFill>
        <p:spPr>
          <a:xfrm>
            <a:off x="4429124" y="857232"/>
            <a:ext cx="4000528" cy="2668916"/>
          </a:xfrm>
          <a:prstGeom prst="rect">
            <a:avLst/>
          </a:prstGeom>
        </p:spPr>
      </p:pic>
      <p:sp>
        <p:nvSpPr>
          <p:cNvPr id="7" name="Прямоугольник 6"/>
          <p:cNvSpPr/>
          <p:nvPr/>
        </p:nvSpPr>
        <p:spPr>
          <a:xfrm>
            <a:off x="642910" y="285728"/>
            <a:ext cx="7358114" cy="369332"/>
          </a:xfrm>
          <a:prstGeom prst="rect">
            <a:avLst/>
          </a:prstGeom>
        </p:spPr>
        <p:txBody>
          <a:bodyPr wrap="square">
            <a:spAutoFit/>
          </a:bodyPr>
          <a:lstStyle/>
          <a:p>
            <a:r>
              <a:rPr lang="ru-RU" dirty="0" smtClean="0"/>
              <a:t>Отряд ТОРАЦИКОВЫЕ РАКООБРАЗНЫЕ (</a:t>
            </a:r>
            <a:r>
              <a:rPr lang="en-US" dirty="0" smtClean="0"/>
              <a:t>THORACICA)</a:t>
            </a:r>
            <a:endParaRPr lang="ru-RU"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e_of_the_day_cirripedia_4.jpg"/>
          <p:cNvPicPr>
            <a:picLocks noChangeAspect="1"/>
          </p:cNvPicPr>
          <p:nvPr/>
        </p:nvPicPr>
        <p:blipFill>
          <a:blip r:embed="rId2"/>
          <a:stretch>
            <a:fillRect/>
          </a:stretch>
        </p:blipFill>
        <p:spPr>
          <a:xfrm>
            <a:off x="1071538" y="714356"/>
            <a:ext cx="6696075" cy="3724275"/>
          </a:xfrm>
          <a:prstGeom prst="rect">
            <a:avLst/>
          </a:prstGeom>
        </p:spPr>
      </p:pic>
      <p:sp>
        <p:nvSpPr>
          <p:cNvPr id="3" name="Прямоугольник 2"/>
          <p:cNvSpPr/>
          <p:nvPr/>
        </p:nvSpPr>
        <p:spPr>
          <a:xfrm>
            <a:off x="500034" y="4786322"/>
            <a:ext cx="7858180" cy="1200329"/>
          </a:xfrm>
          <a:prstGeom prst="rect">
            <a:avLst/>
          </a:prstGeom>
        </p:spPr>
        <p:txBody>
          <a:bodyPr wrap="square">
            <a:spAutoFit/>
          </a:bodyPr>
          <a:lstStyle/>
          <a:p>
            <a:r>
              <a:rPr lang="ru-RU" dirty="0" smtClean="0"/>
              <a:t>Превращение </a:t>
            </a:r>
            <a:r>
              <a:rPr lang="ru-RU" dirty="0" err="1" smtClean="0"/>
              <a:t>циприсовидной</a:t>
            </a:r>
            <a:r>
              <a:rPr lang="ru-RU" dirty="0" smtClean="0"/>
              <a:t> личинки во взрослую особь морского желудя. Рисунок из статьи </a:t>
            </a:r>
            <a:r>
              <a:rPr lang="en-US" dirty="0" smtClean="0"/>
              <a:t>M. </a:t>
            </a:r>
            <a:r>
              <a:rPr lang="en-US" dirty="0" err="1" smtClean="0"/>
              <a:t>Takenaka</a:t>
            </a:r>
            <a:r>
              <a:rPr lang="en-US" dirty="0" smtClean="0"/>
              <a:t> et al., 1993. Remodeling of the </a:t>
            </a:r>
            <a:r>
              <a:rPr lang="en-US" dirty="0" err="1" smtClean="0"/>
              <a:t>nauplius</a:t>
            </a:r>
            <a:r>
              <a:rPr lang="en-US" dirty="0" smtClean="0"/>
              <a:t> eye into the adult </a:t>
            </a:r>
            <a:r>
              <a:rPr lang="en-US" dirty="0" err="1" smtClean="0"/>
              <a:t>ocelli</a:t>
            </a:r>
            <a:r>
              <a:rPr lang="en-US" dirty="0" smtClean="0"/>
              <a:t> during metamorphosis of the barnacle, </a:t>
            </a:r>
            <a:r>
              <a:rPr lang="en-US" dirty="0" err="1" smtClean="0"/>
              <a:t>Balanus</a:t>
            </a:r>
            <a:r>
              <a:rPr lang="en-US" dirty="0" smtClean="0"/>
              <a:t> </a:t>
            </a:r>
            <a:r>
              <a:rPr lang="en-US" dirty="0" err="1" smtClean="0"/>
              <a:t>amphitrite</a:t>
            </a:r>
            <a:r>
              <a:rPr lang="en-US" dirty="0" smtClean="0"/>
              <a:t> </a:t>
            </a:r>
            <a:r>
              <a:rPr lang="en-US" dirty="0" err="1" smtClean="0"/>
              <a:t>hawaiiensis</a:t>
            </a:r>
            <a:endParaRPr lang="ru-RU"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714356"/>
            <a:ext cx="3468129" cy="369332"/>
          </a:xfrm>
          <a:prstGeom prst="rect">
            <a:avLst/>
          </a:prstGeom>
        </p:spPr>
        <p:txBody>
          <a:bodyPr wrap="none">
            <a:spAutoFit/>
          </a:bodyPr>
          <a:lstStyle/>
          <a:p>
            <a:r>
              <a:rPr lang="ru-RU" dirty="0" smtClean="0"/>
              <a:t>Морские желуди (отряд </a:t>
            </a:r>
            <a:r>
              <a:rPr lang="en-US" dirty="0" err="1" smtClean="0"/>
              <a:t>Sessilia</a:t>
            </a:r>
            <a:r>
              <a:rPr lang="en-US" dirty="0" smtClean="0"/>
              <a:t>)</a:t>
            </a:r>
            <a:endParaRPr lang="ru-RU" dirty="0"/>
          </a:p>
        </p:txBody>
      </p:sp>
      <p:sp>
        <p:nvSpPr>
          <p:cNvPr id="6" name="Прямоугольник 5"/>
          <p:cNvSpPr/>
          <p:nvPr/>
        </p:nvSpPr>
        <p:spPr>
          <a:xfrm>
            <a:off x="4929190" y="714356"/>
            <a:ext cx="3755195" cy="369332"/>
          </a:xfrm>
          <a:prstGeom prst="rect">
            <a:avLst/>
          </a:prstGeom>
        </p:spPr>
        <p:txBody>
          <a:bodyPr wrap="none">
            <a:spAutoFit/>
          </a:bodyPr>
          <a:lstStyle/>
          <a:p>
            <a:r>
              <a:rPr lang="ru-RU" dirty="0" smtClean="0"/>
              <a:t>Морские уточки (отряд </a:t>
            </a:r>
            <a:r>
              <a:rPr lang="en-US" dirty="0" err="1" smtClean="0"/>
              <a:t>Pedunculata</a:t>
            </a:r>
            <a:r>
              <a:rPr lang="en-US" dirty="0" smtClean="0"/>
              <a:t>)</a:t>
            </a:r>
            <a:endParaRPr lang="ru-RU" dirty="0"/>
          </a:p>
        </p:txBody>
      </p:sp>
      <p:pic>
        <p:nvPicPr>
          <p:cNvPr id="7" name="Рисунок 6" descr="кие уточки.jpg"/>
          <p:cNvPicPr>
            <a:picLocks noChangeAspect="1"/>
          </p:cNvPicPr>
          <p:nvPr/>
        </p:nvPicPr>
        <p:blipFill>
          <a:blip r:embed="rId2"/>
          <a:stretch>
            <a:fillRect/>
          </a:stretch>
        </p:blipFill>
        <p:spPr>
          <a:xfrm>
            <a:off x="142844" y="1285860"/>
            <a:ext cx="4277487" cy="2857520"/>
          </a:xfrm>
          <a:prstGeom prst="rect">
            <a:avLst/>
          </a:prstGeom>
        </p:spPr>
      </p:pic>
      <p:pic>
        <p:nvPicPr>
          <p:cNvPr id="8" name="Рисунок 7" descr="3.jpg"/>
          <p:cNvPicPr>
            <a:picLocks noChangeAspect="1"/>
          </p:cNvPicPr>
          <p:nvPr/>
        </p:nvPicPr>
        <p:blipFill>
          <a:blip r:embed="rId3"/>
          <a:stretch>
            <a:fillRect/>
          </a:stretch>
        </p:blipFill>
        <p:spPr>
          <a:xfrm>
            <a:off x="4643438" y="1285860"/>
            <a:ext cx="4286280" cy="2855734"/>
          </a:xfrm>
          <a:prstGeom prst="rect">
            <a:avLst/>
          </a:prstGeom>
        </p:spPr>
      </p:pic>
      <p:sp>
        <p:nvSpPr>
          <p:cNvPr id="9" name="Прямоугольник 8"/>
          <p:cNvSpPr/>
          <p:nvPr/>
        </p:nvSpPr>
        <p:spPr>
          <a:xfrm>
            <a:off x="571472" y="4429132"/>
            <a:ext cx="7715304" cy="2031325"/>
          </a:xfrm>
          <a:prstGeom prst="rect">
            <a:avLst/>
          </a:prstGeom>
        </p:spPr>
        <p:txBody>
          <a:bodyPr wrap="square">
            <a:spAutoFit/>
          </a:bodyPr>
          <a:lstStyle/>
          <a:p>
            <a:r>
              <a:rPr lang="ru-RU" dirty="0" smtClean="0"/>
              <a:t>Большинство усоногих — гермафродиты, то есть способны производить как яйцеклетки, так и сперматозоиды. Между тем оплодотворение происходит, как правило, перекрестно, и необходимость присутствия потенциального партнера — одна из причин, по которым эти раки предпочитают селиться в колониях поблизости друг от друга. Прикрепленный образ жизни вынудил их к развитию рекордно длинных совокупительных органов, которые могут превышать длину тела животного в 9 раз.</a:t>
            </a:r>
            <a:endParaRPr lang="ru-RU"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357166"/>
            <a:ext cx="5971058" cy="461665"/>
          </a:xfrm>
          <a:prstGeom prst="rect">
            <a:avLst/>
          </a:prstGeom>
          <a:noFill/>
        </p:spPr>
        <p:txBody>
          <a:bodyPr wrap="none" rtlCol="0">
            <a:spAutoFit/>
          </a:bodyPr>
          <a:lstStyle/>
          <a:p>
            <a:r>
              <a:rPr lang="ru-RU" sz="2400" b="1" dirty="0" smtClean="0"/>
              <a:t>Отряд Сверлящие Усоногие</a:t>
            </a:r>
            <a:r>
              <a:rPr lang="en-US" sz="2400" b="1" dirty="0" smtClean="0"/>
              <a:t> </a:t>
            </a:r>
            <a:r>
              <a:rPr lang="ru-RU" sz="2400" b="1" dirty="0" smtClean="0"/>
              <a:t>(</a:t>
            </a:r>
            <a:r>
              <a:rPr lang="en-US" sz="2400" b="1" dirty="0" err="1" smtClean="0"/>
              <a:t>Acrothoracica</a:t>
            </a:r>
            <a:r>
              <a:rPr lang="ru-RU" sz="2400" b="1" dirty="0" smtClean="0"/>
              <a:t>)</a:t>
            </a:r>
            <a:r>
              <a:rPr lang="en-US" sz="2400" b="1" dirty="0" smtClean="0"/>
              <a:t> </a:t>
            </a:r>
            <a:endParaRPr lang="ru-RU" sz="2400" b="1" dirty="0"/>
          </a:p>
        </p:txBody>
      </p:sp>
      <p:sp>
        <p:nvSpPr>
          <p:cNvPr id="3" name="Прямоугольник 2"/>
          <p:cNvSpPr/>
          <p:nvPr/>
        </p:nvSpPr>
        <p:spPr>
          <a:xfrm>
            <a:off x="5072066" y="1142984"/>
            <a:ext cx="3429024" cy="3293209"/>
          </a:xfrm>
          <a:prstGeom prst="rect">
            <a:avLst/>
          </a:prstGeom>
        </p:spPr>
        <p:txBody>
          <a:bodyPr wrap="square">
            <a:spAutoFit/>
          </a:bodyPr>
          <a:lstStyle/>
          <a:p>
            <a:r>
              <a:rPr lang="ru-RU" sz="1600" dirty="0" smtClean="0"/>
              <a:t>Занимаясь усоногими ракообразными, Ч. Дарвин открыл один сильно отличающийся по своему строению и образу жизни от морских желудей и морских уточек вид, сверлящий раковины моллюсков, который он считал необходимым выделить в особый подотряд. В настоящее время таких видов известно более десятка. Они точат ходы в раковинах брюхоногих и панцирных моллюсков, а также в стволах кораллов</a:t>
            </a:r>
            <a:endParaRPr lang="ru-RU" sz="1600" dirty="0"/>
          </a:p>
        </p:txBody>
      </p:sp>
      <p:pic>
        <p:nvPicPr>
          <p:cNvPr id="4" name="Рисунок 3" descr="15310_0.jpg"/>
          <p:cNvPicPr>
            <a:picLocks noChangeAspect="1"/>
          </p:cNvPicPr>
          <p:nvPr/>
        </p:nvPicPr>
        <p:blipFill>
          <a:blip r:embed="rId2"/>
          <a:stretch>
            <a:fillRect/>
          </a:stretch>
        </p:blipFill>
        <p:spPr>
          <a:xfrm>
            <a:off x="1000100" y="857232"/>
            <a:ext cx="3909577" cy="5710254"/>
          </a:xfrm>
          <a:prstGeom prst="rect">
            <a:avLst/>
          </a:prstGeom>
        </p:spPr>
      </p:pic>
      <p:pic>
        <p:nvPicPr>
          <p:cNvPr id="5" name="Рисунок 4" descr="220px-Rogerella_elliptica_Jurassic.JPG"/>
          <p:cNvPicPr>
            <a:picLocks noChangeAspect="1"/>
          </p:cNvPicPr>
          <p:nvPr/>
        </p:nvPicPr>
        <p:blipFill>
          <a:blip r:embed="rId3"/>
          <a:stretch>
            <a:fillRect/>
          </a:stretch>
        </p:blipFill>
        <p:spPr>
          <a:xfrm rot="5400000">
            <a:off x="5927018" y="3931370"/>
            <a:ext cx="1647682" cy="2786082"/>
          </a:xfrm>
          <a:prstGeom prst="rect">
            <a:avLst/>
          </a:prstGeom>
        </p:spPr>
      </p:pic>
      <p:sp>
        <p:nvSpPr>
          <p:cNvPr id="6" name="TextBox 5"/>
          <p:cNvSpPr txBox="1"/>
          <p:nvPr/>
        </p:nvSpPr>
        <p:spPr>
          <a:xfrm>
            <a:off x="5357818" y="6286520"/>
            <a:ext cx="2842381" cy="369332"/>
          </a:xfrm>
          <a:prstGeom prst="rect">
            <a:avLst/>
          </a:prstGeom>
          <a:noFill/>
        </p:spPr>
        <p:txBody>
          <a:bodyPr wrap="none" rtlCol="0">
            <a:spAutoFit/>
          </a:bodyPr>
          <a:lstStyle/>
          <a:p>
            <a:r>
              <a:rPr lang="ru-RU" dirty="0" smtClean="0"/>
              <a:t>Места закрепления рачков</a:t>
            </a:r>
            <a:endParaRPr lang="ru-RU"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428604"/>
            <a:ext cx="6858048" cy="369332"/>
          </a:xfrm>
          <a:prstGeom prst="rect">
            <a:avLst/>
          </a:prstGeom>
        </p:spPr>
        <p:txBody>
          <a:bodyPr wrap="square">
            <a:spAutoFit/>
          </a:bodyPr>
          <a:lstStyle/>
          <a:p>
            <a:pPr algn="ctr"/>
            <a:r>
              <a:rPr lang="ru-RU" b="1" dirty="0" smtClean="0"/>
              <a:t>ОТРЯД КОРНЕГОЛОВЫЕ РАКООБРАЗНЫЕ (</a:t>
            </a:r>
            <a:r>
              <a:rPr lang="en-US" b="1" dirty="0" smtClean="0"/>
              <a:t>RHIZOCEPHALA)</a:t>
            </a:r>
            <a:endParaRPr lang="ru-RU" b="1" dirty="0"/>
          </a:p>
        </p:txBody>
      </p:sp>
      <p:sp>
        <p:nvSpPr>
          <p:cNvPr id="3" name="Прямоугольник 2"/>
          <p:cNvSpPr/>
          <p:nvPr/>
        </p:nvSpPr>
        <p:spPr>
          <a:xfrm>
            <a:off x="428596" y="1000108"/>
            <a:ext cx="8143932" cy="830997"/>
          </a:xfrm>
          <a:prstGeom prst="rect">
            <a:avLst/>
          </a:prstGeom>
        </p:spPr>
        <p:txBody>
          <a:bodyPr wrap="square">
            <a:spAutoFit/>
          </a:bodyPr>
          <a:lstStyle/>
          <a:p>
            <a:pPr algn="ctr"/>
            <a:r>
              <a:rPr lang="ru-RU" sz="1600" b="1" dirty="0" err="1"/>
              <a:t>Корнеголо́вые</a:t>
            </a:r>
            <a:r>
              <a:rPr lang="ru-RU" sz="1600" dirty="0"/>
              <a:t> </a:t>
            </a:r>
            <a:r>
              <a:rPr lang="ru-RU" sz="1600" dirty="0" smtClean="0"/>
              <a:t>(</a:t>
            </a:r>
            <a:r>
              <a:rPr lang="ru-RU" sz="1600" i="1" dirty="0" err="1" smtClean="0"/>
              <a:t>Rhizocephala</a:t>
            </a:r>
            <a:r>
              <a:rPr lang="ru-RU" sz="1600" dirty="0"/>
              <a:t>) — </a:t>
            </a:r>
            <a:r>
              <a:rPr lang="ru-RU" sz="1600" dirty="0" smtClean="0"/>
              <a:t> группа паразитических ракообразных. </a:t>
            </a:r>
            <a:r>
              <a:rPr lang="ru-RU" sz="1600" dirty="0"/>
              <a:t>Эндо- и </a:t>
            </a:r>
            <a:r>
              <a:rPr lang="ru-RU" sz="1600" dirty="0" err="1"/>
              <a:t>экзопаразиты</a:t>
            </a:r>
            <a:r>
              <a:rPr lang="ru-RU" sz="1600" dirty="0"/>
              <a:t> </a:t>
            </a:r>
            <a:r>
              <a:rPr lang="ru-RU" sz="1600" dirty="0" smtClean="0"/>
              <a:t>десятиногих ракообразных. </a:t>
            </a:r>
            <a:r>
              <a:rPr lang="ru-RU" sz="1600" dirty="0"/>
              <a:t>Распространены </a:t>
            </a:r>
            <a:r>
              <a:rPr lang="ru-RU" sz="1600" dirty="0" smtClean="0"/>
              <a:t>всесветно. </a:t>
            </a:r>
            <a:r>
              <a:rPr lang="ru-RU" sz="1600" dirty="0"/>
              <a:t>Обитают в морях и пресных </a:t>
            </a:r>
            <a:r>
              <a:rPr lang="ru-RU" sz="1600" dirty="0" smtClean="0"/>
              <a:t>водоёмах.</a:t>
            </a:r>
            <a:endParaRPr lang="ru-RU" sz="1600" dirty="0"/>
          </a:p>
        </p:txBody>
      </p:sp>
      <p:pic>
        <p:nvPicPr>
          <p:cNvPr id="4" name="Рисунок 3" descr="Carcinus_4.JPG"/>
          <p:cNvPicPr>
            <a:picLocks noChangeAspect="1"/>
          </p:cNvPicPr>
          <p:nvPr/>
        </p:nvPicPr>
        <p:blipFill>
          <a:blip r:embed="rId2" cstate="print"/>
          <a:stretch>
            <a:fillRect/>
          </a:stretch>
        </p:blipFill>
        <p:spPr>
          <a:xfrm>
            <a:off x="214282" y="2571744"/>
            <a:ext cx="4000528" cy="3000396"/>
          </a:xfrm>
          <a:prstGeom prst="rect">
            <a:avLst/>
          </a:prstGeom>
        </p:spPr>
      </p:pic>
      <p:pic>
        <p:nvPicPr>
          <p:cNvPr id="5" name="Рисунок 4" descr="main-qimg-f977dcd28854cb6e041602bc19f5f0cc.jpg"/>
          <p:cNvPicPr>
            <a:picLocks noChangeAspect="1"/>
          </p:cNvPicPr>
          <p:nvPr/>
        </p:nvPicPr>
        <p:blipFill>
          <a:blip r:embed="rId3"/>
          <a:stretch>
            <a:fillRect/>
          </a:stretch>
        </p:blipFill>
        <p:spPr>
          <a:xfrm>
            <a:off x="4500562" y="2071678"/>
            <a:ext cx="4575497" cy="436197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3.medium.gif"/>
          <p:cNvPicPr>
            <a:picLocks noChangeAspect="1"/>
          </p:cNvPicPr>
          <p:nvPr/>
        </p:nvPicPr>
        <p:blipFill>
          <a:blip r:embed="rId2"/>
          <a:stretch>
            <a:fillRect/>
          </a:stretch>
        </p:blipFill>
        <p:spPr>
          <a:xfrm>
            <a:off x="1500166" y="642918"/>
            <a:ext cx="4857784" cy="5904488"/>
          </a:xfrm>
          <a:prstGeom prst="rect">
            <a:avLst/>
          </a:prstGeom>
        </p:spPr>
      </p:pic>
      <p:sp>
        <p:nvSpPr>
          <p:cNvPr id="4" name="TextBox 3"/>
          <p:cNvSpPr txBox="1"/>
          <p:nvPr/>
        </p:nvSpPr>
        <p:spPr>
          <a:xfrm>
            <a:off x="1785918" y="142852"/>
            <a:ext cx="5000660" cy="523220"/>
          </a:xfrm>
          <a:prstGeom prst="rect">
            <a:avLst/>
          </a:prstGeom>
          <a:noFill/>
        </p:spPr>
        <p:txBody>
          <a:bodyPr wrap="square" rtlCol="0">
            <a:spAutoFit/>
          </a:bodyPr>
          <a:lstStyle/>
          <a:p>
            <a:r>
              <a:rPr lang="ru-RU" sz="2800" b="1" dirty="0" smtClean="0"/>
              <a:t>Сенсиллы ракообразных</a:t>
            </a:r>
            <a:endParaRPr lang="ru-RU" sz="2800"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acculina-Life-cycle-Goddard-Biol-Inv-2005.png"/>
          <p:cNvPicPr>
            <a:picLocks noChangeAspect="1"/>
          </p:cNvPicPr>
          <p:nvPr/>
        </p:nvPicPr>
        <p:blipFill>
          <a:blip r:embed="rId2"/>
          <a:stretch>
            <a:fillRect/>
          </a:stretch>
        </p:blipFill>
        <p:spPr>
          <a:xfrm>
            <a:off x="714348" y="493174"/>
            <a:ext cx="7215238" cy="6178318"/>
          </a:xfrm>
          <a:prstGeom prst="rect">
            <a:avLst/>
          </a:prstGeom>
        </p:spPr>
      </p:pic>
      <p:sp>
        <p:nvSpPr>
          <p:cNvPr id="7" name="TextBox 6"/>
          <p:cNvSpPr txBox="1"/>
          <p:nvPr/>
        </p:nvSpPr>
        <p:spPr>
          <a:xfrm>
            <a:off x="1500166" y="214290"/>
            <a:ext cx="6328464" cy="400110"/>
          </a:xfrm>
          <a:prstGeom prst="rect">
            <a:avLst/>
          </a:prstGeom>
          <a:noFill/>
        </p:spPr>
        <p:txBody>
          <a:bodyPr wrap="none" rtlCol="0">
            <a:spAutoFit/>
          </a:bodyPr>
          <a:lstStyle/>
          <a:p>
            <a:r>
              <a:rPr lang="ru-RU" sz="2000" b="1" dirty="0" smtClean="0"/>
              <a:t>Жизненный цикл </a:t>
            </a:r>
            <a:r>
              <a:rPr lang="ru-RU" sz="2000" b="1" dirty="0" err="1" smtClean="0"/>
              <a:t>корнеголового</a:t>
            </a:r>
            <a:r>
              <a:rPr lang="ru-RU" sz="2000" b="1" dirty="0" smtClean="0"/>
              <a:t> рака </a:t>
            </a:r>
            <a:r>
              <a:rPr lang="en-US" sz="2000" b="1" dirty="0" smtClean="0"/>
              <a:t> </a:t>
            </a:r>
            <a:r>
              <a:rPr lang="en-US" sz="2000" b="1" i="1" dirty="0" err="1" smtClean="0"/>
              <a:t>Succulina</a:t>
            </a:r>
            <a:r>
              <a:rPr lang="en-US" sz="2000" b="1" i="1" dirty="0" smtClean="0"/>
              <a:t> </a:t>
            </a:r>
            <a:r>
              <a:rPr lang="en-US" sz="2000" b="1" i="1" dirty="0" err="1" smtClean="0"/>
              <a:t>carcini</a:t>
            </a:r>
            <a:r>
              <a:rPr lang="ru-RU" sz="2000" b="1" i="1" dirty="0" smtClean="0"/>
              <a:t> </a:t>
            </a:r>
            <a:endParaRPr lang="ru-RU" sz="2000" b="1" i="1"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7715304" cy="369332"/>
          </a:xfrm>
          <a:prstGeom prst="rect">
            <a:avLst/>
          </a:prstGeom>
        </p:spPr>
        <p:txBody>
          <a:bodyPr wrap="square">
            <a:spAutoFit/>
          </a:bodyPr>
          <a:lstStyle/>
          <a:p>
            <a:r>
              <a:rPr lang="ru-RU" b="1" dirty="0" smtClean="0"/>
              <a:t>КЛАСС ЯЗЫЧКОВЫЕ, ИЛИ ПЯТИУСТКИ (</a:t>
            </a:r>
            <a:r>
              <a:rPr lang="en-US" b="1" dirty="0" smtClean="0"/>
              <a:t>LINGUATULIDA, </a:t>
            </a:r>
            <a:r>
              <a:rPr lang="ru-RU" b="1" dirty="0" smtClean="0"/>
              <a:t>или </a:t>
            </a:r>
            <a:r>
              <a:rPr lang="en-US" b="1" dirty="0" smtClean="0"/>
              <a:t>PENTASTOMIDA</a:t>
            </a:r>
            <a:endParaRPr lang="ru-RU" b="1" dirty="0"/>
          </a:p>
        </p:txBody>
      </p:sp>
      <p:sp>
        <p:nvSpPr>
          <p:cNvPr id="3" name="Прямоугольник 2"/>
          <p:cNvSpPr/>
          <p:nvPr/>
        </p:nvSpPr>
        <p:spPr>
          <a:xfrm>
            <a:off x="214282" y="785794"/>
            <a:ext cx="8286808" cy="1169551"/>
          </a:xfrm>
          <a:prstGeom prst="rect">
            <a:avLst/>
          </a:prstGeom>
        </p:spPr>
        <p:txBody>
          <a:bodyPr wrap="square">
            <a:spAutoFit/>
          </a:bodyPr>
          <a:lstStyle/>
          <a:p>
            <a:r>
              <a:rPr lang="ru-RU" sz="1400" dirty="0" smtClean="0"/>
              <a:t>Пятиустки, или язычковые черви, группа ракообразных (из класса </a:t>
            </a:r>
            <a:r>
              <a:rPr lang="ru-RU" sz="1400" dirty="0" err="1" smtClean="0"/>
              <a:t>Maxillopoda</a:t>
            </a:r>
            <a:r>
              <a:rPr lang="ru-RU" sz="1400" dirty="0" smtClean="0"/>
              <a:t>(?). Все представители ведут паразитический образ жизни, часто со сменой хозяев. Взрослые стадии обитают в дыхательных путях и лёгких позвоночных, преимущественно рептилий. Немногие виды используют в качестве хозяев млекопитающих и птиц. Известно около 100 видов, большая часть которых обитает в тропиках. Личинки некоторых видов и взрослые </a:t>
            </a:r>
            <a:r>
              <a:rPr lang="ru-RU" sz="1400" dirty="0" err="1" smtClean="0"/>
              <a:t>Linguatula</a:t>
            </a:r>
            <a:r>
              <a:rPr lang="ru-RU" sz="1400" dirty="0" smtClean="0"/>
              <a:t> иногда заражают людей, вызывая </a:t>
            </a:r>
            <a:r>
              <a:rPr lang="ru-RU" sz="1400" dirty="0" err="1" smtClean="0"/>
              <a:t>лингватулидозы</a:t>
            </a:r>
            <a:r>
              <a:rPr lang="ru-RU" sz="1400" dirty="0" smtClean="0"/>
              <a:t>.</a:t>
            </a:r>
            <a:endParaRPr lang="ru-RU" sz="1400" dirty="0"/>
          </a:p>
        </p:txBody>
      </p:sp>
      <p:pic>
        <p:nvPicPr>
          <p:cNvPr id="5" name="Рисунок 4" descr="293494_original.jpg"/>
          <p:cNvPicPr>
            <a:picLocks noChangeAspect="1"/>
          </p:cNvPicPr>
          <p:nvPr/>
        </p:nvPicPr>
        <p:blipFill>
          <a:blip r:embed="rId2"/>
          <a:stretch>
            <a:fillRect/>
          </a:stretch>
        </p:blipFill>
        <p:spPr>
          <a:xfrm>
            <a:off x="3571868" y="2500306"/>
            <a:ext cx="5178862" cy="2563537"/>
          </a:xfrm>
          <a:prstGeom prst="rect">
            <a:avLst/>
          </a:prstGeom>
        </p:spPr>
      </p:pic>
      <p:pic>
        <p:nvPicPr>
          <p:cNvPr id="6" name="Рисунок 5" descr="image004.jpg"/>
          <p:cNvPicPr>
            <a:picLocks noChangeAspect="1"/>
          </p:cNvPicPr>
          <p:nvPr/>
        </p:nvPicPr>
        <p:blipFill>
          <a:blip r:embed="rId3"/>
          <a:stretch>
            <a:fillRect/>
          </a:stretch>
        </p:blipFill>
        <p:spPr>
          <a:xfrm>
            <a:off x="357158" y="2357430"/>
            <a:ext cx="2868670" cy="2803202"/>
          </a:xfrm>
          <a:prstGeom prst="rect">
            <a:avLst/>
          </a:prstGeom>
        </p:spPr>
      </p:pic>
      <p:sp>
        <p:nvSpPr>
          <p:cNvPr id="7" name="Прямоугольник 6"/>
          <p:cNvSpPr/>
          <p:nvPr/>
        </p:nvSpPr>
        <p:spPr>
          <a:xfrm>
            <a:off x="285720" y="5072074"/>
            <a:ext cx="3214710" cy="584775"/>
          </a:xfrm>
          <a:prstGeom prst="rect">
            <a:avLst/>
          </a:prstGeom>
        </p:spPr>
        <p:txBody>
          <a:bodyPr wrap="square">
            <a:spAutoFit/>
          </a:bodyPr>
          <a:lstStyle/>
          <a:p>
            <a:r>
              <a:rPr lang="ru-RU" sz="1600" dirty="0" smtClean="0"/>
              <a:t>а — личинка </a:t>
            </a:r>
            <a:r>
              <a:rPr lang="en-US" sz="1600" dirty="0" err="1" smtClean="0"/>
              <a:t>Porocephalus</a:t>
            </a:r>
            <a:r>
              <a:rPr lang="en-US" sz="1600" dirty="0" smtClean="0"/>
              <a:t> </a:t>
            </a:r>
            <a:r>
              <a:rPr lang="en-US" sz="1600" dirty="0" err="1" smtClean="0"/>
              <a:t>clavatus</a:t>
            </a:r>
            <a:r>
              <a:rPr lang="en-US" sz="1600" dirty="0" smtClean="0"/>
              <a:t>; </a:t>
            </a:r>
            <a:endParaRPr lang="ru-RU" sz="1600" dirty="0" smtClean="0"/>
          </a:p>
          <a:p>
            <a:r>
              <a:rPr lang="ru-RU" sz="1600" dirty="0" smtClean="0"/>
              <a:t>б — нимфа </a:t>
            </a:r>
            <a:r>
              <a:rPr lang="en-US" sz="1600" dirty="0" err="1" smtClean="0"/>
              <a:t>Linguatula</a:t>
            </a:r>
            <a:r>
              <a:rPr lang="en-US" sz="1600" dirty="0" smtClean="0"/>
              <a:t> </a:t>
            </a:r>
            <a:r>
              <a:rPr lang="en-US" sz="1600" dirty="0" err="1" smtClean="0"/>
              <a:t>serrata</a:t>
            </a:r>
            <a:endParaRPr lang="ru-RU" sz="1600" dirty="0"/>
          </a:p>
        </p:txBody>
      </p:sp>
      <p:sp>
        <p:nvSpPr>
          <p:cNvPr id="8" name="Прямоугольник 7"/>
          <p:cNvSpPr/>
          <p:nvPr/>
        </p:nvSpPr>
        <p:spPr>
          <a:xfrm rot="10800000" flipV="1">
            <a:off x="5214942" y="5214950"/>
            <a:ext cx="1865639" cy="369332"/>
          </a:xfrm>
          <a:prstGeom prst="rect">
            <a:avLst/>
          </a:prstGeom>
        </p:spPr>
        <p:txBody>
          <a:bodyPr wrap="square">
            <a:spAutoFit/>
          </a:bodyPr>
          <a:lstStyle/>
          <a:p>
            <a:r>
              <a:rPr lang="en-US" dirty="0" err="1" smtClean="0"/>
              <a:t>Linguatula</a:t>
            </a:r>
            <a:r>
              <a:rPr lang="en-US" dirty="0" smtClean="0"/>
              <a:t> </a:t>
            </a:r>
            <a:r>
              <a:rPr lang="en-US" dirty="0" err="1" smtClean="0"/>
              <a:t>serrata</a:t>
            </a:r>
            <a:endParaRPr lang="ru-RU"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357430"/>
            <a:ext cx="7429552" cy="1754326"/>
          </a:xfrm>
          <a:prstGeom prst="rect">
            <a:avLst/>
          </a:prstGeom>
        </p:spPr>
        <p:txBody>
          <a:bodyPr wrap="square">
            <a:spAutoFit/>
          </a:bodyPr>
          <a:lstStyle/>
          <a:p>
            <a:r>
              <a:rPr lang="ru-RU" dirty="0" smtClean="0"/>
              <a:t>У человека зарегистрирован </a:t>
            </a:r>
            <a:r>
              <a:rPr lang="ru-RU" dirty="0" err="1" smtClean="0"/>
              <a:t>армифиллериоз</a:t>
            </a:r>
            <a:r>
              <a:rPr lang="ru-RU" dirty="0" smtClean="0"/>
              <a:t>, </a:t>
            </a:r>
            <a:r>
              <a:rPr lang="ru-RU" dirty="0" err="1" smtClean="0"/>
              <a:t>лингватулез</a:t>
            </a:r>
            <a:r>
              <a:rPr lang="ru-RU" dirty="0" smtClean="0"/>
              <a:t> и </a:t>
            </a:r>
            <a:r>
              <a:rPr lang="ru-RU" dirty="0" err="1" smtClean="0"/>
              <a:t>пороцефалез</a:t>
            </a:r>
            <a:r>
              <a:rPr lang="ru-RU" dirty="0" smtClean="0"/>
              <a:t>. Может паразитировать и </a:t>
            </a:r>
            <a:r>
              <a:rPr lang="ru-RU" i="1" dirty="0" err="1" smtClean="0"/>
              <a:t>Armillifer</a:t>
            </a:r>
            <a:r>
              <a:rPr lang="ru-RU" i="1" dirty="0" smtClean="0"/>
              <a:t> </a:t>
            </a:r>
            <a:r>
              <a:rPr lang="ru-RU" i="1" dirty="0" err="1" smtClean="0"/>
              <a:t>moniliformis</a:t>
            </a:r>
            <a:r>
              <a:rPr lang="ru-RU" dirty="0" smtClean="0"/>
              <a:t>. У человека болезни характеризуются инкапсуляцией личинок паразитов в стенке кишечника, печени, лёгких и других органов. Течение бессимптомное, иногда развиваются пневмония, желтуха, непроходимость кишечника. Способы диагностики, терапии и профилактики не разработаны.</a:t>
            </a:r>
            <a:endParaRPr lang="ru-RU" dirty="0"/>
          </a:p>
        </p:txBody>
      </p:sp>
      <p:sp>
        <p:nvSpPr>
          <p:cNvPr id="3" name="TextBox 2"/>
          <p:cNvSpPr txBox="1"/>
          <p:nvPr/>
        </p:nvSpPr>
        <p:spPr>
          <a:xfrm>
            <a:off x="857224" y="285728"/>
            <a:ext cx="6858048" cy="369332"/>
          </a:xfrm>
          <a:prstGeom prst="rect">
            <a:avLst/>
          </a:prstGeom>
          <a:noFill/>
        </p:spPr>
        <p:txBody>
          <a:bodyPr wrap="square" rtlCol="0">
            <a:spAutoFit/>
          </a:bodyPr>
          <a:lstStyle/>
          <a:p>
            <a:r>
              <a:rPr lang="ru-RU" dirty="0" smtClean="0"/>
              <a:t>Заболевания человека, вызванные язычковыми раками </a:t>
            </a:r>
            <a:endParaRPr lang="ru-RU" dirty="0"/>
          </a:p>
        </p:txBody>
      </p:sp>
      <p:sp>
        <p:nvSpPr>
          <p:cNvPr id="4" name="Прямоугольник 3"/>
          <p:cNvSpPr/>
          <p:nvPr/>
        </p:nvSpPr>
        <p:spPr>
          <a:xfrm>
            <a:off x="714348" y="4143380"/>
            <a:ext cx="7500990" cy="2031325"/>
          </a:xfrm>
          <a:prstGeom prst="rect">
            <a:avLst/>
          </a:prstGeom>
        </p:spPr>
        <p:txBody>
          <a:bodyPr wrap="square">
            <a:spAutoFit/>
          </a:bodyPr>
          <a:lstStyle/>
          <a:p>
            <a:pPr algn="ctr"/>
            <a:r>
              <a:rPr lang="ru-RU" sz="1400" dirty="0" smtClean="0"/>
              <a:t>В 2004 г. произошла крупная вспышка </a:t>
            </a:r>
            <a:r>
              <a:rPr lang="ru-RU" sz="1400" dirty="0" err="1" smtClean="0"/>
              <a:t>лингватулёза</a:t>
            </a:r>
            <a:r>
              <a:rPr lang="ru-RU" sz="1400" dirty="0" smtClean="0"/>
              <a:t> в Краснодарском крае. Отмечены случаи заболевания животных в Северной Осетии, Удмуртии и ряде др. регионов. На некоторых территориях России зарегистрированы случаи заболевания людей. Для данной инвазии характерны миграция паразита, явления острейшего фарингита, отёки, в том числе дыхательных путей, аллергия, поражение лимфатической системы, печени и летальные исходы. Существует другая разновидность возбудителя </a:t>
            </a:r>
            <a:r>
              <a:rPr lang="ru-RU" sz="1400" dirty="0" err="1" smtClean="0"/>
              <a:t>пентастомоза</a:t>
            </a:r>
            <a:r>
              <a:rPr lang="ru-RU" sz="1400" dirty="0" smtClean="0"/>
              <a:t> в России, передающаяся через змей, лягушек, других рептилий и амфибий. Человек заражается при контакте с этими животными и использовании их мяса в пищу или для приготовления мазей и др. лекарственных средств</a:t>
            </a:r>
            <a:endParaRPr lang="ru-RU" sz="1400" dirty="0"/>
          </a:p>
        </p:txBody>
      </p:sp>
      <p:pic>
        <p:nvPicPr>
          <p:cNvPr id="5" name="Рисунок 4" descr="Armillifer_armillatus.jpg"/>
          <p:cNvPicPr>
            <a:picLocks noChangeAspect="1"/>
          </p:cNvPicPr>
          <p:nvPr/>
        </p:nvPicPr>
        <p:blipFill>
          <a:blip r:embed="rId2" cstate="print"/>
          <a:stretch>
            <a:fillRect/>
          </a:stretch>
        </p:blipFill>
        <p:spPr>
          <a:xfrm>
            <a:off x="1357290" y="857232"/>
            <a:ext cx="1857388" cy="1394785"/>
          </a:xfrm>
          <a:prstGeom prst="rect">
            <a:avLst/>
          </a:prstGeom>
        </p:spPr>
      </p:pic>
      <p:pic>
        <p:nvPicPr>
          <p:cNvPr id="6" name="Рисунок 5" descr="293494_original.jpg"/>
          <p:cNvPicPr>
            <a:picLocks noChangeAspect="1"/>
          </p:cNvPicPr>
          <p:nvPr/>
        </p:nvPicPr>
        <p:blipFill>
          <a:blip r:embed="rId3" cstate="print"/>
          <a:stretch>
            <a:fillRect/>
          </a:stretch>
        </p:blipFill>
        <p:spPr>
          <a:xfrm>
            <a:off x="4572000" y="857232"/>
            <a:ext cx="2571768" cy="1273025"/>
          </a:xfrm>
          <a:prstGeom prst="rect">
            <a:avLst/>
          </a:prstGeom>
        </p:spPr>
      </p:pic>
      <p:cxnSp>
        <p:nvCxnSpPr>
          <p:cNvPr id="8" name="Прямая со стрелкой 7"/>
          <p:cNvCxnSpPr/>
          <p:nvPr/>
        </p:nvCxnSpPr>
        <p:spPr>
          <a:xfrm rot="10800000">
            <a:off x="2571736" y="1214422"/>
            <a:ext cx="1571636" cy="1143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flipH="1" flipV="1">
            <a:off x="5285586" y="1714488"/>
            <a:ext cx="1286678" cy="1436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142852"/>
            <a:ext cx="4750788" cy="461665"/>
          </a:xfrm>
          <a:prstGeom prst="rect">
            <a:avLst/>
          </a:prstGeom>
          <a:noFill/>
        </p:spPr>
        <p:txBody>
          <a:bodyPr wrap="none" rtlCol="0">
            <a:spAutoFit/>
          </a:bodyPr>
          <a:lstStyle/>
          <a:p>
            <a:r>
              <a:rPr lang="ru-RU" sz="2400" b="1" dirty="0" smtClean="0"/>
              <a:t>Класс Высшие Раки </a:t>
            </a:r>
            <a:r>
              <a:rPr lang="en-US" sz="2400" b="1" dirty="0" smtClean="0"/>
              <a:t>(Malacostraca)</a:t>
            </a:r>
            <a:endParaRPr lang="ru-RU" sz="2400" b="1" dirty="0"/>
          </a:p>
        </p:txBody>
      </p:sp>
      <p:pic>
        <p:nvPicPr>
          <p:cNvPr id="3" name="Рисунок 2" descr="General_malacostracan_ru.svg (1).png"/>
          <p:cNvPicPr>
            <a:picLocks noChangeAspect="1"/>
          </p:cNvPicPr>
          <p:nvPr/>
        </p:nvPicPr>
        <p:blipFill>
          <a:blip r:embed="rId2"/>
          <a:stretch>
            <a:fillRect/>
          </a:stretch>
        </p:blipFill>
        <p:spPr>
          <a:xfrm>
            <a:off x="357158" y="1142984"/>
            <a:ext cx="8643966" cy="4956775"/>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6"/>
            <a:ext cx="8072462" cy="1815882"/>
          </a:xfrm>
          <a:prstGeom prst="rect">
            <a:avLst/>
          </a:prstGeom>
        </p:spPr>
        <p:txBody>
          <a:bodyPr wrap="square">
            <a:spAutoFit/>
          </a:bodyPr>
          <a:lstStyle/>
          <a:p>
            <a:r>
              <a:rPr lang="ru-RU" sz="1400" dirty="0" smtClean="0"/>
              <a:t>Тело </a:t>
            </a:r>
            <a:r>
              <a:rPr lang="ru-RU" sz="1400" dirty="0" err="1" smtClean="0"/>
              <a:t>ротоногих</a:t>
            </a:r>
            <a:r>
              <a:rPr lang="ru-RU" sz="1400" dirty="0" smtClean="0"/>
              <a:t> крупное (от 10 до 34 см длиной) и расчленено на следующие отделы : </a:t>
            </a:r>
            <a:r>
              <a:rPr lang="ru-RU" sz="1400" dirty="0" err="1" smtClean="0"/>
              <a:t>челюстегрудь</a:t>
            </a:r>
            <a:r>
              <a:rPr lang="ru-RU" sz="1400" dirty="0" smtClean="0"/>
              <a:t> — из слитных трёх челюстных и четырёх грудных сегментов, грудь — из четырёх свободных сегментов и мощно развитое сегментированное брюшко. Первая пара грудных ножек — чувствующая, со второй по пятую пары — хватательные, а последние три пары — ходильные. На 1—5-й парах грудных ног имеются жабры. Хватательные ноги имеют необычную особенность: в них последний членик острый, зубчатый, подобен лезвию и вкладывается в продольную борозду предпоследнего членика, как перочинный нож. Первая пара хватательных ножек самая крупная, ими схватывается добыча, а остальные хватательные ножки её удерживают. для их названия.</a:t>
            </a:r>
            <a:endParaRPr lang="ru-RU" sz="1400" dirty="0"/>
          </a:p>
        </p:txBody>
      </p:sp>
      <p:sp>
        <p:nvSpPr>
          <p:cNvPr id="3" name="TextBox 2"/>
          <p:cNvSpPr txBox="1"/>
          <p:nvPr/>
        </p:nvSpPr>
        <p:spPr>
          <a:xfrm>
            <a:off x="1357290" y="214290"/>
            <a:ext cx="6786610" cy="461665"/>
          </a:xfrm>
          <a:prstGeom prst="rect">
            <a:avLst/>
          </a:prstGeom>
          <a:noFill/>
        </p:spPr>
        <p:txBody>
          <a:bodyPr wrap="square" rtlCol="0">
            <a:spAutoFit/>
          </a:bodyPr>
          <a:lstStyle/>
          <a:p>
            <a:r>
              <a:rPr lang="en-US" sz="2400" b="1" dirty="0" err="1" smtClean="0"/>
              <a:t>Hoplocarida</a:t>
            </a:r>
            <a:r>
              <a:rPr lang="en-US" sz="2400" b="1" dirty="0" smtClean="0"/>
              <a:t> </a:t>
            </a:r>
            <a:r>
              <a:rPr lang="ru-RU" sz="2400" b="1" dirty="0" err="1" smtClean="0"/>
              <a:t>Ротоногие</a:t>
            </a:r>
            <a:r>
              <a:rPr lang="ru-RU" sz="2400" b="1" dirty="0" smtClean="0"/>
              <a:t> (Раки-богомолы)</a:t>
            </a:r>
            <a:endParaRPr lang="ru-RU" sz="2400" b="1" dirty="0"/>
          </a:p>
        </p:txBody>
      </p:sp>
      <p:pic>
        <p:nvPicPr>
          <p:cNvPr id="4" name="Рисунок 3" descr="ris._2_232.jpg"/>
          <p:cNvPicPr>
            <a:picLocks noChangeAspect="1"/>
          </p:cNvPicPr>
          <p:nvPr/>
        </p:nvPicPr>
        <p:blipFill>
          <a:blip r:embed="rId2"/>
          <a:stretch>
            <a:fillRect/>
          </a:stretch>
        </p:blipFill>
        <p:spPr>
          <a:xfrm>
            <a:off x="928662" y="2500306"/>
            <a:ext cx="6929486" cy="3691177"/>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xresdefault.jpg"/>
          <p:cNvPicPr>
            <a:picLocks noChangeAspect="1"/>
          </p:cNvPicPr>
          <p:nvPr/>
        </p:nvPicPr>
        <p:blipFill>
          <a:blip r:embed="rId2"/>
          <a:stretch>
            <a:fillRect/>
          </a:stretch>
        </p:blipFill>
        <p:spPr>
          <a:xfrm>
            <a:off x="357158" y="571480"/>
            <a:ext cx="3286148" cy="1848458"/>
          </a:xfrm>
          <a:prstGeom prst="rect">
            <a:avLst/>
          </a:prstGeom>
        </p:spPr>
      </p:pic>
      <p:sp>
        <p:nvSpPr>
          <p:cNvPr id="3" name="Прямоугольник 2"/>
          <p:cNvSpPr/>
          <p:nvPr/>
        </p:nvSpPr>
        <p:spPr>
          <a:xfrm>
            <a:off x="214282" y="2500306"/>
            <a:ext cx="8501090" cy="4154984"/>
          </a:xfrm>
          <a:prstGeom prst="rect">
            <a:avLst/>
          </a:prstGeom>
        </p:spPr>
        <p:txBody>
          <a:bodyPr wrap="square">
            <a:spAutoFit/>
          </a:bodyPr>
          <a:lstStyle/>
          <a:p>
            <a:pPr fontAlgn="base"/>
            <a:r>
              <a:rPr lang="ru-RU" dirty="0" smtClean="0"/>
              <a:t>У раков-богомолов одна </a:t>
            </a:r>
            <a:r>
              <a:rPr lang="ru-RU" sz="1200" dirty="0" smtClean="0"/>
              <a:t>из самых сложных зрительных систем из когда-либо изученных</a:t>
            </a:r>
            <a:r>
              <a:rPr lang="ru-RU" sz="1200" baseline="30000" dirty="0" smtClean="0">
                <a:hlinkClick r:id="rId3"/>
              </a:rPr>
              <a:t>[2]</a:t>
            </a:r>
            <a:r>
              <a:rPr lang="ru-RU" sz="1200" dirty="0" smtClean="0"/>
              <a:t>. Если у людей три типа </a:t>
            </a:r>
            <a:r>
              <a:rPr lang="ru-RU" sz="1200" dirty="0" err="1" smtClean="0"/>
              <a:t>цветочувствительных</a:t>
            </a:r>
            <a:r>
              <a:rPr lang="ru-RU" sz="1200" dirty="0" smtClean="0"/>
              <a:t> колбочек в глазах, то у раков-богомолов их 16. Более того, раки-богомолы могут настраивать чувствительность своего длинноволнового зрения, чтобы приспосабливаться к среде</a:t>
            </a:r>
            <a:r>
              <a:rPr lang="ru-RU" sz="1200" baseline="30000" dirty="0" smtClean="0">
                <a:hlinkClick r:id="rId3"/>
              </a:rPr>
              <a:t>[3]</a:t>
            </a:r>
            <a:r>
              <a:rPr lang="ru-RU" sz="1200" dirty="0" smtClean="0"/>
              <a:t>. Этот феномен, известный как «спектральная подстройка», по-разному выражен у разных видов</a:t>
            </a:r>
            <a:r>
              <a:rPr lang="ru-RU" sz="1200" baseline="30000" dirty="0" smtClean="0">
                <a:hlinkClick r:id="rId3"/>
              </a:rPr>
              <a:t>[4]</a:t>
            </a:r>
            <a:r>
              <a:rPr lang="ru-RU" sz="1200" dirty="0" smtClean="0"/>
              <a:t>. </a:t>
            </a:r>
            <a:r>
              <a:rPr lang="ru-RU" sz="1200" dirty="0" err="1" smtClean="0"/>
              <a:t>Чероске</a:t>
            </a:r>
            <a:r>
              <a:rPr lang="ru-RU" sz="1200" dirty="0" smtClean="0"/>
              <a:t> и его коллеги не обнаружили спектральной подстройки у </a:t>
            </a:r>
            <a:r>
              <a:rPr lang="ru-RU" sz="1200" i="1" dirty="0" err="1" smtClean="0"/>
              <a:t>Neogonodactylus</a:t>
            </a:r>
            <a:r>
              <a:rPr lang="ru-RU" sz="1200" i="1" dirty="0" smtClean="0"/>
              <a:t> </a:t>
            </a:r>
            <a:r>
              <a:rPr lang="ru-RU" sz="1200" i="1" dirty="0" err="1" smtClean="0"/>
              <a:t>oerstedii</a:t>
            </a:r>
            <a:r>
              <a:rPr lang="ru-RU" sz="1200" dirty="0" smtClean="0"/>
              <a:t>, вида, живущего в наиболее равномерно освещённой среде. У </a:t>
            </a:r>
            <a:r>
              <a:rPr lang="ru-RU" sz="1200" i="1" dirty="0" smtClean="0"/>
              <a:t>N. </a:t>
            </a:r>
            <a:r>
              <a:rPr lang="ru-RU" sz="1200" i="1" dirty="0" err="1" smtClean="0"/>
              <a:t>bredini</a:t>
            </a:r>
            <a:r>
              <a:rPr lang="ru-RU" sz="1200" dirty="0" smtClean="0"/>
              <a:t>, вида, обитающего в различных средах глубиной от 5 до 10 м (изредка до 20 м), спектральная подстройка зафиксирована, однако её способность изменять длину наиболее ощущаемой волны не так сильно выражена, как у </a:t>
            </a:r>
            <a:r>
              <a:rPr lang="ru-RU" sz="1200" i="1" dirty="0" smtClean="0"/>
              <a:t>N. </a:t>
            </a:r>
            <a:r>
              <a:rPr lang="ru-RU" sz="1200" i="1" dirty="0" err="1" smtClean="0"/>
              <a:t>wennerae</a:t>
            </a:r>
            <a:r>
              <a:rPr lang="ru-RU" sz="1200" dirty="0" smtClean="0"/>
              <a:t>, вида с наибольшим экологическим и световым разнообразием сред обитания.</a:t>
            </a:r>
          </a:p>
          <a:p>
            <a:pPr fontAlgn="base"/>
            <a:r>
              <a:rPr lang="ru-RU" sz="1200" dirty="0" smtClean="0"/>
              <a:t>Средняя полоса глаза состоит из шести рядов специализированных </a:t>
            </a:r>
            <a:r>
              <a:rPr lang="ru-RU" sz="1200" dirty="0" err="1" smtClean="0"/>
              <a:t>омматидиев</a:t>
            </a:r>
            <a:r>
              <a:rPr lang="ru-RU" sz="1200" dirty="0" smtClean="0"/>
              <a:t> — розеток светочувствительных клеток. В четырёх рядах содержится до 16 различных пигментов: 12 из них чувствительны к цвету, а остальные используются в качестве цветовых фильтров. Зрение раков-богомолов воспринимает и поляризованный свет, и многозональные изображения</a:t>
            </a:r>
            <a:r>
              <a:rPr lang="ru-RU" sz="1200" baseline="30000" dirty="0" smtClean="0">
                <a:hlinkClick r:id="rId3"/>
              </a:rPr>
              <a:t>[5]</a:t>
            </a:r>
            <a:r>
              <a:rPr lang="ru-RU" sz="1200" dirty="0" smtClean="0"/>
              <a:t>. Их глаза (укреплённые на независимых подвижных стебельках) сами по себе многоцветны и считаются самыми сложными глазами животного мира</a:t>
            </a:r>
            <a:r>
              <a:rPr lang="ru-RU" sz="1200" baseline="30000" dirty="0" smtClean="0">
                <a:hlinkClick r:id="rId3"/>
              </a:rPr>
              <a:t>[6]</a:t>
            </a:r>
            <a:r>
              <a:rPr lang="ru-RU" sz="1200" dirty="0" smtClean="0"/>
              <a:t>.</a:t>
            </a:r>
          </a:p>
          <a:p>
            <a:pPr fontAlgn="base"/>
            <a:r>
              <a:rPr lang="ru-RU" sz="1200" dirty="0" smtClean="0"/>
              <a:t>В каждом фасеточном глазе до 10 000 смежных </a:t>
            </a:r>
            <a:r>
              <a:rPr lang="ru-RU" sz="1200" dirty="0" err="1" smtClean="0"/>
              <a:t>омматидиев</a:t>
            </a:r>
            <a:r>
              <a:rPr lang="ru-RU" sz="1200" dirty="0" smtClean="0"/>
              <a:t>. Глаз состоит из 2 сплюснутых полусфер, разделённых 6 параллельными рядами специализированных </a:t>
            </a:r>
            <a:r>
              <a:rPr lang="ru-RU" sz="1200" dirty="0" err="1" smtClean="0"/>
              <a:t>омматидиев</a:t>
            </a:r>
            <a:r>
              <a:rPr lang="ru-RU" sz="1200" dirty="0" smtClean="0"/>
              <a:t>, совокупно называемых «средняя полоса». Таким образом, глаз разделён на три региона. Это позволяет ракам-богомолам видеть объекты тремя разными частями глаза. Другими словами, каждый глаз обладает </a:t>
            </a:r>
            <a:r>
              <a:rPr lang="ru-RU" sz="1200" dirty="0" err="1" smtClean="0"/>
              <a:t>тринокулярным</a:t>
            </a:r>
            <a:r>
              <a:rPr lang="ru-RU" sz="1200" dirty="0" smtClean="0"/>
              <a:t> зрением и восприятием глубины. Верхняя и нижняя полусферы в основном используются для различения форм и движения, как и глаза многих других ракообразных.</a:t>
            </a:r>
          </a:p>
          <a:p>
            <a:pPr fontAlgn="base"/>
            <a:r>
              <a:rPr lang="ru-RU" sz="1200" dirty="0" smtClean="0"/>
              <a:t>Ряды 1—4 средней полосы специализируются на </a:t>
            </a:r>
            <a:r>
              <a:rPr lang="ru-RU" sz="1200" dirty="0" err="1" smtClean="0"/>
              <a:t>цветовосприятии</a:t>
            </a:r>
            <a:r>
              <a:rPr lang="ru-RU" sz="1200" dirty="0" smtClean="0"/>
              <a:t>, от ультрафиолетового до более длинных волн. Их ультрафиолетовое зрение улавливает пять различных длин волн в дальнем </a:t>
            </a:r>
            <a:r>
              <a:rPr lang="ru-RU" sz="1200" dirty="0" err="1" smtClean="0"/>
              <a:t>УФ-диапазоне</a:t>
            </a:r>
            <a:r>
              <a:rPr lang="ru-RU" sz="1200" dirty="0" smtClean="0"/>
              <a:t>. Для этого используется два фоторецептора в сочетании с четырьмя разными цветовыми фильтрами</a:t>
            </a:r>
            <a:r>
              <a:rPr lang="ru-RU" baseline="30000" dirty="0" smtClean="0">
                <a:hlinkClick r:id="rId3"/>
              </a:rPr>
              <a:t>[</a:t>
            </a:r>
            <a:endParaRPr lang="ru-RU"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80px-Antarctic_krill_(Euphausia_superba).jpg"/>
          <p:cNvPicPr>
            <a:picLocks noChangeAspect="1"/>
          </p:cNvPicPr>
          <p:nvPr/>
        </p:nvPicPr>
        <p:blipFill>
          <a:blip r:embed="rId2" cstate="print"/>
          <a:stretch>
            <a:fillRect/>
          </a:stretch>
        </p:blipFill>
        <p:spPr>
          <a:xfrm>
            <a:off x="285720" y="714356"/>
            <a:ext cx="4151099" cy="2818207"/>
          </a:xfrm>
          <a:prstGeom prst="rect">
            <a:avLst/>
          </a:prstGeom>
        </p:spPr>
      </p:pic>
      <p:sp>
        <p:nvSpPr>
          <p:cNvPr id="3" name="TextBox 2"/>
          <p:cNvSpPr txBox="1"/>
          <p:nvPr/>
        </p:nvSpPr>
        <p:spPr>
          <a:xfrm>
            <a:off x="1285852" y="214290"/>
            <a:ext cx="5357850" cy="400110"/>
          </a:xfrm>
          <a:prstGeom prst="rect">
            <a:avLst/>
          </a:prstGeom>
          <a:noFill/>
        </p:spPr>
        <p:txBody>
          <a:bodyPr wrap="square" rtlCol="0">
            <a:spAutoFit/>
          </a:bodyPr>
          <a:lstStyle/>
          <a:p>
            <a:pPr algn="ctr"/>
            <a:r>
              <a:rPr lang="ru-RU" sz="2000" b="1" dirty="0" err="1" smtClean="0"/>
              <a:t>Надотряд</a:t>
            </a:r>
            <a:r>
              <a:rPr lang="ru-RU" sz="2000" b="1" dirty="0" smtClean="0"/>
              <a:t> </a:t>
            </a:r>
            <a:r>
              <a:rPr lang="en-US" sz="2000" b="1" dirty="0" smtClean="0"/>
              <a:t> </a:t>
            </a:r>
            <a:r>
              <a:rPr lang="en-US" sz="2000" b="1" dirty="0" err="1" smtClean="0"/>
              <a:t>Euacarida</a:t>
            </a:r>
            <a:r>
              <a:rPr lang="en-US" sz="2000" b="1" dirty="0" smtClean="0"/>
              <a:t> </a:t>
            </a:r>
            <a:r>
              <a:rPr lang="ru-RU" sz="2000" b="1" dirty="0" smtClean="0"/>
              <a:t> отряд </a:t>
            </a:r>
            <a:r>
              <a:rPr lang="en-US" sz="2000" b="1" dirty="0" smtClean="0"/>
              <a:t> </a:t>
            </a:r>
            <a:r>
              <a:rPr lang="ru-RU" sz="2000" b="1" dirty="0" smtClean="0"/>
              <a:t>Е</a:t>
            </a:r>
            <a:r>
              <a:rPr lang="en-US" sz="2000" b="1" dirty="0" err="1" smtClean="0"/>
              <a:t>uphausiacea</a:t>
            </a:r>
            <a:endParaRPr lang="ru-RU" sz="2000" b="1" dirty="0"/>
          </a:p>
        </p:txBody>
      </p:sp>
      <p:pic>
        <p:nvPicPr>
          <p:cNvPr id="4" name="Рисунок 3" descr="0568.jpg"/>
          <p:cNvPicPr>
            <a:picLocks noChangeAspect="1"/>
          </p:cNvPicPr>
          <p:nvPr/>
        </p:nvPicPr>
        <p:blipFill>
          <a:blip r:embed="rId3"/>
          <a:stretch>
            <a:fillRect/>
          </a:stretch>
        </p:blipFill>
        <p:spPr>
          <a:xfrm>
            <a:off x="214282" y="3786190"/>
            <a:ext cx="4214842" cy="2774864"/>
          </a:xfrm>
          <a:prstGeom prst="rect">
            <a:avLst/>
          </a:prstGeom>
        </p:spPr>
      </p:pic>
      <p:sp>
        <p:nvSpPr>
          <p:cNvPr id="5" name="Прямоугольник 4"/>
          <p:cNvSpPr/>
          <p:nvPr/>
        </p:nvSpPr>
        <p:spPr>
          <a:xfrm>
            <a:off x="4714876" y="642918"/>
            <a:ext cx="3929090" cy="2893100"/>
          </a:xfrm>
          <a:prstGeom prst="rect">
            <a:avLst/>
          </a:prstGeom>
        </p:spPr>
        <p:txBody>
          <a:bodyPr wrap="square">
            <a:spAutoFit/>
          </a:bodyPr>
          <a:lstStyle/>
          <a:p>
            <a:r>
              <a:rPr lang="ru-RU" sz="1400" dirty="0" err="1" smtClean="0"/>
              <a:t>Эвфаузиды</a:t>
            </a:r>
            <a:r>
              <a:rPr lang="ru-RU" sz="1400" dirty="0" smtClean="0"/>
              <a:t> отличаются характерным строением. </a:t>
            </a:r>
            <a:r>
              <a:rPr lang="ru-RU" sz="1400" dirty="0" err="1" smtClean="0"/>
              <a:t>Карапакс</a:t>
            </a:r>
            <a:r>
              <a:rPr lang="ru-RU" sz="1400" dirty="0" smtClean="0"/>
              <a:t> на спинной стороне срастается, со всеми грудными сегментами, по бокам свободный; впереди он оканчивается небольшим </a:t>
            </a:r>
            <a:r>
              <a:rPr lang="ru-RU" sz="1400" dirty="0" err="1" smtClean="0"/>
              <a:t>рострумом</a:t>
            </a:r>
            <a:r>
              <a:rPr lang="ru-RU" sz="1400" dirty="0" smtClean="0"/>
              <a:t>. На голове находятся большие стебельчатые глаза и пять пар придатков. </a:t>
            </a:r>
            <a:r>
              <a:rPr lang="ru-RU" sz="1400" dirty="0" err="1" smtClean="0"/>
              <a:t>Антеннулы</a:t>
            </a:r>
            <a:r>
              <a:rPr lang="ru-RU" sz="1400" dirty="0" smtClean="0"/>
              <a:t> состоят из </a:t>
            </a:r>
            <a:r>
              <a:rPr lang="ru-RU" sz="1400" dirty="0" err="1" smtClean="0"/>
              <a:t>трехчленистого</a:t>
            </a:r>
            <a:r>
              <a:rPr lang="ru-RU" sz="1400" dirty="0" smtClean="0"/>
              <a:t> стебля и двух длинных </a:t>
            </a:r>
            <a:r>
              <a:rPr lang="ru-RU" sz="1400" dirty="0" err="1" smtClean="0"/>
              <a:t>многочленистых</a:t>
            </a:r>
            <a:r>
              <a:rPr lang="ru-RU" sz="1400" dirty="0" smtClean="0"/>
              <a:t> жгутов. Антенны состоят из неясно расчлененного </a:t>
            </a:r>
            <a:r>
              <a:rPr lang="ru-RU" sz="1400" dirty="0" err="1" smtClean="0"/>
              <a:t>протоподита</a:t>
            </a:r>
            <a:r>
              <a:rPr lang="ru-RU" sz="1400" dirty="0" smtClean="0"/>
              <a:t>, от дистального конца которого отходит длинный жгут с </a:t>
            </a:r>
            <a:r>
              <a:rPr lang="ru-RU" sz="1400" dirty="0" err="1" smtClean="0"/>
              <a:t>трехчленистым</a:t>
            </a:r>
            <a:r>
              <a:rPr lang="ru-RU" sz="1400" dirty="0" smtClean="0"/>
              <a:t> стеблем (</a:t>
            </a:r>
            <a:r>
              <a:rPr lang="ru-RU" sz="1400" dirty="0" err="1" smtClean="0"/>
              <a:t>эндоподит</a:t>
            </a:r>
            <a:r>
              <a:rPr lang="ru-RU" sz="1400" dirty="0" smtClean="0"/>
              <a:t>) и чешуевидный </a:t>
            </a:r>
            <a:r>
              <a:rPr lang="ru-RU" sz="1400" dirty="0" err="1" smtClean="0"/>
              <a:t>скафоцерит</a:t>
            </a:r>
            <a:r>
              <a:rPr lang="ru-RU" sz="1400" dirty="0" smtClean="0"/>
              <a:t> (</a:t>
            </a:r>
            <a:r>
              <a:rPr lang="ru-RU" sz="1400" dirty="0" err="1" smtClean="0"/>
              <a:t>эксоподит</a:t>
            </a:r>
            <a:endParaRPr lang="ru-RU" sz="1400" dirty="0"/>
          </a:p>
        </p:txBody>
      </p:sp>
      <p:pic>
        <p:nvPicPr>
          <p:cNvPr id="6" name="Рисунок 5" descr="0564.jpg"/>
          <p:cNvPicPr>
            <a:picLocks noChangeAspect="1"/>
          </p:cNvPicPr>
          <p:nvPr/>
        </p:nvPicPr>
        <p:blipFill>
          <a:blip r:embed="rId4"/>
          <a:stretch>
            <a:fillRect/>
          </a:stretch>
        </p:blipFill>
        <p:spPr>
          <a:xfrm>
            <a:off x="4572000" y="3786190"/>
            <a:ext cx="4189597" cy="2786082"/>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7983276" cy="461665"/>
          </a:xfrm>
          <a:prstGeom prst="rect">
            <a:avLst/>
          </a:prstGeom>
        </p:spPr>
        <p:txBody>
          <a:bodyPr wrap="none">
            <a:spAutoFit/>
          </a:bodyPr>
          <a:lstStyle/>
          <a:p>
            <a:pPr algn="ctr"/>
            <a:r>
              <a:rPr lang="ru-RU" sz="2400" b="1" dirty="0" err="1" smtClean="0"/>
              <a:t>Надотряд</a:t>
            </a:r>
            <a:r>
              <a:rPr lang="ru-RU" sz="2400" b="1" dirty="0" smtClean="0"/>
              <a:t> </a:t>
            </a:r>
            <a:r>
              <a:rPr lang="en-US" sz="2400" b="1" dirty="0" smtClean="0"/>
              <a:t> </a:t>
            </a:r>
            <a:r>
              <a:rPr lang="en-US" sz="2400" b="1" dirty="0" err="1" smtClean="0"/>
              <a:t>Euacarida</a:t>
            </a:r>
            <a:r>
              <a:rPr lang="en-US" sz="2400" b="1" dirty="0" smtClean="0"/>
              <a:t> </a:t>
            </a:r>
            <a:r>
              <a:rPr lang="ru-RU" sz="2400" b="1" dirty="0" smtClean="0"/>
              <a:t> отряд </a:t>
            </a:r>
            <a:r>
              <a:rPr lang="en-US" sz="2400" b="1" dirty="0" smtClean="0"/>
              <a:t> </a:t>
            </a:r>
            <a:r>
              <a:rPr lang="en-US" sz="2400" b="1" dirty="0" err="1" smtClean="0"/>
              <a:t>Decapoda</a:t>
            </a:r>
            <a:r>
              <a:rPr lang="en-US" sz="2400" b="1" dirty="0" smtClean="0"/>
              <a:t> – </a:t>
            </a:r>
            <a:r>
              <a:rPr lang="ru-RU" sz="2400" b="1" dirty="0" smtClean="0"/>
              <a:t> Десятиногие Раки</a:t>
            </a:r>
            <a:endParaRPr lang="ru-RU" sz="2400" b="1" dirty="0"/>
          </a:p>
        </p:txBody>
      </p:sp>
      <p:pic>
        <p:nvPicPr>
          <p:cNvPr id="3" name="Рисунок 2" descr="ris._2_262.jpg"/>
          <p:cNvPicPr>
            <a:picLocks noChangeAspect="1"/>
          </p:cNvPicPr>
          <p:nvPr/>
        </p:nvPicPr>
        <p:blipFill>
          <a:blip r:embed="rId2"/>
          <a:stretch>
            <a:fillRect/>
          </a:stretch>
        </p:blipFill>
        <p:spPr>
          <a:xfrm>
            <a:off x="1714480" y="857232"/>
            <a:ext cx="5357850" cy="5864971"/>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00438"/>
            <a:ext cx="8001056" cy="3046988"/>
          </a:xfrm>
          <a:prstGeom prst="rect">
            <a:avLst/>
          </a:prstGeom>
        </p:spPr>
        <p:txBody>
          <a:bodyPr wrap="square">
            <a:spAutoFit/>
          </a:bodyPr>
          <a:lstStyle/>
          <a:p>
            <a:r>
              <a:rPr lang="ru-RU" sz="1600" dirty="0" smtClean="0"/>
              <a:t>У всех десятиногих ракообразных три передних грудных сегмента срастаются с головой, а их конечности превращены в </a:t>
            </a:r>
            <a:r>
              <a:rPr lang="ru-RU" sz="1600" dirty="0" err="1" smtClean="0"/>
              <a:t>ногочелюсти</a:t>
            </a:r>
            <a:r>
              <a:rPr lang="ru-RU" sz="1600" dirty="0" smtClean="0"/>
              <a:t>.</a:t>
            </a:r>
          </a:p>
          <a:p>
            <a:r>
              <a:rPr lang="ru-RU" sz="1600" dirty="0" smtClean="0"/>
              <a:t>Пять пар задних грудных ног, принадлежащих к свободным грудным сегментам, служат для передвижения, почему весь отряд и получил название десятиногих.</a:t>
            </a:r>
          </a:p>
          <a:p>
            <a:r>
              <a:rPr lang="ru-RU" sz="1600" dirty="0" smtClean="0"/>
              <a:t>Часто на некоторых из этих ног есть клешни или иногда </a:t>
            </a:r>
            <a:r>
              <a:rPr lang="ru-RU" sz="1600" dirty="0" err="1" smtClean="0"/>
              <a:t>подклешни</a:t>
            </a:r>
            <a:r>
              <a:rPr lang="ru-RU" sz="1600" dirty="0" smtClean="0"/>
              <a:t>.</a:t>
            </a:r>
          </a:p>
          <a:p>
            <a:r>
              <a:rPr lang="ru-RU" sz="1600" dirty="0" smtClean="0"/>
              <a:t>Жабры целиком покрыты боковыми краями </a:t>
            </a:r>
            <a:r>
              <a:rPr lang="ru-RU" sz="1600" dirty="0" err="1" smtClean="0"/>
              <a:t>карапакса</a:t>
            </a:r>
            <a:r>
              <a:rPr lang="ru-RU" sz="1600" dirty="0" smtClean="0"/>
              <a:t> и снаружи не видны. Между боковыми краями </a:t>
            </a:r>
            <a:r>
              <a:rPr lang="ru-RU" sz="1600" dirty="0" err="1" smtClean="0"/>
              <a:t>карапакса</a:t>
            </a:r>
            <a:r>
              <a:rPr lang="ru-RU" sz="1600" dirty="0" smtClean="0"/>
              <a:t> и стенкой тела расположено с каждой стороны по жаберной полости.</a:t>
            </a:r>
          </a:p>
          <a:p>
            <a:r>
              <a:rPr lang="ru-RU" sz="1600" dirty="0" smtClean="0"/>
              <a:t>Самки вынашивают яйца, прикрепляя их к брюшным конечностям, и только самые примитивные креветки просто откладывают яйца в воду.</a:t>
            </a:r>
          </a:p>
          <a:p>
            <a:r>
              <a:rPr lang="ru-RU" sz="1600" dirty="0" smtClean="0"/>
              <a:t>Из яиц выходят планктонные личинки, совсем непохожие на взрослых, у многих пресноводных и глубоководных видов развитие прямое.</a:t>
            </a:r>
            <a:endParaRPr lang="ru-RU" sz="1600" dirty="0"/>
          </a:p>
        </p:txBody>
      </p:sp>
      <p:pic>
        <p:nvPicPr>
          <p:cNvPr id="3" name="Рисунок 2" descr="Crayfish.jpg"/>
          <p:cNvPicPr>
            <a:picLocks noChangeAspect="1"/>
          </p:cNvPicPr>
          <p:nvPr/>
        </p:nvPicPr>
        <p:blipFill>
          <a:blip r:embed="rId2"/>
          <a:stretch>
            <a:fillRect/>
          </a:stretch>
        </p:blipFill>
        <p:spPr>
          <a:xfrm>
            <a:off x="1500166" y="142852"/>
            <a:ext cx="5510840" cy="2935304"/>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85728"/>
            <a:ext cx="5527475" cy="461665"/>
          </a:xfrm>
          <a:prstGeom prst="rect">
            <a:avLst/>
          </a:prstGeom>
          <a:noFill/>
        </p:spPr>
        <p:txBody>
          <a:bodyPr wrap="none" rtlCol="0">
            <a:spAutoFit/>
          </a:bodyPr>
          <a:lstStyle/>
          <a:p>
            <a:r>
              <a:rPr lang="ru-RU" sz="2400" b="1" dirty="0" smtClean="0"/>
              <a:t>Подотряд </a:t>
            </a:r>
            <a:r>
              <a:rPr lang="en-US" sz="2400" b="1" dirty="0" smtClean="0"/>
              <a:t> </a:t>
            </a:r>
            <a:r>
              <a:rPr lang="en-US" sz="2400" b="1" dirty="0" err="1" smtClean="0"/>
              <a:t>Natantia</a:t>
            </a:r>
            <a:r>
              <a:rPr lang="en-US" sz="2400" b="1" dirty="0" smtClean="0"/>
              <a:t>  -- </a:t>
            </a:r>
            <a:r>
              <a:rPr lang="ru-RU" sz="2400" b="1" dirty="0" smtClean="0"/>
              <a:t> Плавающие Раки</a:t>
            </a:r>
            <a:endParaRPr lang="ru-RU" sz="2400" b="1" dirty="0"/>
          </a:p>
        </p:txBody>
      </p:sp>
      <p:pic>
        <p:nvPicPr>
          <p:cNvPr id="3" name="Рисунок 2" descr="Camouflage-Tiger-382a.jpg"/>
          <p:cNvPicPr>
            <a:picLocks noChangeAspect="1"/>
          </p:cNvPicPr>
          <p:nvPr/>
        </p:nvPicPr>
        <p:blipFill>
          <a:blip r:embed="rId2" cstate="print"/>
          <a:stretch>
            <a:fillRect/>
          </a:stretch>
        </p:blipFill>
        <p:spPr>
          <a:xfrm>
            <a:off x="214282" y="857232"/>
            <a:ext cx="4286249" cy="2858392"/>
          </a:xfrm>
          <a:prstGeom prst="rect">
            <a:avLst/>
          </a:prstGeom>
        </p:spPr>
      </p:pic>
      <p:pic>
        <p:nvPicPr>
          <p:cNvPr id="4" name="Рисунок 3" descr="5dd37f7acf689a58921e2dd5.jpg"/>
          <p:cNvPicPr>
            <a:picLocks noChangeAspect="1"/>
          </p:cNvPicPr>
          <p:nvPr/>
        </p:nvPicPr>
        <p:blipFill>
          <a:blip r:embed="rId3"/>
          <a:stretch>
            <a:fillRect/>
          </a:stretch>
        </p:blipFill>
        <p:spPr>
          <a:xfrm>
            <a:off x="4680195" y="857232"/>
            <a:ext cx="4106615" cy="2857520"/>
          </a:xfrm>
          <a:prstGeom prst="rect">
            <a:avLst/>
          </a:prstGeom>
        </p:spPr>
      </p:pic>
      <p:pic>
        <p:nvPicPr>
          <p:cNvPr id="5" name="Рисунок 4" descr="news_3.jpg"/>
          <p:cNvPicPr>
            <a:picLocks noChangeAspect="1"/>
          </p:cNvPicPr>
          <p:nvPr/>
        </p:nvPicPr>
        <p:blipFill>
          <a:blip r:embed="rId4"/>
          <a:stretch>
            <a:fillRect/>
          </a:stretch>
        </p:blipFill>
        <p:spPr>
          <a:xfrm>
            <a:off x="285720" y="3857628"/>
            <a:ext cx="4213777" cy="2786082"/>
          </a:xfrm>
          <a:prstGeom prst="rect">
            <a:avLst/>
          </a:prstGeom>
        </p:spPr>
      </p:pic>
      <p:pic>
        <p:nvPicPr>
          <p:cNvPr id="6" name="Рисунок 5" descr="69876969_2269870333262518_242067616682737664_o.jpg"/>
          <p:cNvPicPr>
            <a:picLocks noChangeAspect="1"/>
          </p:cNvPicPr>
          <p:nvPr/>
        </p:nvPicPr>
        <p:blipFill>
          <a:blip r:embed="rId5"/>
          <a:stretch>
            <a:fillRect/>
          </a:stretch>
        </p:blipFill>
        <p:spPr>
          <a:xfrm>
            <a:off x="4714876" y="3929066"/>
            <a:ext cx="4143404" cy="275147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13-016-.png"/>
          <p:cNvPicPr>
            <a:picLocks noChangeAspect="1"/>
          </p:cNvPicPr>
          <p:nvPr/>
        </p:nvPicPr>
        <p:blipFill>
          <a:blip r:embed="rId2"/>
          <a:stretch>
            <a:fillRect/>
          </a:stretch>
        </p:blipFill>
        <p:spPr>
          <a:xfrm>
            <a:off x="785786" y="1000108"/>
            <a:ext cx="6786610" cy="3293673"/>
          </a:xfrm>
          <a:prstGeom prst="rect">
            <a:avLst/>
          </a:prstGeom>
        </p:spPr>
      </p:pic>
      <p:pic>
        <p:nvPicPr>
          <p:cNvPr id="4" name="Рисунок 3" descr="140.jpg"/>
          <p:cNvPicPr>
            <a:picLocks noChangeAspect="1"/>
          </p:cNvPicPr>
          <p:nvPr/>
        </p:nvPicPr>
        <p:blipFill>
          <a:blip r:embed="rId3"/>
          <a:stretch>
            <a:fillRect/>
          </a:stretch>
        </p:blipFill>
        <p:spPr>
          <a:xfrm>
            <a:off x="1" y="2965720"/>
            <a:ext cx="4714876" cy="3606528"/>
          </a:xfrm>
          <a:prstGeom prst="rect">
            <a:avLst/>
          </a:prstGeom>
        </p:spPr>
      </p:pic>
      <p:sp>
        <p:nvSpPr>
          <p:cNvPr id="5" name="TextBox 4"/>
          <p:cNvSpPr txBox="1"/>
          <p:nvPr/>
        </p:nvSpPr>
        <p:spPr>
          <a:xfrm>
            <a:off x="1428728" y="285728"/>
            <a:ext cx="5093959" cy="461665"/>
          </a:xfrm>
          <a:prstGeom prst="rect">
            <a:avLst/>
          </a:prstGeom>
          <a:noFill/>
        </p:spPr>
        <p:txBody>
          <a:bodyPr wrap="none" rtlCol="0">
            <a:spAutoFit/>
          </a:bodyPr>
          <a:lstStyle/>
          <a:p>
            <a:r>
              <a:rPr lang="ru-RU" sz="2400" b="1" dirty="0" err="1" smtClean="0"/>
              <a:t>Статоцисты</a:t>
            </a:r>
            <a:r>
              <a:rPr lang="ru-RU" sz="2400" b="1" dirty="0" smtClean="0"/>
              <a:t> – рецепторы гравитации</a:t>
            </a:r>
            <a:endParaRPr lang="ru-RU" sz="2400" b="1"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85728"/>
            <a:ext cx="5392758" cy="461665"/>
          </a:xfrm>
          <a:prstGeom prst="rect">
            <a:avLst/>
          </a:prstGeom>
          <a:noFill/>
        </p:spPr>
        <p:txBody>
          <a:bodyPr wrap="none" rtlCol="0">
            <a:spAutoFit/>
          </a:bodyPr>
          <a:lstStyle/>
          <a:p>
            <a:r>
              <a:rPr lang="ru-RU" sz="2400" b="1" dirty="0" smtClean="0"/>
              <a:t>Подотряд  Ползающие Раки  </a:t>
            </a:r>
            <a:r>
              <a:rPr lang="en-US" sz="2400" b="1" dirty="0" smtClean="0"/>
              <a:t> </a:t>
            </a:r>
            <a:r>
              <a:rPr lang="en-US" sz="2400" b="1" dirty="0" err="1" smtClean="0"/>
              <a:t>Reptantia</a:t>
            </a:r>
            <a:endParaRPr lang="ru-RU" sz="2400" b="1" dirty="0"/>
          </a:p>
        </p:txBody>
      </p:sp>
      <p:sp>
        <p:nvSpPr>
          <p:cNvPr id="3" name="Прямоугольник 2"/>
          <p:cNvSpPr/>
          <p:nvPr/>
        </p:nvSpPr>
        <p:spPr>
          <a:xfrm>
            <a:off x="214282" y="928670"/>
            <a:ext cx="8786874" cy="1754326"/>
          </a:xfrm>
          <a:prstGeom prst="rect">
            <a:avLst/>
          </a:prstGeom>
        </p:spPr>
        <p:txBody>
          <a:bodyPr wrap="square">
            <a:spAutoFit/>
          </a:bodyPr>
          <a:lstStyle/>
          <a:p>
            <a:r>
              <a:rPr lang="ru-RU" dirty="0" smtClean="0"/>
              <a:t>Подотряд подразделяется на несколько отделов: лангусты (</a:t>
            </a:r>
            <a:r>
              <a:rPr lang="ru-RU" dirty="0" err="1" smtClean="0"/>
              <a:t>Palinura</a:t>
            </a:r>
            <a:r>
              <a:rPr lang="ru-RU" dirty="0" smtClean="0"/>
              <a:t>), омары (</a:t>
            </a:r>
            <a:r>
              <a:rPr lang="ru-RU" dirty="0" err="1" smtClean="0"/>
              <a:t>Astacura</a:t>
            </a:r>
            <a:r>
              <a:rPr lang="ru-RU" dirty="0" smtClean="0"/>
              <a:t>), отшельники (или </a:t>
            </a:r>
            <a:r>
              <a:rPr lang="ru-RU" dirty="0" err="1" smtClean="0"/>
              <a:t>крабоиды</a:t>
            </a:r>
            <a:r>
              <a:rPr lang="ru-RU" dirty="0" smtClean="0"/>
              <a:t>) (</a:t>
            </a:r>
            <a:r>
              <a:rPr lang="ru-RU" dirty="0" err="1" smtClean="0"/>
              <a:t>Anomura</a:t>
            </a:r>
            <a:r>
              <a:rPr lang="ru-RU" dirty="0" smtClean="0"/>
              <a:t>) и крабы (</a:t>
            </a:r>
            <a:r>
              <a:rPr lang="ru-RU" dirty="0" err="1" smtClean="0"/>
              <a:t>Brachyura</a:t>
            </a:r>
            <a:r>
              <a:rPr lang="ru-RU" dirty="0" smtClean="0"/>
              <a:t>). У видов первых двух отделов брюшко длинное, мускулистое, и они способны плавать. У </a:t>
            </a:r>
            <a:r>
              <a:rPr lang="ru-RU" dirty="0" err="1" smtClean="0"/>
              <a:t>крабоидов</a:t>
            </a:r>
            <a:r>
              <a:rPr lang="ru-RU" dirty="0" smtClean="0"/>
              <a:t> брюшко недоразвитое, асимметричное. Они прячут его в пустые раковины моллюсков или, если оно небольшое, подгибают его подгрудной отдел. У настоящих крабов брюшко редуцировано. </a:t>
            </a:r>
            <a:r>
              <a:rPr lang="ru-RU" dirty="0" err="1" smtClean="0"/>
              <a:t>Крабоиды</a:t>
            </a:r>
            <a:r>
              <a:rPr lang="ru-RU" dirty="0" smtClean="0"/>
              <a:t> и крабы ползают, лазают, а плавать уже не могут.</a:t>
            </a:r>
            <a:endParaRPr lang="ru-RU" dirty="0"/>
          </a:p>
        </p:txBody>
      </p:sp>
      <p:pic>
        <p:nvPicPr>
          <p:cNvPr id="5" name="Рисунок 4" descr="HTB1hzznNXXXXXbzXXXXq6xXFXXXs.jpg"/>
          <p:cNvPicPr>
            <a:picLocks noChangeAspect="1"/>
          </p:cNvPicPr>
          <p:nvPr/>
        </p:nvPicPr>
        <p:blipFill>
          <a:blip r:embed="rId2" cstate="print"/>
          <a:stretch>
            <a:fillRect/>
          </a:stretch>
        </p:blipFill>
        <p:spPr>
          <a:xfrm>
            <a:off x="4500562" y="3429000"/>
            <a:ext cx="3974884" cy="3429000"/>
          </a:xfrm>
          <a:prstGeom prst="rect">
            <a:avLst/>
          </a:prstGeom>
        </p:spPr>
      </p:pic>
      <p:sp>
        <p:nvSpPr>
          <p:cNvPr id="6" name="Прямоугольник 5"/>
          <p:cNvSpPr/>
          <p:nvPr/>
        </p:nvSpPr>
        <p:spPr>
          <a:xfrm>
            <a:off x="4214810" y="2786058"/>
            <a:ext cx="4572000" cy="646331"/>
          </a:xfrm>
          <a:prstGeom prst="rect">
            <a:avLst/>
          </a:prstGeom>
        </p:spPr>
        <p:txBody>
          <a:bodyPr>
            <a:spAutoFit/>
          </a:bodyPr>
          <a:lstStyle/>
          <a:p>
            <a:r>
              <a:rPr lang="en-US" dirty="0" err="1" smtClean="0"/>
              <a:t>Homarus</a:t>
            </a:r>
            <a:r>
              <a:rPr lang="en-US" dirty="0" smtClean="0"/>
              <a:t> </a:t>
            </a:r>
            <a:r>
              <a:rPr lang="en-US" dirty="0" err="1" smtClean="0"/>
              <a:t>americanus</a:t>
            </a:r>
            <a:r>
              <a:rPr lang="en-US" dirty="0" smtClean="0"/>
              <a:t> H. Milne-Edwards, 1837</a:t>
            </a:r>
          </a:p>
          <a:p>
            <a:r>
              <a:rPr lang="en-US" dirty="0" err="1" smtClean="0"/>
              <a:t>Homarus</a:t>
            </a:r>
            <a:r>
              <a:rPr lang="en-US" dirty="0" smtClean="0"/>
              <a:t> </a:t>
            </a:r>
            <a:r>
              <a:rPr lang="en-US" dirty="0" err="1" smtClean="0"/>
              <a:t>gammarus</a:t>
            </a:r>
            <a:r>
              <a:rPr lang="en-US" dirty="0" smtClean="0"/>
              <a:t> (Linnaeus, 1758)</a:t>
            </a:r>
            <a:endParaRPr lang="ru-RU" dirty="0"/>
          </a:p>
        </p:txBody>
      </p:sp>
      <p:pic>
        <p:nvPicPr>
          <p:cNvPr id="7" name="Рисунок 6" descr="1261172693_yahooeu_ru_1.jpg"/>
          <p:cNvPicPr>
            <a:picLocks noChangeAspect="1"/>
          </p:cNvPicPr>
          <p:nvPr/>
        </p:nvPicPr>
        <p:blipFill>
          <a:blip r:embed="rId3"/>
          <a:stretch>
            <a:fillRect/>
          </a:stretch>
        </p:blipFill>
        <p:spPr>
          <a:xfrm>
            <a:off x="120926" y="2928934"/>
            <a:ext cx="3665256" cy="3325181"/>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omerus_americanus_distribution.png"/>
          <p:cNvPicPr>
            <a:picLocks noChangeAspect="1"/>
          </p:cNvPicPr>
          <p:nvPr/>
        </p:nvPicPr>
        <p:blipFill>
          <a:blip r:embed="rId2"/>
          <a:stretch>
            <a:fillRect/>
          </a:stretch>
        </p:blipFill>
        <p:spPr>
          <a:xfrm>
            <a:off x="500034" y="857232"/>
            <a:ext cx="4000528" cy="3867698"/>
          </a:xfrm>
          <a:prstGeom prst="rect">
            <a:avLst/>
          </a:prstGeom>
          <a:ln w="12700">
            <a:solidFill>
              <a:schemeClr val="tx1"/>
            </a:solidFill>
          </a:ln>
        </p:spPr>
      </p:pic>
      <p:sp>
        <p:nvSpPr>
          <p:cNvPr id="3" name="TextBox 2"/>
          <p:cNvSpPr txBox="1"/>
          <p:nvPr/>
        </p:nvSpPr>
        <p:spPr>
          <a:xfrm>
            <a:off x="714348" y="357166"/>
            <a:ext cx="2998321" cy="369332"/>
          </a:xfrm>
          <a:prstGeom prst="rect">
            <a:avLst/>
          </a:prstGeom>
          <a:noFill/>
        </p:spPr>
        <p:txBody>
          <a:bodyPr wrap="none" rtlCol="0">
            <a:spAutoFit/>
          </a:bodyPr>
          <a:lstStyle/>
          <a:p>
            <a:r>
              <a:rPr lang="ru-RU" dirty="0" smtClean="0"/>
              <a:t>Ареал американского омара</a:t>
            </a:r>
            <a:endParaRPr lang="ru-RU" dirty="0"/>
          </a:p>
        </p:txBody>
      </p:sp>
      <p:sp>
        <p:nvSpPr>
          <p:cNvPr id="4" name="TextBox 3"/>
          <p:cNvSpPr txBox="1"/>
          <p:nvPr/>
        </p:nvSpPr>
        <p:spPr>
          <a:xfrm>
            <a:off x="4857752" y="2071678"/>
            <a:ext cx="2915157" cy="369332"/>
          </a:xfrm>
          <a:prstGeom prst="rect">
            <a:avLst/>
          </a:prstGeom>
          <a:noFill/>
        </p:spPr>
        <p:txBody>
          <a:bodyPr wrap="none" rtlCol="0">
            <a:spAutoFit/>
          </a:bodyPr>
          <a:lstStyle/>
          <a:p>
            <a:r>
              <a:rPr lang="ru-RU" dirty="0" smtClean="0"/>
              <a:t>Ареал европейского омара</a:t>
            </a:r>
            <a:endParaRPr lang="ru-RU" dirty="0"/>
          </a:p>
        </p:txBody>
      </p:sp>
      <p:pic>
        <p:nvPicPr>
          <p:cNvPr id="6" name="Рисунок 5" descr="148-3 (1).jpg"/>
          <p:cNvPicPr>
            <a:picLocks noChangeAspect="1"/>
          </p:cNvPicPr>
          <p:nvPr/>
        </p:nvPicPr>
        <p:blipFill>
          <a:blip r:embed="rId3" cstate="print"/>
          <a:stretch>
            <a:fillRect/>
          </a:stretch>
        </p:blipFill>
        <p:spPr>
          <a:xfrm>
            <a:off x="4714876" y="3286124"/>
            <a:ext cx="4279891" cy="2009262"/>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Jasus_verreauxi.jpg"/>
          <p:cNvPicPr>
            <a:picLocks noChangeAspect="1"/>
          </p:cNvPicPr>
          <p:nvPr/>
        </p:nvPicPr>
        <p:blipFill>
          <a:blip r:embed="rId2"/>
          <a:stretch>
            <a:fillRect/>
          </a:stretch>
        </p:blipFill>
        <p:spPr>
          <a:xfrm>
            <a:off x="357158" y="1500174"/>
            <a:ext cx="4238401" cy="2786082"/>
          </a:xfrm>
          <a:prstGeom prst="rect">
            <a:avLst/>
          </a:prstGeom>
        </p:spPr>
      </p:pic>
      <p:sp>
        <p:nvSpPr>
          <p:cNvPr id="4" name="Прямоугольник 3"/>
          <p:cNvSpPr/>
          <p:nvPr/>
        </p:nvSpPr>
        <p:spPr>
          <a:xfrm>
            <a:off x="714348" y="214290"/>
            <a:ext cx="7786742" cy="677108"/>
          </a:xfrm>
          <a:prstGeom prst="rect">
            <a:avLst/>
          </a:prstGeom>
        </p:spPr>
        <p:txBody>
          <a:bodyPr wrap="square">
            <a:spAutoFit/>
          </a:bodyPr>
          <a:lstStyle/>
          <a:p>
            <a:pPr algn="ctr"/>
            <a:r>
              <a:rPr lang="ru-RU" sz="2000" b="1" dirty="0" smtClean="0"/>
              <a:t>Лангусты (</a:t>
            </a:r>
            <a:r>
              <a:rPr lang="ru-RU" sz="2000" b="1" dirty="0" err="1" smtClean="0"/>
              <a:t>Achelata</a:t>
            </a:r>
            <a:r>
              <a:rPr lang="ru-RU" sz="2000" b="1" dirty="0" smtClean="0"/>
              <a:t>) </a:t>
            </a:r>
            <a:r>
              <a:rPr lang="ru-RU" dirty="0" smtClean="0"/>
              <a:t>— </a:t>
            </a:r>
            <a:r>
              <a:rPr lang="ru-RU" dirty="0" err="1" smtClean="0"/>
              <a:t>инфраотряд</a:t>
            </a:r>
            <a:r>
              <a:rPr lang="ru-RU" dirty="0" smtClean="0"/>
              <a:t> десятиногих раков, насчитывающий 140 современных и 72 ископаемых вида</a:t>
            </a:r>
            <a:endParaRPr lang="ru-RU" dirty="0"/>
          </a:p>
        </p:txBody>
      </p:sp>
      <p:pic>
        <p:nvPicPr>
          <p:cNvPr id="5" name="Рисунок 4" descr="e7899be6b2b9e69e9ce9be99e899beefbc8ce58fa4e5b7b4e7be8ee9a39fe5a5bde59083e4b88de8b4b5.jpg"/>
          <p:cNvPicPr>
            <a:picLocks noChangeAspect="1"/>
          </p:cNvPicPr>
          <p:nvPr/>
        </p:nvPicPr>
        <p:blipFill>
          <a:blip r:embed="rId3" cstate="print"/>
          <a:stretch>
            <a:fillRect/>
          </a:stretch>
        </p:blipFill>
        <p:spPr>
          <a:xfrm>
            <a:off x="4714524" y="1500174"/>
            <a:ext cx="4186014" cy="2786082"/>
          </a:xfrm>
          <a:prstGeom prst="rect">
            <a:avLst/>
          </a:prstGeom>
        </p:spPr>
      </p:pic>
      <p:sp>
        <p:nvSpPr>
          <p:cNvPr id="6" name="Прямоугольник 5"/>
          <p:cNvSpPr/>
          <p:nvPr/>
        </p:nvSpPr>
        <p:spPr>
          <a:xfrm>
            <a:off x="214282" y="4857760"/>
            <a:ext cx="4572000" cy="1754326"/>
          </a:xfrm>
          <a:prstGeom prst="rect">
            <a:avLst/>
          </a:prstGeom>
        </p:spPr>
        <p:txBody>
          <a:bodyPr>
            <a:spAutoFit/>
          </a:bodyPr>
          <a:lstStyle/>
          <a:p>
            <a:r>
              <a:rPr lang="ru-RU" dirty="0" smtClean="0"/>
              <a:t>Обыкновенный лангуст распространён в восточной Атлантике от юго-западной Норвегии до Марокко и обитает также в Средиземном море. Кроме того, его можно встретить у побережья Азорских островов, Мадейры и Канарских островов</a:t>
            </a:r>
            <a:endParaRPr lang="ru-RU" dirty="0"/>
          </a:p>
        </p:txBody>
      </p:sp>
      <p:sp>
        <p:nvSpPr>
          <p:cNvPr id="7" name="Прямоугольник 6"/>
          <p:cNvSpPr/>
          <p:nvPr/>
        </p:nvSpPr>
        <p:spPr>
          <a:xfrm>
            <a:off x="1071538" y="4429132"/>
            <a:ext cx="1830822" cy="369332"/>
          </a:xfrm>
          <a:prstGeom prst="rect">
            <a:avLst/>
          </a:prstGeom>
        </p:spPr>
        <p:txBody>
          <a:bodyPr wrap="none">
            <a:spAutoFit/>
          </a:bodyPr>
          <a:lstStyle/>
          <a:p>
            <a:r>
              <a:rPr lang="en-US" dirty="0" err="1" smtClean="0"/>
              <a:t>Palinurus</a:t>
            </a:r>
            <a:r>
              <a:rPr lang="en-US" dirty="0" smtClean="0"/>
              <a:t> </a:t>
            </a:r>
            <a:r>
              <a:rPr lang="en-US" dirty="0" err="1" smtClean="0"/>
              <a:t>elephas</a:t>
            </a:r>
            <a:endParaRPr lang="ru-RU" dirty="0"/>
          </a:p>
        </p:txBody>
      </p:sp>
      <p:sp>
        <p:nvSpPr>
          <p:cNvPr id="8" name="TextBox 7"/>
          <p:cNvSpPr txBox="1"/>
          <p:nvPr/>
        </p:nvSpPr>
        <p:spPr>
          <a:xfrm>
            <a:off x="5286380" y="4643446"/>
            <a:ext cx="2813334" cy="1200329"/>
          </a:xfrm>
          <a:prstGeom prst="rect">
            <a:avLst/>
          </a:prstGeom>
          <a:noFill/>
        </p:spPr>
        <p:txBody>
          <a:bodyPr wrap="none" rtlCol="0">
            <a:spAutoFit/>
          </a:bodyPr>
          <a:lstStyle/>
          <a:p>
            <a:pPr algn="ctr"/>
            <a:r>
              <a:rPr lang="ru-RU" dirty="0" smtClean="0"/>
              <a:t>Лангусты р. </a:t>
            </a:r>
            <a:r>
              <a:rPr lang="en-US" dirty="0" err="1" smtClean="0"/>
              <a:t>Jasus</a:t>
            </a:r>
            <a:endParaRPr lang="en-US" dirty="0" smtClean="0"/>
          </a:p>
          <a:p>
            <a:pPr algn="ctr"/>
            <a:r>
              <a:rPr lang="ru-RU" dirty="0" smtClean="0"/>
              <a:t>Распространены в океанах</a:t>
            </a:r>
          </a:p>
          <a:p>
            <a:pPr algn="ctr"/>
            <a:r>
              <a:rPr lang="ru-RU" dirty="0" smtClean="0"/>
              <a:t> Южного полушария</a:t>
            </a:r>
            <a:endParaRPr lang="en-US" dirty="0" smtClean="0"/>
          </a:p>
          <a:p>
            <a:endParaRPr lang="ru-RU"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8286808" cy="1477328"/>
          </a:xfrm>
          <a:prstGeom prst="rect">
            <a:avLst/>
          </a:prstGeom>
        </p:spPr>
        <p:txBody>
          <a:bodyPr wrap="square">
            <a:spAutoFit/>
          </a:bodyPr>
          <a:lstStyle/>
          <a:p>
            <a:pPr algn="ctr"/>
            <a:r>
              <a:rPr lang="ru-RU" dirty="0" err="1" smtClean="0"/>
              <a:t>Ра́ки-отше́льники</a:t>
            </a:r>
            <a:r>
              <a:rPr lang="ru-RU" dirty="0" smtClean="0"/>
              <a:t> (</a:t>
            </a:r>
            <a:r>
              <a:rPr lang="ru-RU" dirty="0" err="1" smtClean="0"/>
              <a:t>Paguroidea</a:t>
            </a:r>
            <a:r>
              <a:rPr lang="ru-RU" dirty="0" smtClean="0"/>
              <a:t>) — надсемейство десятиногих раков из </a:t>
            </a:r>
            <a:r>
              <a:rPr lang="ru-RU" dirty="0" err="1" smtClean="0"/>
              <a:t>инфраотряда</a:t>
            </a:r>
            <a:r>
              <a:rPr lang="ru-RU" dirty="0" smtClean="0"/>
              <a:t> </a:t>
            </a:r>
            <a:r>
              <a:rPr lang="ru-RU" dirty="0" err="1" smtClean="0"/>
              <a:t>неполнохвостых</a:t>
            </a:r>
            <a:r>
              <a:rPr lang="ru-RU" dirty="0" smtClean="0"/>
              <a:t>  (</a:t>
            </a:r>
            <a:r>
              <a:rPr lang="ru-RU" dirty="0" err="1" smtClean="0"/>
              <a:t>Anomura</a:t>
            </a:r>
            <a:r>
              <a:rPr lang="ru-RU" dirty="0" smtClean="0"/>
              <a:t>). Большинство представителей используют в качестве укрытия пустые раковины брюхоногих моллюсков (а иногда и специально нападают на живых моллюсков, чтобы завладеть их домиками).</a:t>
            </a:r>
            <a:endParaRPr lang="ru-RU" dirty="0"/>
          </a:p>
        </p:txBody>
      </p:sp>
      <p:pic>
        <p:nvPicPr>
          <p:cNvPr id="3" name="Рисунок 2" descr="db9618ee25ad4b63dc68e558c0e2bb29.jpg"/>
          <p:cNvPicPr>
            <a:picLocks noChangeAspect="1"/>
          </p:cNvPicPr>
          <p:nvPr/>
        </p:nvPicPr>
        <p:blipFill>
          <a:blip r:embed="rId2"/>
          <a:stretch>
            <a:fillRect/>
          </a:stretch>
        </p:blipFill>
        <p:spPr>
          <a:xfrm>
            <a:off x="285720" y="2285992"/>
            <a:ext cx="4679157" cy="3119438"/>
          </a:xfrm>
          <a:prstGeom prst="rect">
            <a:avLst/>
          </a:prstGeom>
        </p:spPr>
      </p:pic>
      <p:pic>
        <p:nvPicPr>
          <p:cNvPr id="4" name="Рисунок 3" descr="2636308221_3095cbd63c_o.jpg"/>
          <p:cNvPicPr>
            <a:picLocks noChangeAspect="1"/>
          </p:cNvPicPr>
          <p:nvPr/>
        </p:nvPicPr>
        <p:blipFill>
          <a:blip r:embed="rId3"/>
          <a:stretch>
            <a:fillRect/>
          </a:stretch>
        </p:blipFill>
        <p:spPr>
          <a:xfrm>
            <a:off x="5072066" y="2500306"/>
            <a:ext cx="3956002" cy="2681290"/>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214290"/>
            <a:ext cx="2343270" cy="461665"/>
          </a:xfrm>
          <a:prstGeom prst="rect">
            <a:avLst/>
          </a:prstGeom>
          <a:noFill/>
        </p:spPr>
        <p:txBody>
          <a:bodyPr wrap="none" rtlCol="0">
            <a:spAutoFit/>
          </a:bodyPr>
          <a:lstStyle/>
          <a:p>
            <a:r>
              <a:rPr lang="ru-RU" sz="2400" b="1" dirty="0" smtClean="0"/>
              <a:t>Крабы </a:t>
            </a:r>
            <a:r>
              <a:rPr lang="en-US" sz="2400" b="1" dirty="0" err="1" smtClean="0"/>
              <a:t>Brachiura</a:t>
            </a:r>
            <a:endParaRPr lang="ru-RU" sz="2400" b="1" dirty="0"/>
          </a:p>
        </p:txBody>
      </p:sp>
      <p:sp>
        <p:nvSpPr>
          <p:cNvPr id="3" name="Прямоугольник 2"/>
          <p:cNvSpPr/>
          <p:nvPr/>
        </p:nvSpPr>
        <p:spPr>
          <a:xfrm>
            <a:off x="642910" y="642918"/>
            <a:ext cx="7358114" cy="1200329"/>
          </a:xfrm>
          <a:prstGeom prst="rect">
            <a:avLst/>
          </a:prstGeom>
        </p:spPr>
        <p:txBody>
          <a:bodyPr wrap="square">
            <a:spAutoFit/>
          </a:bodyPr>
          <a:lstStyle/>
          <a:p>
            <a:r>
              <a:rPr lang="ru-RU" dirty="0" smtClean="0"/>
              <a:t>Голова у крабов маленькая, короткое брюшко симметрично и подогнуто под </a:t>
            </a:r>
            <a:r>
              <a:rPr lang="ru-RU" dirty="0" err="1" smtClean="0"/>
              <a:t>челюстегрудь</a:t>
            </a:r>
            <a:r>
              <a:rPr lang="ru-RU" dirty="0" smtClean="0"/>
              <a:t>. Брюшные конечности у самца (1—2 пары) превращены в </a:t>
            </a:r>
            <a:r>
              <a:rPr lang="ru-RU" dirty="0" err="1" smtClean="0"/>
              <a:t>копулятивный</a:t>
            </a:r>
            <a:r>
              <a:rPr lang="ru-RU" dirty="0" smtClean="0"/>
              <a:t> орган, у самки (4 пары) служат для вынашивания икры. Обитают в морях, пресных водоемах и на суше.</a:t>
            </a:r>
            <a:endParaRPr lang="ru-RU" dirty="0"/>
          </a:p>
        </p:txBody>
      </p:sp>
      <p:pic>
        <p:nvPicPr>
          <p:cNvPr id="4" name="Рисунок 3" descr="img_2918.jpg"/>
          <p:cNvPicPr>
            <a:picLocks noChangeAspect="1"/>
          </p:cNvPicPr>
          <p:nvPr/>
        </p:nvPicPr>
        <p:blipFill>
          <a:blip r:embed="rId2" cstate="print"/>
          <a:stretch>
            <a:fillRect/>
          </a:stretch>
        </p:blipFill>
        <p:spPr>
          <a:xfrm>
            <a:off x="571472" y="2214554"/>
            <a:ext cx="3821607" cy="2546743"/>
          </a:xfrm>
          <a:prstGeom prst="rect">
            <a:avLst/>
          </a:prstGeom>
        </p:spPr>
      </p:pic>
      <p:sp>
        <p:nvSpPr>
          <p:cNvPr id="5" name="Прямоугольник 4"/>
          <p:cNvSpPr/>
          <p:nvPr/>
        </p:nvSpPr>
        <p:spPr>
          <a:xfrm>
            <a:off x="285720" y="4929198"/>
            <a:ext cx="4498026" cy="369332"/>
          </a:xfrm>
          <a:prstGeom prst="rect">
            <a:avLst/>
          </a:prstGeom>
        </p:spPr>
        <p:txBody>
          <a:bodyPr wrap="none">
            <a:spAutoFit/>
          </a:bodyPr>
          <a:lstStyle/>
          <a:p>
            <a:r>
              <a:rPr lang="ru-RU" dirty="0" smtClean="0"/>
              <a:t>Камчатский краб  </a:t>
            </a:r>
            <a:r>
              <a:rPr lang="en-US" dirty="0" err="1" smtClean="0"/>
              <a:t>Paralithodes</a:t>
            </a:r>
            <a:r>
              <a:rPr lang="en-US" dirty="0" smtClean="0"/>
              <a:t> </a:t>
            </a:r>
            <a:r>
              <a:rPr lang="en-US" dirty="0" err="1" smtClean="0"/>
              <a:t>camtschaticus</a:t>
            </a:r>
            <a:endParaRPr lang="ru-RU" dirty="0"/>
          </a:p>
        </p:txBody>
      </p:sp>
      <p:pic>
        <p:nvPicPr>
          <p:cNvPr id="6" name="Рисунок 5" descr="36_photo.jpg"/>
          <p:cNvPicPr>
            <a:picLocks noChangeAspect="1"/>
          </p:cNvPicPr>
          <p:nvPr/>
        </p:nvPicPr>
        <p:blipFill>
          <a:blip r:embed="rId3"/>
          <a:stretch>
            <a:fillRect/>
          </a:stretch>
        </p:blipFill>
        <p:spPr>
          <a:xfrm>
            <a:off x="4643438" y="2214554"/>
            <a:ext cx="3859938" cy="2566448"/>
          </a:xfrm>
          <a:prstGeom prst="rect">
            <a:avLst/>
          </a:prstGeom>
        </p:spPr>
      </p:pic>
      <p:sp>
        <p:nvSpPr>
          <p:cNvPr id="7" name="Прямоугольник 6"/>
          <p:cNvSpPr/>
          <p:nvPr/>
        </p:nvSpPr>
        <p:spPr>
          <a:xfrm>
            <a:off x="5214942" y="4929198"/>
            <a:ext cx="2857514" cy="369332"/>
          </a:xfrm>
          <a:prstGeom prst="rect">
            <a:avLst/>
          </a:prstGeom>
        </p:spPr>
        <p:txBody>
          <a:bodyPr wrap="none">
            <a:spAutoFit/>
          </a:bodyPr>
          <a:lstStyle/>
          <a:p>
            <a:r>
              <a:rPr lang="ru-RU" dirty="0" smtClean="0"/>
              <a:t>Пальмовый вор </a:t>
            </a:r>
            <a:r>
              <a:rPr lang="en-US" dirty="0" err="1" smtClean="0"/>
              <a:t>Birgus</a:t>
            </a:r>
            <a:r>
              <a:rPr lang="en-US" dirty="0" smtClean="0"/>
              <a:t> </a:t>
            </a:r>
            <a:r>
              <a:rPr lang="en-US" dirty="0" err="1" smtClean="0"/>
              <a:t>latro</a:t>
            </a:r>
            <a:endParaRPr lang="ru-RU"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24px-Cumacea_ru.svg.png"/>
          <p:cNvPicPr>
            <a:picLocks noChangeAspect="1"/>
          </p:cNvPicPr>
          <p:nvPr/>
        </p:nvPicPr>
        <p:blipFill>
          <a:blip r:embed="rId2"/>
          <a:stretch>
            <a:fillRect/>
          </a:stretch>
        </p:blipFill>
        <p:spPr>
          <a:xfrm>
            <a:off x="142844" y="2143116"/>
            <a:ext cx="4221871" cy="3714752"/>
          </a:xfrm>
          <a:prstGeom prst="rect">
            <a:avLst/>
          </a:prstGeom>
        </p:spPr>
      </p:pic>
      <p:sp>
        <p:nvSpPr>
          <p:cNvPr id="3" name="Прямоугольник 2"/>
          <p:cNvSpPr/>
          <p:nvPr/>
        </p:nvSpPr>
        <p:spPr>
          <a:xfrm>
            <a:off x="428596" y="214290"/>
            <a:ext cx="7715304" cy="1785104"/>
          </a:xfrm>
          <a:prstGeom prst="rect">
            <a:avLst/>
          </a:prstGeom>
        </p:spPr>
        <p:txBody>
          <a:bodyPr wrap="square">
            <a:spAutoFit/>
          </a:bodyPr>
          <a:lstStyle/>
          <a:p>
            <a:pPr algn="ctr"/>
            <a:r>
              <a:rPr lang="ru-RU" sz="2000" b="1" dirty="0" err="1" smtClean="0"/>
              <a:t>Ку́мовые</a:t>
            </a:r>
            <a:r>
              <a:rPr lang="ru-RU" sz="2000" b="1" dirty="0" smtClean="0"/>
              <a:t> </a:t>
            </a:r>
            <a:r>
              <a:rPr lang="ru-RU" sz="2000" b="1" dirty="0" err="1" smtClean="0"/>
              <a:t>ра́ки</a:t>
            </a:r>
            <a:r>
              <a:rPr lang="ru-RU" sz="2000" b="1" dirty="0" smtClean="0"/>
              <a:t> (</a:t>
            </a:r>
            <a:r>
              <a:rPr lang="ru-RU" sz="2000" b="1" dirty="0" err="1" smtClean="0"/>
              <a:t>Cumacea</a:t>
            </a:r>
            <a:r>
              <a:rPr lang="ru-RU" sz="2000" b="1" dirty="0" smtClean="0"/>
              <a:t>) </a:t>
            </a:r>
          </a:p>
          <a:p>
            <a:pPr algn="ctr"/>
            <a:r>
              <a:rPr lang="ru-RU" dirty="0" smtClean="0"/>
              <a:t>отряд морских ракообразных из класса высших раков (</a:t>
            </a:r>
            <a:r>
              <a:rPr lang="ru-RU" dirty="0" err="1" smtClean="0"/>
              <a:t>Malacostraca</a:t>
            </a:r>
            <a:r>
              <a:rPr lang="ru-RU" dirty="0" smtClean="0"/>
              <a:t>). Небольшие организмы, пропорциями тела напоминающие головастиков: покрытая панцирем головогрудь и грудной отдел укрупнены и контрастируют с более тонким брюшком, заканчивающимся хвостовой вилкой. Насчитывают около 1300 видов[</a:t>
            </a:r>
            <a:endParaRPr lang="ru-RU" dirty="0"/>
          </a:p>
        </p:txBody>
      </p:sp>
      <p:sp>
        <p:nvSpPr>
          <p:cNvPr id="4" name="Прямоугольник 3"/>
          <p:cNvSpPr/>
          <p:nvPr/>
        </p:nvSpPr>
        <p:spPr>
          <a:xfrm>
            <a:off x="5143504" y="5429264"/>
            <a:ext cx="3472810" cy="369332"/>
          </a:xfrm>
          <a:prstGeom prst="rect">
            <a:avLst/>
          </a:prstGeom>
        </p:spPr>
        <p:txBody>
          <a:bodyPr wrap="none">
            <a:spAutoFit/>
          </a:bodyPr>
          <a:lstStyle/>
          <a:p>
            <a:r>
              <a:rPr lang="ru-RU" dirty="0" err="1" smtClean="0"/>
              <a:t>Кумовый</a:t>
            </a:r>
            <a:r>
              <a:rPr lang="ru-RU" dirty="0" smtClean="0"/>
              <a:t> рачок (</a:t>
            </a:r>
            <a:r>
              <a:rPr lang="en-US" dirty="0" err="1" smtClean="0"/>
              <a:t>Diastylis</a:t>
            </a:r>
            <a:r>
              <a:rPr lang="en-US" dirty="0" smtClean="0"/>
              <a:t> </a:t>
            </a:r>
            <a:r>
              <a:rPr lang="en-US" dirty="0" err="1" smtClean="0"/>
              <a:t>rathkei</a:t>
            </a:r>
            <a:r>
              <a:rPr lang="en-US" dirty="0" smtClean="0"/>
              <a:t>) .</a:t>
            </a:r>
            <a:endParaRPr lang="ru-RU" dirty="0"/>
          </a:p>
        </p:txBody>
      </p:sp>
      <p:pic>
        <p:nvPicPr>
          <p:cNvPr id="5" name="Рисунок 4" descr="cefalocarida.jpg"/>
          <p:cNvPicPr>
            <a:picLocks noChangeAspect="1"/>
          </p:cNvPicPr>
          <p:nvPr/>
        </p:nvPicPr>
        <p:blipFill>
          <a:blip r:embed="rId3"/>
          <a:stretch>
            <a:fillRect/>
          </a:stretch>
        </p:blipFill>
        <p:spPr>
          <a:xfrm>
            <a:off x="4572000" y="2071678"/>
            <a:ext cx="4310093" cy="3232570"/>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429684" cy="677108"/>
          </a:xfrm>
          <a:prstGeom prst="rect">
            <a:avLst/>
          </a:prstGeom>
        </p:spPr>
        <p:txBody>
          <a:bodyPr wrap="square">
            <a:spAutoFit/>
          </a:bodyPr>
          <a:lstStyle/>
          <a:p>
            <a:pPr algn="ctr"/>
            <a:r>
              <a:rPr lang="ru-RU" sz="2400" b="1" dirty="0" smtClean="0"/>
              <a:t>Отряд </a:t>
            </a:r>
            <a:r>
              <a:rPr lang="en-US" sz="2400" b="1" dirty="0" smtClean="0"/>
              <a:t> Isopoda  </a:t>
            </a:r>
            <a:r>
              <a:rPr lang="ru-RU" sz="2400" b="1" dirty="0" smtClean="0"/>
              <a:t>Равноногие Раки </a:t>
            </a:r>
            <a:endParaRPr lang="ru-RU" dirty="0" smtClean="0"/>
          </a:p>
          <a:p>
            <a:pPr algn="ctr"/>
            <a:r>
              <a:rPr lang="ru-RU" sz="1400" dirty="0" smtClean="0"/>
              <a:t>Одна из самых разнообразных и многочисленных групп ракообразных, включающая более 10,5 тысяч</a:t>
            </a:r>
            <a:endParaRPr lang="ru-RU" sz="1400" dirty="0"/>
          </a:p>
        </p:txBody>
      </p:sp>
      <p:pic>
        <p:nvPicPr>
          <p:cNvPr id="3" name="Рисунок 2" descr="i009w001u210017700.jpg"/>
          <p:cNvPicPr>
            <a:picLocks noChangeAspect="1"/>
          </p:cNvPicPr>
          <p:nvPr/>
        </p:nvPicPr>
        <p:blipFill>
          <a:blip r:embed="rId2"/>
          <a:stretch>
            <a:fillRect/>
          </a:stretch>
        </p:blipFill>
        <p:spPr>
          <a:xfrm>
            <a:off x="1000100" y="857232"/>
            <a:ext cx="6350000" cy="4508500"/>
          </a:xfrm>
          <a:prstGeom prst="rect">
            <a:avLst/>
          </a:prstGeom>
          <a:ln w="28575">
            <a:solidFill>
              <a:schemeClr val="tx1"/>
            </a:solidFill>
          </a:ln>
        </p:spPr>
      </p:pic>
      <p:sp>
        <p:nvSpPr>
          <p:cNvPr id="4" name="Прямоугольник 3"/>
          <p:cNvSpPr/>
          <p:nvPr/>
        </p:nvSpPr>
        <p:spPr>
          <a:xfrm>
            <a:off x="142844" y="5500702"/>
            <a:ext cx="8358246" cy="1200329"/>
          </a:xfrm>
          <a:prstGeom prst="rect">
            <a:avLst/>
          </a:prstGeom>
        </p:spPr>
        <p:txBody>
          <a:bodyPr wrap="square">
            <a:spAutoFit/>
          </a:bodyPr>
          <a:lstStyle/>
          <a:p>
            <a:r>
              <a:rPr lang="ru-RU" dirty="0" smtClean="0"/>
              <a:t>Равноногие ракообразные: 1 – водяной ослик (</a:t>
            </a:r>
            <a:r>
              <a:rPr lang="en-US" dirty="0" err="1" smtClean="0"/>
              <a:t>Asellus</a:t>
            </a:r>
            <a:r>
              <a:rPr lang="en-US" dirty="0" smtClean="0"/>
              <a:t> </a:t>
            </a:r>
            <a:r>
              <a:rPr lang="en-US" dirty="0" err="1" smtClean="0"/>
              <a:t>aquaticus</a:t>
            </a:r>
            <a:r>
              <a:rPr lang="en-US" dirty="0" smtClean="0"/>
              <a:t>); 2 – </a:t>
            </a:r>
            <a:r>
              <a:rPr lang="en-US" dirty="0" err="1" smtClean="0"/>
              <a:t>Munnopsis</a:t>
            </a:r>
            <a:r>
              <a:rPr lang="en-US" dirty="0" smtClean="0"/>
              <a:t> </a:t>
            </a:r>
            <a:r>
              <a:rPr lang="en-US" dirty="0" err="1" smtClean="0"/>
              <a:t>typica</a:t>
            </a:r>
            <a:r>
              <a:rPr lang="en-US" dirty="0" smtClean="0"/>
              <a:t>; 3 – </a:t>
            </a:r>
            <a:r>
              <a:rPr lang="ru-RU" dirty="0" smtClean="0"/>
              <a:t>морской таракан (</a:t>
            </a:r>
            <a:r>
              <a:rPr lang="en-US" dirty="0" err="1" smtClean="0"/>
              <a:t>Mesidothea</a:t>
            </a:r>
            <a:r>
              <a:rPr lang="en-US" dirty="0" smtClean="0"/>
              <a:t> </a:t>
            </a:r>
            <a:r>
              <a:rPr lang="en-US" dirty="0" err="1" smtClean="0"/>
              <a:t>entomon</a:t>
            </a:r>
            <a:r>
              <a:rPr lang="en-US" dirty="0" smtClean="0"/>
              <a:t>); 4 – </a:t>
            </a:r>
            <a:r>
              <a:rPr lang="ru-RU" dirty="0" smtClean="0"/>
              <a:t>древоточец (</a:t>
            </a:r>
            <a:r>
              <a:rPr lang="en-US" dirty="0" err="1" smtClean="0"/>
              <a:t>Limnoria</a:t>
            </a:r>
            <a:r>
              <a:rPr lang="en-US" dirty="0" smtClean="0"/>
              <a:t> </a:t>
            </a:r>
            <a:r>
              <a:rPr lang="en-US" dirty="0" err="1" smtClean="0"/>
              <a:t>lignorum</a:t>
            </a:r>
            <a:r>
              <a:rPr lang="en-US" dirty="0" smtClean="0"/>
              <a:t>); 5 – </a:t>
            </a:r>
            <a:r>
              <a:rPr lang="ru-RU" dirty="0" smtClean="0"/>
              <a:t>мокрица (</a:t>
            </a:r>
            <a:r>
              <a:rPr lang="en-US" dirty="0" err="1" smtClean="0"/>
              <a:t>Oniscus</a:t>
            </a:r>
            <a:r>
              <a:rPr lang="en-US" dirty="0" smtClean="0"/>
              <a:t> </a:t>
            </a:r>
            <a:r>
              <a:rPr lang="en-US" dirty="0" err="1" smtClean="0"/>
              <a:t>asellus</a:t>
            </a:r>
            <a:r>
              <a:rPr lang="en-US" dirty="0" smtClean="0"/>
              <a:t>); 6 – </a:t>
            </a:r>
            <a:r>
              <a:rPr lang="ru-RU" dirty="0" smtClean="0"/>
              <a:t>паразитический рачок ( </a:t>
            </a:r>
            <a:r>
              <a:rPr lang="en-US" dirty="0" err="1" smtClean="0"/>
              <a:t>Bopyroides</a:t>
            </a:r>
            <a:r>
              <a:rPr lang="en-US" dirty="0" smtClean="0"/>
              <a:t> </a:t>
            </a:r>
            <a:r>
              <a:rPr lang="en-US" dirty="0" err="1" smtClean="0"/>
              <a:t>hippolites</a:t>
            </a:r>
            <a:r>
              <a:rPr lang="en-US" dirty="0" smtClean="0"/>
              <a:t>; </a:t>
            </a:r>
            <a:r>
              <a:rPr lang="ru-RU" dirty="0" smtClean="0"/>
              <a:t>а – самка; б – самец); 7 – </a:t>
            </a:r>
            <a:r>
              <a:rPr lang="en-US" dirty="0" err="1" smtClean="0"/>
              <a:t>Calathura</a:t>
            </a:r>
            <a:r>
              <a:rPr lang="en-US" dirty="0" smtClean="0"/>
              <a:t> </a:t>
            </a:r>
            <a:r>
              <a:rPr lang="en-US" dirty="0" err="1" smtClean="0"/>
              <a:t>brachiata</a:t>
            </a:r>
            <a:r>
              <a:rPr lang="en-US" dirty="0" smtClean="0"/>
              <a:t>; 8 – </a:t>
            </a:r>
            <a:r>
              <a:rPr lang="en-US" dirty="0" err="1" smtClean="0"/>
              <a:t>Arcturus</a:t>
            </a:r>
            <a:r>
              <a:rPr lang="en-US" dirty="0" smtClean="0"/>
              <a:t> </a:t>
            </a:r>
            <a:r>
              <a:rPr lang="en-US" dirty="0" err="1" smtClean="0"/>
              <a:t>baffini</a:t>
            </a:r>
            <a:r>
              <a:rPr lang="en-US" dirty="0" smtClean="0"/>
              <a:t>.</a:t>
            </a:r>
            <a:endParaRPr lang="ru-RU"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08607_600 (1).jpg"/>
          <p:cNvPicPr>
            <a:picLocks noChangeAspect="1"/>
          </p:cNvPicPr>
          <p:nvPr/>
        </p:nvPicPr>
        <p:blipFill>
          <a:blip r:embed="rId2"/>
          <a:stretch>
            <a:fillRect/>
          </a:stretch>
        </p:blipFill>
        <p:spPr>
          <a:xfrm>
            <a:off x="1571604" y="928670"/>
            <a:ext cx="5648325" cy="5715000"/>
          </a:xfrm>
          <a:prstGeom prst="rect">
            <a:avLst/>
          </a:prstGeom>
        </p:spPr>
      </p:pic>
      <p:sp>
        <p:nvSpPr>
          <p:cNvPr id="3" name="TextBox 2"/>
          <p:cNvSpPr txBox="1"/>
          <p:nvPr/>
        </p:nvSpPr>
        <p:spPr>
          <a:xfrm>
            <a:off x="2143108" y="285728"/>
            <a:ext cx="4224233" cy="461665"/>
          </a:xfrm>
          <a:prstGeom prst="rect">
            <a:avLst/>
          </a:prstGeom>
          <a:noFill/>
        </p:spPr>
        <p:txBody>
          <a:bodyPr wrap="none" rtlCol="0">
            <a:spAutoFit/>
          </a:bodyPr>
          <a:lstStyle/>
          <a:p>
            <a:r>
              <a:rPr lang="ru-RU" sz="2400" b="1" dirty="0" smtClean="0"/>
              <a:t>Конечности равноногих раков</a:t>
            </a:r>
            <a:endParaRPr lang="ru-RU" sz="2400" b="1"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lacostraca_forest.svg.png"/>
          <p:cNvPicPr>
            <a:picLocks noChangeAspect="1"/>
          </p:cNvPicPr>
          <p:nvPr/>
        </p:nvPicPr>
        <p:blipFill>
          <a:blip r:embed="rId2"/>
          <a:stretch>
            <a:fillRect/>
          </a:stretch>
        </p:blipFill>
        <p:spPr>
          <a:xfrm>
            <a:off x="661871" y="0"/>
            <a:ext cx="7820258" cy="6858000"/>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ncrustacea2013 (1).jpg"/>
          <p:cNvPicPr>
            <a:picLocks noChangeAspect="1"/>
          </p:cNvPicPr>
          <p:nvPr/>
        </p:nvPicPr>
        <p:blipFill>
          <a:blip r:embed="rId2"/>
          <a:stretch>
            <a:fillRect/>
          </a:stretch>
        </p:blipFill>
        <p:spPr>
          <a:xfrm>
            <a:off x="500034" y="1000108"/>
            <a:ext cx="8271553" cy="489720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0123 (1).jpg"/>
          <p:cNvPicPr>
            <a:picLocks noChangeAspect="1"/>
          </p:cNvPicPr>
          <p:nvPr/>
        </p:nvPicPr>
        <p:blipFill>
          <a:blip r:embed="rId2"/>
          <a:stretch>
            <a:fillRect/>
          </a:stretch>
        </p:blipFill>
        <p:spPr>
          <a:xfrm>
            <a:off x="428596" y="1428736"/>
            <a:ext cx="8459352" cy="4805382"/>
          </a:xfrm>
          <a:prstGeom prst="rect">
            <a:avLst/>
          </a:prstGeom>
        </p:spPr>
      </p:pic>
      <p:sp>
        <p:nvSpPr>
          <p:cNvPr id="3" name="TextBox 2"/>
          <p:cNvSpPr txBox="1"/>
          <p:nvPr/>
        </p:nvSpPr>
        <p:spPr>
          <a:xfrm>
            <a:off x="2000232" y="500042"/>
            <a:ext cx="4591000" cy="523220"/>
          </a:xfrm>
          <a:prstGeom prst="rect">
            <a:avLst/>
          </a:prstGeom>
          <a:noFill/>
        </p:spPr>
        <p:txBody>
          <a:bodyPr wrap="none" rtlCol="0">
            <a:spAutoFit/>
          </a:bodyPr>
          <a:lstStyle/>
          <a:p>
            <a:r>
              <a:rPr lang="ru-RU" sz="2800" b="1" dirty="0" smtClean="0"/>
              <a:t>Строение фасеточного глаза</a:t>
            </a:r>
            <a:endParaRPr lang="ru-RU" sz="28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7.png"/>
          <p:cNvPicPr>
            <a:picLocks noChangeAspect="1"/>
          </p:cNvPicPr>
          <p:nvPr/>
        </p:nvPicPr>
        <p:blipFill>
          <a:blip r:embed="rId2"/>
          <a:stretch>
            <a:fillRect/>
          </a:stretch>
        </p:blipFill>
        <p:spPr>
          <a:xfrm>
            <a:off x="1500166" y="571480"/>
            <a:ext cx="5500726" cy="568999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08-008-Pischevaritelnaja-sistema-raka-rechnogo.jpg"/>
          <p:cNvPicPr>
            <a:picLocks noChangeAspect="1"/>
          </p:cNvPicPr>
          <p:nvPr/>
        </p:nvPicPr>
        <p:blipFill>
          <a:blip r:embed="rId2"/>
          <a:stretch>
            <a:fillRect/>
          </a:stretch>
        </p:blipFill>
        <p:spPr>
          <a:xfrm>
            <a:off x="2071670" y="809607"/>
            <a:ext cx="4429156" cy="5167349"/>
          </a:xfrm>
          <a:prstGeom prst="rect">
            <a:avLst/>
          </a:prstGeom>
        </p:spPr>
      </p:pic>
      <p:sp>
        <p:nvSpPr>
          <p:cNvPr id="4" name="Прямоугольник 3"/>
          <p:cNvSpPr/>
          <p:nvPr/>
        </p:nvSpPr>
        <p:spPr>
          <a:xfrm>
            <a:off x="285720" y="6000768"/>
            <a:ext cx="8001056" cy="646331"/>
          </a:xfrm>
          <a:prstGeom prst="rect">
            <a:avLst/>
          </a:prstGeom>
        </p:spPr>
        <p:txBody>
          <a:bodyPr wrap="square">
            <a:spAutoFit/>
          </a:bodyPr>
          <a:lstStyle/>
          <a:p>
            <a:pPr algn="ctr"/>
            <a:r>
              <a:rPr lang="ru-RU" dirty="0" smtClean="0"/>
              <a:t>1- ротовое отверстие 2- пищевод 3- желудок 4- средняя кишка 5-печень 6- задняя кишка 7- анальное отверстие.</a:t>
            </a:r>
            <a:endParaRPr lang="ru-RU" dirty="0"/>
          </a:p>
        </p:txBody>
      </p:sp>
      <p:sp>
        <p:nvSpPr>
          <p:cNvPr id="5" name="TextBox 4"/>
          <p:cNvSpPr txBox="1"/>
          <p:nvPr/>
        </p:nvSpPr>
        <p:spPr>
          <a:xfrm>
            <a:off x="2071670" y="285728"/>
            <a:ext cx="4387804" cy="523220"/>
          </a:xfrm>
          <a:prstGeom prst="rect">
            <a:avLst/>
          </a:prstGeom>
          <a:noFill/>
        </p:spPr>
        <p:txBody>
          <a:bodyPr wrap="none" rtlCol="0">
            <a:spAutoFit/>
          </a:bodyPr>
          <a:lstStyle/>
          <a:p>
            <a:r>
              <a:rPr lang="ru-RU" sz="2800" b="1" dirty="0" smtClean="0"/>
              <a:t>Пищеварительная система</a:t>
            </a:r>
            <a:endParaRPr lang="ru-RU" sz="2800" b="1" dirty="0"/>
          </a:p>
        </p:txBody>
      </p:sp>
    </p:spTree>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4422</Words>
  <Application>Microsoft Office PowerPoint</Application>
  <PresentationFormat>On-screen Show (4:3)</PresentationFormat>
  <Paragraphs>171</Paragraphs>
  <Slides>69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Mikhail Dianov</cp:lastModifiedBy>
  <cp:revision>139</cp:revision>
  <dcterms:created xsi:type="dcterms:W3CDTF">2020-02-02T16:29:31Z</dcterms:created>
  <dcterms:modified xsi:type="dcterms:W3CDTF">2020-03-16T11:05:43Z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5375235</vt:lpwstr>
  </property>
  <property fmtid="{D5CDD505-2E9C-101B-9397-08002B2CF9AE}" pid="3" name="NXPowerLiteSettings">
    <vt:lpwstr>C700052003A000</vt:lpwstr>
  </property>
  <property fmtid="{D5CDD505-2E9C-101B-9397-08002B2CF9AE}" pid="4" name="NXPowerLiteVersion">
    <vt:lpwstr>D8.0.11</vt:lpwstr>
  </property>
</Properties>
</file>