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0" r:id="rId3"/>
    <p:sldId id="262" r:id="rId4"/>
    <p:sldId id="301" r:id="rId5"/>
    <p:sldId id="302" r:id="rId6"/>
    <p:sldId id="264" r:id="rId7"/>
    <p:sldId id="265" r:id="rId8"/>
    <p:sldId id="266" r:id="rId9"/>
    <p:sldId id="267" r:id="rId10"/>
    <p:sldId id="263" r:id="rId11"/>
    <p:sldId id="259" r:id="rId12"/>
    <p:sldId id="260" r:id="rId13"/>
    <p:sldId id="261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5" r:id="rId27"/>
    <p:sldId id="282" r:id="rId28"/>
    <p:sldId id="286" r:id="rId29"/>
    <p:sldId id="280" r:id="rId30"/>
    <p:sldId id="290" r:id="rId31"/>
    <p:sldId id="297" r:id="rId32"/>
    <p:sldId id="288" r:id="rId33"/>
    <p:sldId id="287" r:id="rId34"/>
    <p:sldId id="295" r:id="rId35"/>
    <p:sldId id="289" r:id="rId36"/>
    <p:sldId id="298" r:id="rId37"/>
    <p:sldId id="299" r:id="rId38"/>
    <p:sldId id="294" r:id="rId39"/>
    <p:sldId id="296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742C-A43F-406D-B38C-9F1F27F88641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8CC2-2978-4682-9B46-9304ADB5A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428604"/>
            <a:ext cx="450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Кольчатые черви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Annelida</a:t>
            </a:r>
            <a:r>
              <a:rPr lang="en-US" sz="2800" b="1" dirty="0" smtClean="0"/>
              <a:t>)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107154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Spiralia</a:t>
            </a:r>
            <a:r>
              <a:rPr lang="en-US" sz="2400" dirty="0" smtClean="0"/>
              <a:t> </a:t>
            </a:r>
            <a:r>
              <a:rPr lang="ru-RU" sz="2400" dirty="0" smtClean="0"/>
              <a:t> или </a:t>
            </a:r>
            <a:r>
              <a:rPr lang="en-US" sz="2400" dirty="0" smtClean="0"/>
              <a:t> </a:t>
            </a:r>
            <a:r>
              <a:rPr lang="en-US" sz="2400" dirty="0" err="1" smtClean="0"/>
              <a:t>Articulata</a:t>
            </a:r>
            <a:r>
              <a:rPr lang="en-US" sz="2400" dirty="0" smtClean="0"/>
              <a:t> 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5" name="Рисунок 4" descr="FILOGENIA (BIOLOGIA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3513069" cy="3143272"/>
          </a:xfrm>
          <a:prstGeom prst="rect">
            <a:avLst/>
          </a:prstGeom>
        </p:spPr>
      </p:pic>
      <p:pic>
        <p:nvPicPr>
          <p:cNvPr id="6" name="Рисунок 5" descr="Articul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688508"/>
            <a:ext cx="2500298" cy="2954938"/>
          </a:xfrm>
          <a:prstGeom prst="rect">
            <a:avLst/>
          </a:prstGeom>
        </p:spPr>
      </p:pic>
      <p:pic>
        <p:nvPicPr>
          <p:cNvPr id="7" name="Рисунок 6" descr="576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214554"/>
            <a:ext cx="2937264" cy="37147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0px-Spiral_cleavage_in_Troch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1" y="1823124"/>
            <a:ext cx="8677271" cy="263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928670"/>
            <a:ext cx="388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Спиральное дробление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688" y="4857760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Спиральное дробление характерно для нескольких групп червей (кольчатых, </a:t>
            </a:r>
            <a:r>
              <a:rPr lang="ru-RU" dirty="0" err="1" smtClean="0"/>
              <a:t>турбеллярий</a:t>
            </a:r>
            <a:r>
              <a:rPr lang="ru-RU" dirty="0" smtClean="0"/>
              <a:t>, немертин) и всех моллюсков, за исключением головоногих.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gmentation+in+developing+annelid+lar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ochophor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7821679" cy="35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500042"/>
            <a:ext cx="34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Развитие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Polychaeta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17966422_r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71437"/>
            <a:ext cx="4124325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766906_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001056" cy="60007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Подкласс Бродячие многощетинковые кольчецы (</a:t>
            </a:r>
            <a:r>
              <a:rPr lang="ru-RU" sz="2400" b="1" dirty="0" err="1" smtClean="0"/>
              <a:t>Errantia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428604"/>
            <a:ext cx="588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Класс Многощетинковые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Polycheta</a:t>
            </a:r>
            <a:r>
              <a:rPr lang="en-US" sz="2800" b="1" dirty="0" smtClean="0"/>
              <a:t>)</a:t>
            </a:r>
            <a:endParaRPr lang="ru-RU" sz="2800" b="1" dirty="0"/>
          </a:p>
        </p:txBody>
      </p:sp>
      <p:pic>
        <p:nvPicPr>
          <p:cNvPr id="10" name="Рисунок 9" descr="img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143116"/>
            <a:ext cx="5715008" cy="4286256"/>
          </a:xfrm>
          <a:prstGeom prst="rect">
            <a:avLst/>
          </a:prstGeom>
        </p:spPr>
      </p:pic>
      <p:pic>
        <p:nvPicPr>
          <p:cNvPr id="11" name="Рисунок 10" descr="1125314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214554"/>
            <a:ext cx="3172635" cy="2133597"/>
          </a:xfrm>
          <a:prstGeom prst="rect">
            <a:avLst/>
          </a:prstGeom>
        </p:spPr>
      </p:pic>
      <p:pic>
        <p:nvPicPr>
          <p:cNvPr id="13" name="Рисунок 12" descr="Нереи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1516" y="4764774"/>
            <a:ext cx="2028606" cy="1357322"/>
          </a:xfrm>
          <a:prstGeom prst="rect">
            <a:avLst/>
          </a:prstGeom>
        </p:spPr>
      </p:pic>
      <p:pic>
        <p:nvPicPr>
          <p:cNvPr id="14" name="Рисунок 13" descr="Novarius_14Dec93-2012THUM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50771" y="4682141"/>
            <a:ext cx="2024049" cy="15180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350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Подкласс. Сидячие многощетинковые кольчецы (</a:t>
            </a:r>
            <a:r>
              <a:rPr lang="ru-RU" sz="2400" b="1" dirty="0" err="1" smtClean="0"/>
              <a:t>Sedentaria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pic>
        <p:nvPicPr>
          <p:cNvPr id="3" name="Рисунок 2" descr="8_6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4878413" cy="4357718"/>
          </a:xfrm>
          <a:prstGeom prst="rect">
            <a:avLst/>
          </a:prstGeom>
        </p:spPr>
      </p:pic>
      <p:pic>
        <p:nvPicPr>
          <p:cNvPr id="4" name="Рисунок 3" descr="Christmas_tree_worm_(Spirobranchus_giganteu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41276"/>
            <a:ext cx="3643338" cy="2420742"/>
          </a:xfrm>
          <a:prstGeom prst="rect">
            <a:avLst/>
          </a:prstGeom>
        </p:spPr>
      </p:pic>
      <p:pic>
        <p:nvPicPr>
          <p:cNvPr id="5" name="Рисунок 4" descr="Arenicola_mar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571612"/>
            <a:ext cx="3650149" cy="20577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85728"/>
            <a:ext cx="551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Подкласс. </a:t>
            </a:r>
            <a:r>
              <a:rPr lang="ru-RU" sz="2400" b="1" dirty="0" err="1" smtClean="0"/>
              <a:t>Мизостомиды</a:t>
            </a:r>
            <a:r>
              <a:rPr lang="ru-RU" sz="2400" b="1" dirty="0" smtClean="0"/>
              <a:t> (</a:t>
            </a:r>
            <a:r>
              <a:rPr lang="en-US" sz="2400" b="1" dirty="0" err="1" smtClean="0"/>
              <a:t>Myzostomida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3" name="Рисунок 2" descr="12862_2014_Article_170_Fig1_HT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937204"/>
            <a:ext cx="4500594" cy="3587775"/>
          </a:xfrm>
          <a:prstGeom prst="rect">
            <a:avLst/>
          </a:prstGeom>
        </p:spPr>
      </p:pic>
      <p:pic>
        <p:nvPicPr>
          <p:cNvPr id="5" name="Рисунок 4" descr="2234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00306"/>
            <a:ext cx="3794103" cy="3929090"/>
          </a:xfrm>
          <a:prstGeom prst="rect">
            <a:avLst/>
          </a:prstGeom>
        </p:spPr>
      </p:pic>
      <p:pic>
        <p:nvPicPr>
          <p:cNvPr id="6" name="Рисунок 5" descr="1-2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857232"/>
            <a:ext cx="2017609" cy="1932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1714488"/>
            <a:ext cx="407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Паразиты и комменсалы иглокожих, главным образом морских лилий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Класс </a:t>
            </a:r>
            <a:r>
              <a:rPr lang="ru-RU" sz="2800" b="1" dirty="0" err="1" smtClean="0"/>
              <a:t>Поясковые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Clitellata</a:t>
            </a:r>
            <a:r>
              <a:rPr lang="en-US" sz="2800" b="1" dirty="0" smtClean="0"/>
              <a:t>)</a:t>
            </a:r>
          </a:p>
        </p:txBody>
      </p:sp>
      <p:pic>
        <p:nvPicPr>
          <p:cNvPr id="3" name="Рисунок 2" descr="image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15" y="1500174"/>
            <a:ext cx="4155169" cy="4643470"/>
          </a:xfrm>
          <a:prstGeom prst="rect">
            <a:avLst/>
          </a:prstGeom>
        </p:spPr>
      </p:pic>
      <p:pic>
        <p:nvPicPr>
          <p:cNvPr id="4" name="Рисунок 3" descr="666c206e97b3958f34116f695f6ca5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50199" y="1950602"/>
            <a:ext cx="4637910" cy="3462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714356"/>
            <a:ext cx="580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Подкласс Малощетинковые 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Oligochaeta</a:t>
            </a:r>
            <a:r>
              <a:rPr lang="en-US" sz="2400" b="1" dirty="0" smtClean="0"/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401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Подкласс Пиявки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Hirudinea</a:t>
            </a:r>
            <a:r>
              <a:rPr lang="en-US" sz="2400" b="1" dirty="0" smtClean="0"/>
              <a:t>)</a:t>
            </a:r>
            <a:endParaRPr lang="ru-RU" sz="2400" b="1" dirty="0"/>
          </a:p>
        </p:txBody>
      </p:sp>
      <p:pic>
        <p:nvPicPr>
          <p:cNvPr id="4" name="Рисунок 3" descr="dbe05350458c15fa6c802fb68639113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6481691" cy="4429156"/>
          </a:xfrm>
          <a:prstGeom prst="rect">
            <a:avLst/>
          </a:prstGeom>
        </p:spPr>
      </p:pic>
      <p:pic>
        <p:nvPicPr>
          <p:cNvPr id="5" name="Рисунок 4" descr="00943768_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3439" y="928670"/>
            <a:ext cx="3964809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668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Основные признаки строения кольчатых червей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857232"/>
            <a:ext cx="270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Гомономная</a:t>
            </a:r>
            <a:r>
              <a:rPr lang="ru-RU" dirty="0" smtClean="0"/>
              <a:t> сегментация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78579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Вторичная полость тела (целом)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571744"/>
            <a:ext cx="336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Замкнутая кровеносная система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2786058"/>
            <a:ext cx="283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Брюшная нервная цепочка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143380"/>
            <a:ext cx="372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Органы выделения - метанефридии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5000636"/>
            <a:ext cx="25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Спиральное дробление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4714884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Личинка </a:t>
            </a:r>
            <a:r>
              <a:rPr lang="ru-RU" dirty="0" err="1" smtClean="0"/>
              <a:t>трохофора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 descr="52ff73be15bdbc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3143240" cy="1153569"/>
          </a:xfrm>
          <a:prstGeom prst="rect">
            <a:avLst/>
          </a:prstGeom>
        </p:spPr>
      </p:pic>
      <p:pic>
        <p:nvPicPr>
          <p:cNvPr id="12" name="Рисунок 11" descr="221652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142984"/>
            <a:ext cx="1928826" cy="1446620"/>
          </a:xfrm>
          <a:prstGeom prst="rect">
            <a:avLst/>
          </a:prstGeom>
        </p:spPr>
      </p:pic>
      <p:pic>
        <p:nvPicPr>
          <p:cNvPr id="13" name="Рисунок 12" descr="s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85720" y="2928934"/>
            <a:ext cx="3100380" cy="803802"/>
          </a:xfrm>
          <a:prstGeom prst="rect">
            <a:avLst/>
          </a:prstGeom>
        </p:spPr>
      </p:pic>
      <p:pic>
        <p:nvPicPr>
          <p:cNvPr id="15" name="Рисунок 14" descr="hello_html_m44eb6d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214686"/>
            <a:ext cx="3214710" cy="1231234"/>
          </a:xfrm>
          <a:prstGeom prst="rect">
            <a:avLst/>
          </a:prstGeom>
        </p:spPr>
      </p:pic>
      <p:pic>
        <p:nvPicPr>
          <p:cNvPr id="16" name="Рисунок 15" descr="image-5eed1b5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572008"/>
            <a:ext cx="2571768" cy="1281999"/>
          </a:xfrm>
          <a:prstGeom prst="rect">
            <a:avLst/>
          </a:prstGeom>
        </p:spPr>
      </p:pic>
      <p:pic>
        <p:nvPicPr>
          <p:cNvPr id="17" name="Рисунок 16" descr="1200px-Spiral_cleavage_in_Trochu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5429264"/>
            <a:ext cx="2357422" cy="717049"/>
          </a:xfrm>
          <a:prstGeom prst="rect">
            <a:avLst/>
          </a:prstGeom>
        </p:spPr>
      </p:pic>
      <p:pic>
        <p:nvPicPr>
          <p:cNvPr id="18" name="Рисунок 17" descr="Haliotis_asinina_trochoph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5214950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571480"/>
            <a:ext cx="668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Отряд </a:t>
            </a:r>
            <a:r>
              <a:rPr lang="ru-RU" sz="2400" b="1" dirty="0" err="1" smtClean="0"/>
              <a:t>Щетинконосные</a:t>
            </a:r>
            <a:r>
              <a:rPr lang="ru-RU" sz="2400" b="1" dirty="0" smtClean="0"/>
              <a:t> пиявки (</a:t>
            </a:r>
            <a:r>
              <a:rPr lang="en-US" sz="2400" b="1" dirty="0" err="1" smtClean="0"/>
              <a:t>Acanthobdellida</a:t>
            </a:r>
            <a:r>
              <a:rPr lang="en-US" sz="2400" b="1" dirty="0" smtClean="0"/>
              <a:t>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285860"/>
            <a:ext cx="3571900" cy="464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этому отряду принадлежит только один вид — </a:t>
            </a:r>
            <a:r>
              <a:rPr lang="ru-RU" dirty="0" err="1" smtClean="0"/>
              <a:t>щетинковая</a:t>
            </a:r>
            <a:r>
              <a:rPr lang="ru-RU" dirty="0" smtClean="0"/>
              <a:t> пиявка (</a:t>
            </a:r>
            <a:r>
              <a:rPr lang="ru-RU" dirty="0" err="1" smtClean="0"/>
              <a:t>Acanthobdella</a:t>
            </a:r>
            <a:r>
              <a:rPr lang="ru-RU" dirty="0" smtClean="0"/>
              <a:t> </a:t>
            </a:r>
            <a:r>
              <a:rPr lang="ru-RU" dirty="0" err="1" smtClean="0"/>
              <a:t>peledina</a:t>
            </a:r>
            <a:r>
              <a:rPr lang="ru-RU" dirty="0" smtClean="0"/>
              <a:t>), паразитирующая на лососевых рыбах. Встречается она в озерах Финляндии, Онежском озере и в Енисее.</a:t>
            </a:r>
          </a:p>
          <a:p>
            <a:pPr algn="ctr"/>
            <a:r>
              <a:rPr lang="ru-RU" dirty="0" smtClean="0"/>
              <a:t>Очень примитивная реликтовая форма, несущая по четыре пары острых загнутых щетинок на пяти передних сегментах. Передняя присоска отсутствует, присутствует лишь задняя. Паренхима развита слабо, имеются </a:t>
            </a:r>
            <a:r>
              <a:rPr lang="ru-RU" dirty="0" err="1" smtClean="0"/>
              <a:t>целомическая</a:t>
            </a:r>
            <a:r>
              <a:rPr lang="ru-RU" dirty="0" smtClean="0"/>
              <a:t> полость и кровеносная система.</a:t>
            </a:r>
          </a:p>
          <a:p>
            <a:endParaRPr lang="ru-RU" dirty="0"/>
          </a:p>
        </p:txBody>
      </p:sp>
      <p:pic>
        <p:nvPicPr>
          <p:cNvPr id="8" name="Рисунок 7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09994" y="2047866"/>
            <a:ext cx="4572032" cy="30480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5828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Отряд Хоботные пиявки (</a:t>
            </a:r>
            <a:r>
              <a:rPr lang="en-US" sz="2400" b="1" dirty="0" err="1" smtClean="0"/>
              <a:t>Rhynchobdellida</a:t>
            </a:r>
            <a:r>
              <a:rPr lang="en-US" sz="2400" b="1" dirty="0" smtClean="0"/>
              <a:t>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Нападают в основном на рыб и моллюсков. Челюстные образования отсутствуют</a:t>
            </a:r>
            <a:endParaRPr lang="ru-RU" dirty="0"/>
          </a:p>
        </p:txBody>
      </p:sp>
      <p:pic>
        <p:nvPicPr>
          <p:cNvPr id="4" name="Рисунок 3" descr="Europäischer-Platt-Egel_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513453" cy="2571768"/>
          </a:xfrm>
          <a:prstGeom prst="rect">
            <a:avLst/>
          </a:prstGeom>
        </p:spPr>
      </p:pic>
      <p:pic>
        <p:nvPicPr>
          <p:cNvPr id="5" name="Рисунок 4" descr="Helobdella 1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00240"/>
            <a:ext cx="3557964" cy="254061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5865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Отряд Челюстные пиявки (</a:t>
            </a:r>
            <a:r>
              <a:rPr lang="en-US" sz="2400" b="1" dirty="0" err="1" smtClean="0"/>
              <a:t>Gnathobdellida</a:t>
            </a:r>
            <a:r>
              <a:rPr lang="en-US" sz="2400" b="1" dirty="0" smtClean="0"/>
              <a:t>)</a:t>
            </a:r>
            <a:endParaRPr lang="ru-RU" sz="2400" b="1" dirty="0"/>
          </a:p>
        </p:txBody>
      </p:sp>
      <p:pic>
        <p:nvPicPr>
          <p:cNvPr id="3" name="Рисунок 2" descr="Челюстные пияв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4126993" cy="4071966"/>
          </a:xfrm>
          <a:prstGeom prst="rect">
            <a:avLst/>
          </a:prstGeom>
        </p:spPr>
      </p:pic>
      <p:pic>
        <p:nvPicPr>
          <p:cNvPr id="4" name="Рисунок 3" descr="pijavka-medicinskaja-osobennosti-i-interesnye-fakty-animalreader.ru_.VB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536180" cy="2357454"/>
          </a:xfrm>
          <a:prstGeom prst="rect">
            <a:avLst/>
          </a:prstGeom>
        </p:spPr>
      </p:pic>
      <p:pic>
        <p:nvPicPr>
          <p:cNvPr id="5" name="Рисунок 4" descr="25178_four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982644"/>
            <a:ext cx="3571900" cy="26789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d05d17fc09e98afe063d3c30fa2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143380"/>
            <a:ext cx="3643338" cy="2426519"/>
          </a:xfrm>
          <a:prstGeom prst="rect">
            <a:avLst/>
          </a:prstGeom>
        </p:spPr>
      </p:pic>
      <p:pic>
        <p:nvPicPr>
          <p:cNvPr id="3" name="Рисунок 2" descr="girudot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000504"/>
            <a:ext cx="3214710" cy="2647409"/>
          </a:xfrm>
          <a:prstGeom prst="rect">
            <a:avLst/>
          </a:prstGeom>
        </p:spPr>
      </p:pic>
      <p:pic>
        <p:nvPicPr>
          <p:cNvPr id="4" name="Рисунок 3" descr="image-3831116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000108"/>
            <a:ext cx="3714776" cy="2786083"/>
          </a:xfrm>
          <a:prstGeom prst="rect">
            <a:avLst/>
          </a:prstGeom>
        </p:spPr>
      </p:pic>
      <p:pic>
        <p:nvPicPr>
          <p:cNvPr id="5" name="Рисунок 4" descr="girudoterap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000108"/>
            <a:ext cx="3357586" cy="2985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357166"/>
            <a:ext cx="5808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Гирудотерапия – лечение пиявками</a:t>
            </a:r>
            <a:endParaRPr lang="ru-RU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Филогенетические связи кольчатых червей с членистоногими и моллюсками</a:t>
            </a:r>
            <a:endParaRPr lang="ru-RU" sz="2400" b="1" dirty="0"/>
          </a:p>
        </p:txBody>
      </p:sp>
      <p:pic>
        <p:nvPicPr>
          <p:cNvPr id="3" name="Рисунок 2" descr="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71612"/>
            <a:ext cx="6710748" cy="47286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cdysozoa+Porifera.+Cnidaria.+Ctenophora.+Platyhelminthes.+Nemertea.+Mollusca.+Annelida.+Nematoda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7429552" cy="5572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049" y="142852"/>
            <a:ext cx="9001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Экдизозойная</a:t>
            </a:r>
            <a:r>
              <a:rPr lang="ru-RU" sz="2000" b="1" dirty="0" smtClean="0"/>
              <a:t>» гипотеза филогенетических связей </a:t>
            </a:r>
            <a:r>
              <a:rPr lang="ru-RU" sz="2000" b="1" dirty="0" err="1" smtClean="0"/>
              <a:t>первичноротых</a:t>
            </a:r>
            <a:r>
              <a:rPr lang="ru-RU" sz="2000" b="1" dirty="0" smtClean="0"/>
              <a:t> животных</a:t>
            </a:r>
            <a:endParaRPr lang="ru-RU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35846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err="1" smtClean="0"/>
              <a:t>Линя́ющие</a:t>
            </a:r>
            <a:r>
              <a:rPr lang="ru-RU" sz="2400" dirty="0" smtClean="0"/>
              <a:t> (</a:t>
            </a:r>
            <a:r>
              <a:rPr lang="ru-RU" sz="2400" dirty="0" err="1" smtClean="0"/>
              <a:t>Ecdysozoa</a:t>
            </a:r>
            <a:r>
              <a:rPr lang="ru-RU" sz="2400" dirty="0" smtClean="0"/>
              <a:t>) </a:t>
            </a:r>
            <a:r>
              <a:rPr lang="ru-RU" dirty="0" smtClean="0"/>
              <a:t>— клада </a:t>
            </a:r>
            <a:r>
              <a:rPr lang="ru-RU" dirty="0" err="1" smtClean="0"/>
              <a:t>первичноротых</a:t>
            </a:r>
            <a:r>
              <a:rPr lang="ru-RU" dirty="0" smtClean="0"/>
              <a:t> животных. Предложена на основе молекулярно-генетических исследований генов 18 </a:t>
            </a:r>
            <a:r>
              <a:rPr lang="en-US" dirty="0" smtClean="0"/>
              <a:t>S</a:t>
            </a:r>
            <a:r>
              <a:rPr lang="ru-RU" dirty="0" smtClean="0"/>
              <a:t> </a:t>
            </a:r>
            <a:r>
              <a:rPr lang="ru-RU" dirty="0" err="1" smtClean="0"/>
              <a:t>рРНК</a:t>
            </a:r>
            <a:r>
              <a:rPr lang="ru-RU" dirty="0" smtClean="0"/>
              <a:t> </a:t>
            </a:r>
          </a:p>
          <a:p>
            <a:pPr algn="ctr" fontAlgn="base"/>
            <a:endParaRPr lang="ru-RU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Aguinaldo A. M. A., </a:t>
            </a:r>
            <a:r>
              <a:rPr lang="en-US" dirty="0" err="1" smtClean="0">
                <a:solidFill>
                  <a:srgbClr val="FF0000"/>
                </a:solidFill>
              </a:rPr>
              <a:t>Turbeville</a:t>
            </a:r>
            <a:r>
              <a:rPr lang="en-US" dirty="0" smtClean="0">
                <a:solidFill>
                  <a:srgbClr val="FF0000"/>
                </a:solidFill>
              </a:rPr>
              <a:t> J. M., </a:t>
            </a:r>
            <a:r>
              <a:rPr lang="en-US" dirty="0" err="1" smtClean="0">
                <a:solidFill>
                  <a:srgbClr val="FF0000"/>
                </a:solidFill>
              </a:rPr>
              <a:t>Linford</a:t>
            </a:r>
            <a:r>
              <a:rPr lang="en-US" dirty="0" smtClean="0">
                <a:solidFill>
                  <a:srgbClr val="FF0000"/>
                </a:solidFill>
              </a:rPr>
              <a:t> L. S., Rivera M. C., </a:t>
            </a:r>
            <a:r>
              <a:rPr lang="en-US" dirty="0" err="1" smtClean="0">
                <a:solidFill>
                  <a:srgbClr val="FF0000"/>
                </a:solidFill>
              </a:rPr>
              <a:t>Garey</a:t>
            </a:r>
            <a:r>
              <a:rPr lang="en-US" dirty="0" smtClean="0">
                <a:solidFill>
                  <a:srgbClr val="FF0000"/>
                </a:solidFill>
              </a:rPr>
              <a:t> J. R., Raff R. A., Lake J. A. (1997). Evidence for a </a:t>
            </a:r>
            <a:r>
              <a:rPr lang="en-US" dirty="0" err="1" smtClean="0">
                <a:solidFill>
                  <a:srgbClr val="FF0000"/>
                </a:solidFill>
              </a:rPr>
              <a:t>clade</a:t>
            </a:r>
            <a:r>
              <a:rPr lang="en-US" dirty="0" smtClean="0">
                <a:solidFill>
                  <a:srgbClr val="FF0000"/>
                </a:solidFill>
              </a:rPr>
              <a:t> of nematodes, arthropods and other </a:t>
            </a:r>
            <a:r>
              <a:rPr lang="en-US" dirty="0" err="1" smtClean="0">
                <a:solidFill>
                  <a:srgbClr val="FF0000"/>
                </a:solidFill>
              </a:rPr>
              <a:t>moulting</a:t>
            </a:r>
            <a:r>
              <a:rPr lang="en-US" dirty="0" smtClean="0">
                <a:solidFill>
                  <a:srgbClr val="FF0000"/>
                </a:solidFill>
              </a:rPr>
              <a:t> animals. </a:t>
            </a:r>
            <a:r>
              <a:rPr lang="en-US" i="1" dirty="0" smtClean="0">
                <a:solidFill>
                  <a:srgbClr val="FF0000"/>
                </a:solidFill>
              </a:rPr>
              <a:t>Nature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387</a:t>
            </a:r>
            <a:r>
              <a:rPr lang="en-US" dirty="0" smtClean="0">
                <a:solidFill>
                  <a:srgbClr val="FF0000"/>
                </a:solidFill>
              </a:rPr>
              <a:t>: 489—493.</a:t>
            </a:r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Halanych</a:t>
            </a:r>
            <a:r>
              <a:rPr lang="en-US" dirty="0" smtClean="0">
                <a:solidFill>
                  <a:srgbClr val="FF0000"/>
                </a:solidFill>
              </a:rPr>
              <a:t> K. M., </a:t>
            </a:r>
            <a:r>
              <a:rPr lang="en-US" dirty="0" err="1" smtClean="0">
                <a:solidFill>
                  <a:srgbClr val="FF0000"/>
                </a:solidFill>
              </a:rPr>
              <a:t>Bacheller</a:t>
            </a:r>
            <a:r>
              <a:rPr lang="en-US" dirty="0" smtClean="0">
                <a:solidFill>
                  <a:srgbClr val="FF0000"/>
                </a:solidFill>
              </a:rPr>
              <a:t> J. D., Aguinaldo A. M., </a:t>
            </a:r>
            <a:r>
              <a:rPr lang="en-US" dirty="0" err="1" smtClean="0">
                <a:solidFill>
                  <a:srgbClr val="FF0000"/>
                </a:solidFill>
              </a:rPr>
              <a:t>Liva</a:t>
            </a:r>
            <a:r>
              <a:rPr lang="en-US" dirty="0" smtClean="0">
                <a:solidFill>
                  <a:srgbClr val="FF0000"/>
                </a:solidFill>
              </a:rPr>
              <a:t> S. M, </a:t>
            </a:r>
            <a:r>
              <a:rPr lang="en-US" dirty="0" err="1" smtClean="0">
                <a:solidFill>
                  <a:srgbClr val="FF0000"/>
                </a:solidFill>
              </a:rPr>
              <a:t>Hillis</a:t>
            </a:r>
            <a:r>
              <a:rPr lang="en-US" dirty="0" smtClean="0">
                <a:solidFill>
                  <a:srgbClr val="FF0000"/>
                </a:solidFill>
              </a:rPr>
              <a:t> D. M., Lake J. A. (1995). Evidence from 18S ribosomal DNA that the </a:t>
            </a:r>
            <a:r>
              <a:rPr lang="en-US" dirty="0" err="1" smtClean="0">
                <a:solidFill>
                  <a:srgbClr val="FF0000"/>
                </a:solidFill>
              </a:rPr>
              <a:t>lophophorates</a:t>
            </a:r>
            <a:r>
              <a:rPr lang="en-US" dirty="0" smtClean="0">
                <a:solidFill>
                  <a:srgbClr val="FF0000"/>
                </a:solidFill>
              </a:rPr>
              <a:t> are </a:t>
            </a:r>
            <a:r>
              <a:rPr lang="en-US" dirty="0" err="1" smtClean="0">
                <a:solidFill>
                  <a:srgbClr val="FF0000"/>
                </a:solidFill>
              </a:rPr>
              <a:t>protostome</a:t>
            </a:r>
            <a:r>
              <a:rPr lang="en-US" dirty="0" smtClean="0">
                <a:solidFill>
                  <a:srgbClr val="FF0000"/>
                </a:solidFill>
              </a:rPr>
              <a:t> animals. </a:t>
            </a:r>
            <a:r>
              <a:rPr lang="en-US" i="1" dirty="0" smtClean="0">
                <a:solidFill>
                  <a:srgbClr val="FF0000"/>
                </a:solidFill>
              </a:rPr>
              <a:t>Science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267</a:t>
            </a:r>
            <a:r>
              <a:rPr lang="en-US" dirty="0" smtClean="0">
                <a:solidFill>
                  <a:srgbClr val="FF0000"/>
                </a:solidFill>
              </a:rPr>
              <a:t>: 1641—1643.</a:t>
            </a:r>
            <a:endParaRPr lang="ru-RU" dirty="0" smtClean="0">
              <a:solidFill>
                <a:srgbClr val="FF0000"/>
              </a:solidFill>
            </a:endParaRPr>
          </a:p>
          <a:p>
            <a:pPr fontAlgn="base"/>
            <a:endParaRPr lang="en-US" dirty="0" smtClean="0"/>
          </a:p>
          <a:p>
            <a:pPr algn="ctr" fontAlgn="base"/>
            <a:r>
              <a:rPr lang="ru-RU" dirty="0" smtClean="0"/>
              <a:t>Позднее эта концепция была подтверждена в исследованиях наборов </a:t>
            </a:r>
            <a:r>
              <a:rPr lang="ru-RU" i="1" dirty="0" err="1" smtClean="0"/>
              <a:t>Нох</a:t>
            </a:r>
            <a:r>
              <a:rPr lang="ru-RU" dirty="0" err="1" smtClean="0"/>
              <a:t>-генов</a:t>
            </a:r>
            <a:endParaRPr lang="ru-RU" dirty="0" smtClean="0"/>
          </a:p>
          <a:p>
            <a:pPr algn="ctr" fontAlgn="base"/>
            <a:endParaRPr lang="ru-RU" dirty="0" smtClean="0"/>
          </a:p>
          <a:p>
            <a:pPr fontAlgn="base"/>
            <a:r>
              <a:rPr lang="en-US" dirty="0" smtClean="0">
                <a:solidFill>
                  <a:srgbClr val="FF0000"/>
                </a:solidFill>
              </a:rPr>
              <a:t>de Rosa et al. (1999). </a:t>
            </a:r>
            <a:r>
              <a:rPr lang="en-US" dirty="0" err="1" smtClean="0">
                <a:solidFill>
                  <a:srgbClr val="FF0000"/>
                </a:solidFill>
              </a:rPr>
              <a:t>Hox</a:t>
            </a:r>
            <a:r>
              <a:rPr lang="en-US" dirty="0" smtClean="0">
                <a:solidFill>
                  <a:srgbClr val="FF0000"/>
                </a:solidFill>
              </a:rPr>
              <a:t> genes in brachiopods and </a:t>
            </a:r>
            <a:r>
              <a:rPr lang="en-US" dirty="0" err="1" smtClean="0">
                <a:solidFill>
                  <a:srgbClr val="FF0000"/>
                </a:solidFill>
              </a:rPr>
              <a:t>priapulids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protostome</a:t>
            </a:r>
            <a:r>
              <a:rPr lang="en-US" dirty="0" smtClean="0">
                <a:solidFill>
                  <a:srgbClr val="FF0000"/>
                </a:solidFill>
              </a:rPr>
              <a:t> evolution. Nature 399: 772—776. </a:t>
            </a:r>
            <a:endParaRPr lang="ru-RU" dirty="0" smtClean="0">
              <a:solidFill>
                <a:srgbClr val="FF0000"/>
              </a:solidFill>
            </a:endParaRPr>
          </a:p>
          <a:p>
            <a:pPr fontAlgn="base"/>
            <a:endParaRPr lang="ru-RU" dirty="0" smtClean="0"/>
          </a:p>
          <a:p>
            <a:pPr algn="ctr" fontAlgn="base"/>
            <a:r>
              <a:rPr lang="ru-RU" dirty="0" smtClean="0"/>
              <a:t>Помимо </a:t>
            </a:r>
            <a:r>
              <a:rPr lang="ru-RU" dirty="0" err="1" smtClean="0"/>
              <a:t>экдизиса</a:t>
            </a:r>
            <a:r>
              <a:rPr lang="en-US" dirty="0" smtClean="0"/>
              <a:t> (</a:t>
            </a:r>
            <a:r>
              <a:rPr lang="ru-RU" dirty="0" smtClean="0"/>
              <a:t>т.е. линьки), к предполагаемым </a:t>
            </a:r>
            <a:r>
              <a:rPr lang="ru-RU" dirty="0" err="1" smtClean="0"/>
              <a:t>апоморфиям</a:t>
            </a:r>
            <a:r>
              <a:rPr lang="ru-RU" dirty="0" smtClean="0"/>
              <a:t> относят ультраструктурные особенности строения кутикулы, в частности, особый вид хитина (альфа-форма), его локализация в базальном слое кутикулы (</a:t>
            </a:r>
            <a:r>
              <a:rPr lang="ru-RU" dirty="0" err="1" smtClean="0"/>
              <a:t>эндокутикула</a:t>
            </a:r>
            <a:r>
              <a:rPr lang="ru-RU" dirty="0" smtClean="0"/>
              <a:t>) и наличие </a:t>
            </a:r>
            <a:r>
              <a:rPr lang="ru-RU" dirty="0" err="1" smtClean="0"/>
              <a:t>триламинатной</a:t>
            </a:r>
            <a:r>
              <a:rPr lang="ru-RU" dirty="0" smtClean="0"/>
              <a:t> </a:t>
            </a:r>
            <a:r>
              <a:rPr lang="ru-RU" dirty="0" err="1" smtClean="0"/>
              <a:t>эпикутикулы</a:t>
            </a:r>
            <a:r>
              <a:rPr lang="ru-RU" dirty="0" smtClean="0"/>
              <a:t>, секретируемой микроворсинками клеток эпителия. Также у всех линяющих отсутствует реснички в эпителии (это не относится к ресничным рецепторам).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573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такое </a:t>
            </a:r>
            <a:r>
              <a:rPr lang="ru-RU" sz="2800" b="1" dirty="0" err="1" smtClean="0"/>
              <a:t>рибосомальный</a:t>
            </a:r>
            <a:r>
              <a:rPr lang="ru-RU" sz="2800" b="1" dirty="0" smtClean="0"/>
              <a:t> ген </a:t>
            </a:r>
            <a:r>
              <a:rPr lang="en-US" sz="2800" b="1" dirty="0" smtClean="0"/>
              <a:t>18 S</a:t>
            </a:r>
            <a:r>
              <a:rPr lang="en-US" sz="2400" b="1" dirty="0" smtClean="0"/>
              <a:t>?</a:t>
            </a:r>
            <a:endParaRPr lang="ru-RU" sz="2400" b="1" dirty="0"/>
          </a:p>
        </p:txBody>
      </p:sp>
      <p:pic>
        <p:nvPicPr>
          <p:cNvPr id="8" name="Рисунок 7" descr="af1eb3175324f374acae066a92131609-800x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6643734" cy="4982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585789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(S) (</a:t>
            </a:r>
            <a:r>
              <a:rPr lang="ru-RU" sz="1400" b="1" dirty="0" err="1" smtClean="0"/>
              <a:t>Све́дберг</a:t>
            </a:r>
            <a:r>
              <a:rPr lang="en-US" sz="1400" b="1" dirty="0" smtClean="0"/>
              <a:t>)</a:t>
            </a:r>
            <a:r>
              <a:rPr lang="ru-RU" sz="1400" b="1" dirty="0" smtClean="0"/>
              <a:t> — внесистемная единица измерения коэффициента седиментации, который определяется как отношение скорости осаждения частиц, взвешенных в воде, к центробежному ускорению в центрифугах и ультрацентрифугах. </a:t>
            </a:r>
            <a:r>
              <a:rPr lang="ru-RU" sz="1400" b="1" dirty="0" err="1" smtClean="0"/>
              <a:t>Сведберг</a:t>
            </a:r>
            <a:r>
              <a:rPr lang="ru-RU" sz="1400" b="1" dirty="0" smtClean="0"/>
              <a:t> имеет размерность времени и численно равен 10−13 с</a:t>
            </a:r>
            <a:r>
              <a:rPr lang="en-US" sz="1400" b="1" dirty="0" smtClean="0"/>
              <a:t>(S)</a:t>
            </a:r>
            <a:endParaRPr lang="ru-RU" sz="1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667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Гены, кодирующие </a:t>
            </a:r>
            <a:r>
              <a:rPr lang="ru-RU" sz="2800" b="1" dirty="0" err="1" smtClean="0"/>
              <a:t>рРНК</a:t>
            </a:r>
            <a:r>
              <a:rPr lang="ru-RU" sz="2800" b="1" dirty="0" smtClean="0"/>
              <a:t> в хромосоме эукариот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7966562_r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214422"/>
            <a:ext cx="3524250" cy="506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603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Развитие вторичной полости тела у кольчатых червей</a:t>
            </a:r>
            <a:endParaRPr lang="ru-RU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74466"/>
            <a:ext cx="8143932" cy="5213276"/>
          </a:xfrm>
          <a:prstGeom prst="rect">
            <a:avLst/>
          </a:prstGeom>
        </p:spPr>
      </p:pic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8813514" cy="5641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42852"/>
            <a:ext cx="4077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Исходное строение гена 18 </a:t>
            </a:r>
            <a:r>
              <a:rPr lang="en-US" sz="2000" b="1" dirty="0" smtClean="0"/>
              <a:t>S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рРНК</a:t>
            </a:r>
            <a:endParaRPr lang="ru-RU" sz="2000" b="1" dirty="0"/>
          </a:p>
        </p:txBody>
      </p:sp>
      <p:sp>
        <p:nvSpPr>
          <p:cNvPr id="6" name="Стрелка углом 5"/>
          <p:cNvSpPr/>
          <p:nvPr/>
        </p:nvSpPr>
        <p:spPr>
          <a:xfrm rot="10800000">
            <a:off x="8572528" y="928670"/>
            <a:ext cx="285752" cy="1297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8001024" y="1142984"/>
            <a:ext cx="500066" cy="207170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00496" y="500042"/>
            <a:ext cx="484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 </a:t>
            </a:r>
            <a:r>
              <a:rPr lang="en-US" b="1" dirty="0" err="1" smtClean="0"/>
              <a:t>GA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CCTTAA</a:t>
            </a:r>
            <a:r>
              <a:rPr lang="en-US" b="1" dirty="0" smtClean="0"/>
              <a:t> CCTA ………AAG</a:t>
            </a:r>
            <a:r>
              <a:rPr lang="en-US" b="1" dirty="0" smtClean="0">
                <a:solidFill>
                  <a:srgbClr val="FF0000"/>
                </a:solidFill>
              </a:rPr>
              <a:t>TTAGAGG</a:t>
            </a:r>
            <a:r>
              <a:rPr lang="en-US" b="1" dirty="0" smtClean="0"/>
              <a:t>HCAATA 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1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7681832" cy="42338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Фрагмент выровненных нуклеотидных последовательностей гена 18S </a:t>
            </a:r>
            <a:r>
              <a:rPr lang="ru-RU" b="1" dirty="0" err="1" smtClean="0"/>
              <a:t>рРНК</a:t>
            </a:r>
            <a:r>
              <a:rPr lang="ru-RU" b="1" dirty="0" smtClean="0"/>
              <a:t>. </a:t>
            </a:r>
            <a:r>
              <a:rPr lang="ru-RU" b="1" dirty="0" err="1" smtClean="0"/>
              <a:t>Апоморфный</a:t>
            </a:r>
            <a:r>
              <a:rPr lang="ru-RU" b="1" dirty="0" smtClean="0"/>
              <a:t> признак - </a:t>
            </a:r>
            <a:r>
              <a:rPr lang="ru-RU" b="1" dirty="0" err="1" smtClean="0"/>
              <a:t>делеция</a:t>
            </a:r>
            <a:r>
              <a:rPr lang="ru-RU" b="1" dirty="0" smtClean="0"/>
              <a:t> двух нуклеотидов, общий для </a:t>
            </a:r>
            <a:r>
              <a:rPr lang="ru-RU" b="1" dirty="0" err="1" smtClean="0"/>
              <a:t>двусторонне-симметричных</a:t>
            </a:r>
            <a:r>
              <a:rPr lang="ru-RU" b="1" dirty="0" smtClean="0"/>
              <a:t> животных, стрекающих кишечнополостных, </a:t>
            </a:r>
            <a:r>
              <a:rPr lang="ru-RU" b="1" dirty="0" err="1" smtClean="0"/>
              <a:t>трихоплакса</a:t>
            </a:r>
            <a:r>
              <a:rPr lang="ru-RU" b="1" dirty="0" smtClean="0"/>
              <a:t>, </a:t>
            </a:r>
            <a:r>
              <a:rPr lang="ru-RU" b="1" dirty="0" err="1" smtClean="0"/>
              <a:t>дициемид</a:t>
            </a:r>
            <a:r>
              <a:rPr lang="ru-RU" b="1" dirty="0" smtClean="0"/>
              <a:t>, </a:t>
            </a:r>
            <a:r>
              <a:rPr lang="ru-RU" b="1" dirty="0" err="1" smtClean="0"/>
              <a:t>ортонектид</a:t>
            </a:r>
            <a:r>
              <a:rPr lang="ru-RU" b="1" dirty="0" smtClean="0"/>
              <a:t>, </a:t>
            </a:r>
            <a:r>
              <a:rPr lang="ru-RU" b="1" dirty="0" err="1" smtClean="0"/>
              <a:t>миксоспоридий</a:t>
            </a:r>
            <a:r>
              <a:rPr lang="ru-RU" b="1" dirty="0" smtClean="0"/>
              <a:t>. Гребневики и губки сохраняют предковое состояние этой области гена. </a:t>
            </a:r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429520" y="2143116"/>
            <a:ext cx="142876" cy="92869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72396" y="2285992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Предковое</a:t>
            </a:r>
          </a:p>
          <a:p>
            <a:r>
              <a:rPr lang="ru-RU" dirty="0" smtClean="0"/>
              <a:t> состояние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3451516">
            <a:off x="7202521" y="4620302"/>
            <a:ext cx="78312" cy="859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2812357">
            <a:off x="2972607" y="5304718"/>
            <a:ext cx="98078" cy="9634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72396" y="457200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делеция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6215082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делеция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Допустим, у предка он был “короткий”, как у большинства животных; тогда у одноклеточных, грибов, растений, у губок, гребневиков и бактерий должны были произойти сотни независимых актов удлинения.</a:t>
            </a:r>
          </a:p>
          <a:p>
            <a:endParaRPr lang="ru-RU" dirty="0" smtClean="0"/>
          </a:p>
          <a:p>
            <a:r>
              <a:rPr lang="ru-RU" dirty="0" smtClean="0"/>
              <a:t>Или этот участок у далекого предка был как у одноклеточных, а у ближайшего общего предка животных произошла потеря двух нуклеотидов.</a:t>
            </a:r>
          </a:p>
          <a:p>
            <a:endParaRPr lang="ru-RU" dirty="0" smtClean="0"/>
          </a:p>
          <a:p>
            <a:r>
              <a:rPr lang="ru-RU" dirty="0" smtClean="0"/>
              <a:t>Тогда все распределение этого признака на филогенетическом дереве объясняется просто — единственным эволюционным событием, или, по </a:t>
            </a:r>
            <a:r>
              <a:rPr lang="ru-RU" dirty="0" err="1" smtClean="0"/>
              <a:t>Хеннигу</a:t>
            </a:r>
            <a:r>
              <a:rPr lang="ru-RU" dirty="0" smtClean="0"/>
              <a:t>, </a:t>
            </a:r>
            <a:r>
              <a:rPr lang="ru-RU" dirty="0" err="1" smtClean="0"/>
              <a:t>апоморфией</a:t>
            </a:r>
            <a:r>
              <a:rPr lang="ru-RU" dirty="0" smtClean="0"/>
              <a:t>. Виды, потерявшие два нуклеотида, представляют собой </a:t>
            </a:r>
            <a:r>
              <a:rPr lang="ru-RU" dirty="0" err="1" smtClean="0"/>
              <a:t>монофилетическую</a:t>
            </a:r>
            <a:r>
              <a:rPr lang="ru-RU" dirty="0" smtClean="0"/>
              <a:t> группу ближайших родственников, включающую почти всех животных, кроме губок и гребневиков, которые по этому признаку больше похожи на бактерий и одноклеточных. Конечно, это не значит, что гребневики родственнее бактериям. Просто предковое сходство бесполезно для установления родства. Ведь о родстве, начиная с </a:t>
            </a:r>
            <a:r>
              <a:rPr lang="ru-RU" dirty="0" err="1" smtClean="0"/>
              <a:t>Хеннига</a:t>
            </a:r>
            <a:r>
              <a:rPr lang="ru-RU" dirty="0" smtClean="0"/>
              <a:t>, судят не по “совокупности всех признаков”, а только по </a:t>
            </a:r>
            <a:r>
              <a:rPr lang="ru-RU" dirty="0" err="1" smtClean="0"/>
              <a:t>апоморфиям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4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области спирали 42 “не хватает” двух нуклеотидов. Как происходила эволюция этого участка?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42852"/>
            <a:ext cx="3533775" cy="3333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286124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Разберем состав вновь выделенной </a:t>
            </a:r>
            <a:r>
              <a:rPr lang="ru-RU" dirty="0" err="1" smtClean="0"/>
              <a:t>монофилетической</a:t>
            </a:r>
            <a:r>
              <a:rPr lang="ru-RU" dirty="0" smtClean="0"/>
              <a:t> группы. Она включает всех </a:t>
            </a:r>
            <a:r>
              <a:rPr lang="ru-RU" dirty="0" err="1" smtClean="0"/>
              <a:t>двусторонне-симметричных</a:t>
            </a:r>
            <a:r>
              <a:rPr lang="ru-RU" dirty="0" smtClean="0"/>
              <a:t> животных, кишечнополостных (медуз, полипов, кораллов), но не гребневиков и губок. Гребневики заметно сложнее полипов и медуз: у них есть чувствующий аборальный орган, снабженные мускулатурой щупальца, </a:t>
            </a:r>
            <a:r>
              <a:rPr lang="ru-RU" dirty="0" err="1" smtClean="0"/>
              <a:t>гонодукты</a:t>
            </a:r>
            <a:r>
              <a:rPr lang="ru-RU" dirty="0" smtClean="0"/>
              <a:t>. В учебниках их обычно рассматривают как высшую ступень в эволюции кишечнополостных. Одна из крупнейших зоологических сенсаций прошлого века — открытие А.О.Ковалевским ползающих гребневиков, которых тут же записали в предки </a:t>
            </a:r>
            <a:r>
              <a:rPr lang="ru-RU" dirty="0" err="1" smtClean="0"/>
              <a:t>двусторонне-симметричных</a:t>
            </a:r>
            <a:r>
              <a:rPr lang="ru-RU" dirty="0" smtClean="0"/>
              <a:t> животных. Но из филогенетического анализа молекулярных признаков видно, что на родословном древе гребневики отделились раньше кишечнополостных. Следовательно, современные кишечнополостные существенно упростились по сравнению с гребневиками.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86439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Ген 18S </a:t>
            </a:r>
            <a:r>
              <a:rPr lang="ru-RU" dirty="0" err="1" smtClean="0"/>
              <a:t>рРНК</a:t>
            </a:r>
            <a:r>
              <a:rPr lang="ru-RU" dirty="0" smtClean="0"/>
              <a:t> содержит как консервативные участки, одинаковые у всех прокариот, так и вариабельные. Консервативные участки служат для первого этапа </a:t>
            </a:r>
            <a:r>
              <a:rPr lang="ru-RU" dirty="0" err="1" smtClean="0"/>
              <a:t>полимеразной</a:t>
            </a:r>
            <a:r>
              <a:rPr lang="ru-RU" dirty="0" smtClean="0"/>
              <a:t> цепной реакции – присоединения </a:t>
            </a:r>
            <a:r>
              <a:rPr lang="ru-RU" dirty="0" err="1" smtClean="0"/>
              <a:t>праймеров</a:t>
            </a:r>
            <a:r>
              <a:rPr lang="ru-RU" dirty="0" smtClean="0"/>
              <a:t> к исследуемой ДНК-матрице, вариабельные участки – для идентификации видов. Степень сходства </a:t>
            </a:r>
            <a:r>
              <a:rPr lang="ru-RU" dirty="0" err="1" smtClean="0"/>
              <a:t>видоспецифичных</a:t>
            </a:r>
            <a:r>
              <a:rPr lang="ru-RU" dirty="0" smtClean="0"/>
              <a:t> вариабельных участков отражает эволюционное родство разных видов.</a:t>
            </a:r>
          </a:p>
          <a:p>
            <a:pPr algn="ctr"/>
            <a:r>
              <a:rPr lang="ru-RU" sz="2400" b="1" dirty="0" smtClean="0"/>
              <a:t>Т.Е. анализ этого гена прекрасно работает при изучении достаточно близкородственных групп  (виды, роды)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7930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Достоинства и недостатки использования гена 18</a:t>
            </a:r>
            <a:r>
              <a:rPr lang="en-US" sz="2000" b="1" dirty="0" smtClean="0"/>
              <a:t>S </a:t>
            </a:r>
            <a:r>
              <a:rPr lang="ru-RU" sz="2000" b="1" dirty="0" err="1" smtClean="0"/>
              <a:t>рРНК</a:t>
            </a:r>
            <a:r>
              <a:rPr lang="ru-RU" sz="2000" b="1" dirty="0" smtClean="0"/>
              <a:t> в филогении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25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Для филогенетических реконструкций на высоком таксономическом уровне используются другие гены или участки ядерной ДНК, например, фактор элонгации (</a:t>
            </a:r>
            <a:r>
              <a:rPr lang="ru-RU" sz="2000" b="1" dirty="0" err="1" smtClean="0">
                <a:solidFill>
                  <a:srgbClr val="FF0000"/>
                </a:solidFill>
              </a:rPr>
              <a:t>elongation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factor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Ef-la</a:t>
            </a:r>
            <a:r>
              <a:rPr lang="ru-RU" sz="2000" b="1" dirty="0" smtClean="0">
                <a:solidFill>
                  <a:srgbClr val="FF0000"/>
                </a:solidFill>
              </a:rPr>
              <a:t>), гены белков теплового шока, миозинов, гистонов. Сравнивают также вторичные структуры РНК и аминокислотные последовательности белков. На уровне семейств и родов используют анализ </a:t>
            </a:r>
            <a:r>
              <a:rPr lang="ru-RU" sz="2000" b="1" dirty="0" err="1" smtClean="0">
                <a:solidFill>
                  <a:srgbClr val="FF0000"/>
                </a:solidFill>
              </a:rPr>
              <a:t>митохондриальных</a:t>
            </a:r>
            <a:r>
              <a:rPr lang="ru-RU" sz="2000" b="1" dirty="0" smtClean="0">
                <a:solidFill>
                  <a:srgbClr val="FF0000"/>
                </a:solidFill>
              </a:rPr>
              <a:t> генов.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Гомеозисные</a:t>
            </a:r>
            <a:r>
              <a:rPr lang="ru-RU" b="1" dirty="0" smtClean="0"/>
              <a:t> гены</a:t>
            </a:r>
            <a:r>
              <a:rPr lang="ru-RU" dirty="0" smtClean="0"/>
              <a:t> — </a:t>
            </a:r>
            <a:r>
              <a:rPr lang="en-US" dirty="0" smtClean="0"/>
              <a:t> </a:t>
            </a:r>
            <a:r>
              <a:rPr lang="ru-RU" dirty="0" smtClean="0"/>
              <a:t>гены, определяющие процессы роста и дифференцировки в организме. </a:t>
            </a:r>
            <a:r>
              <a:rPr lang="ru-RU" dirty="0" err="1" smtClean="0"/>
              <a:t>Гомеозисные</a:t>
            </a:r>
            <a:r>
              <a:rPr lang="ru-RU" dirty="0" smtClean="0"/>
              <a:t> гены кодируют факторы, контролирующие  программы формирования органов и тканей. </a:t>
            </a:r>
          </a:p>
          <a:p>
            <a:r>
              <a:rPr lang="ru-RU" dirty="0" smtClean="0"/>
              <a:t>       Мутации в </a:t>
            </a:r>
            <a:r>
              <a:rPr lang="ru-RU" dirty="0" err="1" smtClean="0"/>
              <a:t>гомеозисных</a:t>
            </a:r>
            <a:r>
              <a:rPr lang="ru-RU" dirty="0" smtClean="0"/>
              <a:t> генах могут вызвать превращение одной части тела в другую. </a:t>
            </a:r>
            <a:r>
              <a:rPr lang="ru-RU" dirty="0" err="1" smtClean="0"/>
              <a:t>Гомеозисными</a:t>
            </a:r>
            <a:r>
              <a:rPr lang="ru-RU" dirty="0" smtClean="0"/>
              <a:t> мутантами называются такие организмы, у которых на месте органа развивается орган другого типа. Например, у дрозофилы при мутации</a:t>
            </a:r>
            <a:r>
              <a:rPr lang="en-US" dirty="0" smtClean="0"/>
              <a:t> </a:t>
            </a:r>
            <a:r>
              <a:rPr lang="en-US" dirty="0" err="1" smtClean="0"/>
              <a:t>antennopedia</a:t>
            </a:r>
            <a:r>
              <a:rPr lang="ru-RU" dirty="0" smtClean="0"/>
              <a:t> формируется конечность на месте</a:t>
            </a:r>
            <a:r>
              <a:rPr lang="en-US" dirty="0" smtClean="0"/>
              <a:t> </a:t>
            </a:r>
            <a:r>
              <a:rPr lang="ru-RU" dirty="0" smtClean="0"/>
              <a:t> антенны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42852"/>
            <a:ext cx="513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такое </a:t>
            </a:r>
            <a:r>
              <a:rPr lang="en-US" sz="2800" b="1" i="1" dirty="0" smtClean="0"/>
              <a:t>HOX</a:t>
            </a:r>
            <a:r>
              <a:rPr lang="ru-RU" sz="2800" b="1" dirty="0" smtClean="0"/>
              <a:t> </a:t>
            </a:r>
            <a:r>
              <a:rPr lang="en-US" sz="2800" b="1" dirty="0" smtClean="0"/>
              <a:t>(homeobox) </a:t>
            </a:r>
            <a:r>
              <a:rPr lang="ru-RU" sz="2800" b="1" dirty="0" smtClean="0"/>
              <a:t>гены</a:t>
            </a:r>
            <a:endParaRPr lang="ru-RU" sz="2800" b="1" dirty="0"/>
          </a:p>
        </p:txBody>
      </p:sp>
      <p:pic>
        <p:nvPicPr>
          <p:cNvPr id="4" name="Рисунок 3" descr="slid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43248"/>
            <a:ext cx="4357718" cy="3268289"/>
          </a:xfrm>
          <a:prstGeom prst="rect">
            <a:avLst/>
          </a:prstGeom>
        </p:spPr>
      </p:pic>
      <p:pic>
        <p:nvPicPr>
          <p:cNvPr id="5" name="Рисунок 4" descr="hox-genes-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93215"/>
            <a:ext cx="4714908" cy="353618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x+genes+Animal+development+along+an+axis,+from+Drosophila+to+humans,+is+largely+determined+by+clusters+of+homeobox+(Hox)+genes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x-gene_clusters_evol_752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09625"/>
            <a:ext cx="7162800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Группировка, предложенная </a:t>
            </a:r>
            <a:r>
              <a:rPr lang="ru-RU" dirty="0" err="1" smtClean="0"/>
              <a:t>Агинальдо</a:t>
            </a:r>
            <a:r>
              <a:rPr lang="ru-RU" dirty="0" smtClean="0"/>
              <a:t> с соавторами, не является общепринятой. Основные аргументы противников </a:t>
            </a:r>
            <a:r>
              <a:rPr lang="ru-RU" dirty="0" err="1" smtClean="0"/>
              <a:t>экдизозойной</a:t>
            </a:r>
            <a:r>
              <a:rPr lang="ru-RU" dirty="0" smtClean="0"/>
              <a:t> гипотезы сводятся к следующему:</a:t>
            </a:r>
          </a:p>
          <a:p>
            <a:pPr fontAlgn="base"/>
            <a:r>
              <a:rPr lang="ru-RU" b="1" dirty="0" smtClean="0"/>
              <a:t>Линьки, с эволюционной точки зрения</a:t>
            </a:r>
            <a:r>
              <a:rPr lang="ru-RU" dirty="0" smtClean="0"/>
              <a:t>, — это только </a:t>
            </a:r>
            <a:r>
              <a:rPr lang="ru-RU" b="1" dirty="0" smtClean="0"/>
              <a:t>один, и отнюдь не самый важный признак</a:t>
            </a:r>
            <a:r>
              <a:rPr lang="ru-RU" dirty="0" smtClean="0"/>
              <a:t>, из целого комплекса коррелятивно связанных признаков, возникшего в связи с переходом от ресничного движения к мышечному. Поэтому существование линек нельзя противопоставить сходству морфологических признаков, характеризующих планы строения Кольчатых червей и Членистоногих. Кроме того, линька, зависящая от 20-hydroxyecdysone, обнаружена также у Медицинской пиявки (</a:t>
            </a:r>
            <a:r>
              <a:rPr lang="ru-RU" dirty="0" err="1" smtClean="0"/>
              <a:t>Sauber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1983; цитирую по </a:t>
            </a:r>
            <a:r>
              <a:rPr lang="ru-RU" dirty="0" err="1" smtClean="0"/>
              <a:t>Nielsen</a:t>
            </a:r>
            <a:r>
              <a:rPr lang="ru-RU" dirty="0" smtClean="0"/>
              <a:t>, 2003). При этом молекулярные биологи явно недооценивают возможность того, что линька и соответствующие гены могли возникнуть конвергентно (независимо) в разных группах животных, обладающих жесткими кожными покровами (</a:t>
            </a:r>
            <a:r>
              <a:rPr lang="ru-RU" dirty="0" err="1" smtClean="0"/>
              <a:t>Иванова-Казас</a:t>
            </a:r>
            <a:r>
              <a:rPr lang="ru-RU" dirty="0" smtClean="0"/>
              <a:t>, 2013).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err="1" smtClean="0"/>
              <a:t>Кутикулярные</a:t>
            </a:r>
            <a:r>
              <a:rPr lang="ru-RU" dirty="0" smtClean="0"/>
              <a:t> эпителии широко распространены в различных типах беспозвоночных, включая и ряд групп за пределами </a:t>
            </a:r>
            <a:r>
              <a:rPr lang="ru-RU" dirty="0" err="1" smtClean="0"/>
              <a:t>Ecdysozoa</a:t>
            </a:r>
            <a:r>
              <a:rPr lang="ru-RU" dirty="0" smtClean="0"/>
              <a:t>, таких как аннелиды и моллюски  и характеризуются значительным разнообразием. Исходя их тонкой морфологии, они могли возникнуть независимо. </a:t>
            </a:r>
          </a:p>
          <a:p>
            <a:pPr fontAlgn="base"/>
            <a:r>
              <a:rPr lang="ru-RU" dirty="0" smtClean="0"/>
              <a:t>У </a:t>
            </a:r>
            <a:r>
              <a:rPr lang="en-US" dirty="0" err="1" smtClean="0"/>
              <a:t>Nematoda</a:t>
            </a:r>
            <a:r>
              <a:rPr lang="en-US" dirty="0" smtClean="0"/>
              <a:t> </a:t>
            </a:r>
            <a:r>
              <a:rPr lang="ru-RU" dirty="0" smtClean="0"/>
              <a:t>и </a:t>
            </a:r>
            <a:r>
              <a:rPr lang="en-US" dirty="0" err="1" smtClean="0"/>
              <a:t>Panarthropoda</a:t>
            </a:r>
            <a:r>
              <a:rPr lang="en-US" dirty="0" smtClean="0"/>
              <a:t> </a:t>
            </a:r>
            <a:r>
              <a:rPr lang="ru-RU" dirty="0" smtClean="0"/>
              <a:t>кутикула сильно различается как по химическому составу, так и по ультраструктуре.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14480" y="285728"/>
            <a:ext cx="5377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Критика </a:t>
            </a:r>
            <a:r>
              <a:rPr lang="ru-RU" sz="2800" b="1" dirty="0" err="1" smtClean="0"/>
              <a:t>экдизозойной</a:t>
            </a:r>
            <a:r>
              <a:rPr lang="ru-RU" sz="2800" b="1" dirty="0" smtClean="0"/>
              <a:t> гипотезы </a:t>
            </a:r>
            <a:endParaRPr lang="ru-RU" sz="28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26" y="2285992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Молекулярные доказательства монофилии </a:t>
            </a:r>
            <a:r>
              <a:rPr lang="ru-RU" dirty="0" err="1" smtClean="0"/>
              <a:t>Ecdysozoa</a:t>
            </a:r>
            <a:r>
              <a:rPr lang="ru-RU" dirty="0" smtClean="0"/>
              <a:t> подвергаются сомнениям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Примеры – работы </a:t>
            </a:r>
          </a:p>
          <a:p>
            <a:pPr fontAlgn="base"/>
            <a:r>
              <a:rPr lang="en-US" dirty="0" smtClean="0"/>
              <a:t>Blair, J. E.; </a:t>
            </a:r>
            <a:r>
              <a:rPr lang="en-US" dirty="0" err="1" smtClean="0"/>
              <a:t>Kazuho</a:t>
            </a:r>
            <a:r>
              <a:rPr lang="en-US" dirty="0" smtClean="0"/>
              <a:t> </a:t>
            </a:r>
            <a:r>
              <a:rPr lang="en-US" dirty="0" err="1" smtClean="0"/>
              <a:t>Ikeo</a:t>
            </a:r>
            <a:r>
              <a:rPr lang="en-US" dirty="0" smtClean="0"/>
              <a:t>, Takashi </a:t>
            </a:r>
            <a:r>
              <a:rPr lang="en-US" dirty="0" err="1" smtClean="0"/>
              <a:t>Gojobori</a:t>
            </a:r>
            <a:r>
              <a:rPr lang="en-US" dirty="0" smtClean="0"/>
              <a:t> and S. Blair Hedges. The evolutionary position of nematodes (</a:t>
            </a:r>
            <a:r>
              <a:rPr lang="ru-RU" dirty="0" smtClean="0"/>
              <a:t>англ.) // </a:t>
            </a:r>
            <a:r>
              <a:rPr lang="en-US" dirty="0" err="1" smtClean="0"/>
              <a:t>BioMed</a:t>
            </a:r>
            <a:r>
              <a:rPr lang="en-US" dirty="0" smtClean="0"/>
              <a:t> Central (</a:t>
            </a:r>
            <a:r>
              <a:rPr lang="ru-RU" dirty="0" smtClean="0"/>
              <a:t>англ.)русск.. — 2002. — </a:t>
            </a:r>
            <a:r>
              <a:rPr lang="en-US" dirty="0" smtClean="0"/>
              <a:t>Vol. 2. — P. 7. — DOI:10.1186/1471-2148-2-7.</a:t>
            </a:r>
          </a:p>
          <a:p>
            <a:pPr fontAlgn="base"/>
            <a:r>
              <a:rPr lang="en-US" dirty="0" smtClean="0"/>
              <a:t> </a:t>
            </a:r>
            <a:r>
              <a:rPr lang="en-US" dirty="0" err="1" smtClean="0"/>
              <a:t>Wägele</a:t>
            </a:r>
            <a:r>
              <a:rPr lang="en-US" dirty="0" smtClean="0"/>
              <a:t>, J. W.; B. </a:t>
            </a:r>
            <a:r>
              <a:rPr lang="en-US" dirty="0" err="1" smtClean="0"/>
              <a:t>Misof</a:t>
            </a:r>
            <a:r>
              <a:rPr lang="en-US" dirty="0" smtClean="0"/>
              <a:t>. On quality of evidence in phylogeny reconstruction: a reply to </a:t>
            </a:r>
            <a:r>
              <a:rPr lang="en-US" dirty="0" err="1" smtClean="0"/>
              <a:t>Zrzavý's</a:t>
            </a:r>
            <a:r>
              <a:rPr lang="en-US" dirty="0" smtClean="0"/>
              <a:t> </a:t>
            </a:r>
            <a:r>
              <a:rPr lang="en-US" dirty="0" err="1" smtClean="0"/>
              <a:t>defence</a:t>
            </a:r>
            <a:r>
              <a:rPr lang="en-US" dirty="0" smtClean="0"/>
              <a:t> of the '</a:t>
            </a:r>
            <a:r>
              <a:rPr lang="en-US" dirty="0" err="1" smtClean="0"/>
              <a:t>Ecdysozoa</a:t>
            </a:r>
            <a:r>
              <a:rPr lang="en-US" dirty="0" smtClean="0"/>
              <a:t>' hypothesis (</a:t>
            </a:r>
            <a:r>
              <a:rPr lang="ru-RU" dirty="0" smtClean="0"/>
              <a:t>англ.) // </a:t>
            </a:r>
            <a:r>
              <a:rPr lang="en-US" dirty="0" smtClean="0"/>
              <a:t>J. Zool. Syst. </a:t>
            </a:r>
            <a:r>
              <a:rPr lang="en-US" dirty="0" err="1" smtClean="0"/>
              <a:t>Evol</a:t>
            </a:r>
            <a:r>
              <a:rPr lang="en-US" dirty="0" smtClean="0"/>
              <a:t>. Research : journal. — 2001. — Vol. 39, no. 3. — P. 165—176. — DOI:10.1046/j.1439-0469.2001.00177.x.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80"/>
            <a:ext cx="821537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 smtClean="0"/>
              <a:t>Глаза Насекомых и Позвоночных — органы бесспорно аналогичные (возникшие независимо в этих двух филогенетически далеких типах) — развиваются в результате экспрессии одинаковых генов </a:t>
            </a:r>
            <a:r>
              <a:rPr lang="ru-RU" dirty="0" err="1" smtClean="0"/>
              <a:t>Рах-б</a:t>
            </a:r>
            <a:r>
              <a:rPr lang="ru-RU" dirty="0" smtClean="0"/>
              <a:t>. Естественно предположить, что перед нами пример конвергенции на молекулярно-биологическом уровне.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7929618" cy="594721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ylogenetic_position_of_loricifera_due_to_genes_1_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1436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3549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8486775" cy="2200275"/>
          </a:xfrm>
          <a:prstGeom prst="rect">
            <a:avLst/>
          </a:prstGeom>
        </p:spPr>
      </p:pic>
      <p:pic>
        <p:nvPicPr>
          <p:cNvPr id="4" name="Рисунок 3" descr="krovenosnaja_sistema_kolchatogo_cherv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286124"/>
            <a:ext cx="4429156" cy="3321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6462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Кровеносная система кольчатых червей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786190"/>
            <a:ext cx="5143536" cy="2887816"/>
          </a:xfrm>
          <a:prstGeom prst="rect">
            <a:avLst/>
          </a:prstGeom>
        </p:spPr>
      </p:pic>
      <p:pic>
        <p:nvPicPr>
          <p:cNvPr id="4" name="Рисунок 3" descr="img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0"/>
            <a:ext cx="5286412" cy="39648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ff733e1254cc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727023" cy="2959450"/>
          </a:xfrm>
          <a:prstGeom prst="rect">
            <a:avLst/>
          </a:prstGeom>
        </p:spPr>
      </p:pic>
      <p:pic>
        <p:nvPicPr>
          <p:cNvPr id="3" name="Рисунок 2" descr="глаза_полих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857496"/>
            <a:ext cx="2414278" cy="351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5423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Нервная система и органы чувств</a:t>
            </a:r>
            <a:endParaRPr lang="ru-RU" sz="2800" b="1" dirty="0"/>
          </a:p>
        </p:txBody>
      </p:sp>
      <p:pic>
        <p:nvPicPr>
          <p:cNvPr id="6" name="Рисунок 5" descr="DSCF003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7094" y="3316188"/>
            <a:ext cx="3714776" cy="26545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1439</Words>
  <Application>Microsoft Office PowerPoint</Application>
  <PresentationFormat>On-screen Show (4:3)</PresentationFormat>
  <Paragraphs>79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Mikhail Dianov</cp:lastModifiedBy>
  <cp:revision>177</cp:revision>
  <dcterms:created xsi:type="dcterms:W3CDTF">2020-01-01T13:55:42Z</dcterms:created>
  <dcterms:modified xsi:type="dcterms:W3CDTF">2020-03-16T11:04:52Z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2784949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D8.0.11</vt:lpwstr>
  </property>
</Properties>
</file>