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302" r:id="rId5"/>
    <p:sldId id="260" r:id="rId6"/>
    <p:sldId id="259" r:id="rId7"/>
    <p:sldId id="261" r:id="rId8"/>
    <p:sldId id="275" r:id="rId9"/>
    <p:sldId id="263" r:id="rId10"/>
    <p:sldId id="264" r:id="rId11"/>
    <p:sldId id="265" r:id="rId12"/>
    <p:sldId id="266" r:id="rId13"/>
    <p:sldId id="267" r:id="rId14"/>
    <p:sldId id="268" r:id="rId15"/>
    <p:sldId id="269" r:id="rId16"/>
    <p:sldId id="270" r:id="rId17"/>
    <p:sldId id="301" r:id="rId18"/>
    <p:sldId id="300" r:id="rId19"/>
    <p:sldId id="271" r:id="rId20"/>
    <p:sldId id="272" r:id="rId21"/>
    <p:sldId id="273" r:id="rId22"/>
    <p:sldId id="274" r:id="rId23"/>
    <p:sldId id="276" r:id="rId24"/>
    <p:sldId id="277" r:id="rId25"/>
    <p:sldId id="278" r:id="rId26"/>
    <p:sldId id="279" r:id="rId27"/>
    <p:sldId id="280" r:id="rId28"/>
    <p:sldId id="284" r:id="rId29"/>
    <p:sldId id="281" r:id="rId30"/>
    <p:sldId id="282" r:id="rId31"/>
    <p:sldId id="283" r:id="rId32"/>
    <p:sldId id="287" r:id="rId33"/>
    <p:sldId id="292" r:id="rId34"/>
    <p:sldId id="285" r:id="rId35"/>
    <p:sldId id="286" r:id="rId36"/>
    <p:sldId id="288" r:id="rId37"/>
    <p:sldId id="294" r:id="rId38"/>
    <p:sldId id="295" r:id="rId39"/>
    <p:sldId id="296" r:id="rId40"/>
    <p:sldId id="297" r:id="rId41"/>
    <p:sldId id="298" r:id="rId42"/>
    <p:sldId id="299" r:id="rId43"/>
    <p:sldId id="289" r:id="rId44"/>
    <p:sldId id="290" r:id="rId45"/>
    <p:sldId id="291" r:id="rId46"/>
    <p:sldId id="293"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0" autoAdjust="0"/>
  </p:normalViewPr>
  <p:slideViewPr>
    <p:cSldViewPr>
      <p:cViewPr varScale="1">
        <p:scale>
          <a:sx n="108" d="100"/>
          <a:sy n="108" d="100"/>
        </p:scale>
        <p:origin x="48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66DACC6-D09D-4D40-B376-6F22C0D7AB56}" type="datetimeFigureOut">
              <a:rPr lang="ru-RU" smtClean="0"/>
              <a:pPr/>
              <a:t>16.03.2020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DB6AF2-16B0-487B-BBDD-EEE7B17A552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6DACC6-D09D-4D40-B376-6F22C0D7AB56}" type="datetimeFigureOut">
              <a:rPr lang="ru-RU" smtClean="0"/>
              <a:pPr/>
              <a:t>16.03.2020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DB6AF2-16B0-487B-BBDD-EEE7B17A552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6DACC6-D09D-4D40-B376-6F22C0D7AB56}" type="datetimeFigureOut">
              <a:rPr lang="ru-RU" smtClean="0"/>
              <a:pPr/>
              <a:t>16.03.2020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DB6AF2-16B0-487B-BBDD-EEE7B17A552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6DACC6-D09D-4D40-B376-6F22C0D7AB56}" type="datetimeFigureOut">
              <a:rPr lang="ru-RU" smtClean="0"/>
              <a:pPr/>
              <a:t>16.03.2020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DB6AF2-16B0-487B-BBDD-EEE7B17A552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66DACC6-D09D-4D40-B376-6F22C0D7AB56}" type="datetimeFigureOut">
              <a:rPr lang="ru-RU" smtClean="0"/>
              <a:pPr/>
              <a:t>16.03.2020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DB6AF2-16B0-487B-BBDD-EEE7B17A552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66DACC6-D09D-4D40-B376-6F22C0D7AB56}" type="datetimeFigureOut">
              <a:rPr lang="ru-RU" smtClean="0"/>
              <a:pPr/>
              <a:t>16.03.2020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DB6AF2-16B0-487B-BBDD-EEE7B17A552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66DACC6-D09D-4D40-B376-6F22C0D7AB56}" type="datetimeFigureOut">
              <a:rPr lang="ru-RU" smtClean="0"/>
              <a:pPr/>
              <a:t>16.03.2020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3DB6AF2-16B0-487B-BBDD-EEE7B17A552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66DACC6-D09D-4D40-B376-6F22C0D7AB56}" type="datetimeFigureOut">
              <a:rPr lang="ru-RU" smtClean="0"/>
              <a:pPr/>
              <a:t>16.03.2020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3DB6AF2-16B0-487B-BBDD-EEE7B17A552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66DACC6-D09D-4D40-B376-6F22C0D7AB56}" type="datetimeFigureOut">
              <a:rPr lang="ru-RU" smtClean="0"/>
              <a:pPr/>
              <a:t>16.03.2020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3DB6AF2-16B0-487B-BBDD-EEE7B17A552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6DACC6-D09D-4D40-B376-6F22C0D7AB56}" type="datetimeFigureOut">
              <a:rPr lang="ru-RU" smtClean="0"/>
              <a:pPr/>
              <a:t>16.03.2020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DB6AF2-16B0-487B-BBDD-EEE7B17A552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6DACC6-D09D-4D40-B376-6F22C0D7AB56}" type="datetimeFigureOut">
              <a:rPr lang="ru-RU" smtClean="0"/>
              <a:pPr/>
              <a:t>16.03.2020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DB6AF2-16B0-487B-BBDD-EEE7B17A552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DACC6-D09D-4D40-B376-6F22C0D7AB56}" type="datetimeFigureOut">
              <a:rPr lang="ru-RU" smtClean="0"/>
              <a:pPr/>
              <a:t>16.03.2020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B6AF2-16B0-487B-BBDD-EEE7B17A552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4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4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gif"/></Relationships>
</file>

<file path=ppt/slides/_rels/slide4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414" y="285728"/>
            <a:ext cx="6506909" cy="584775"/>
          </a:xfrm>
          <a:prstGeom prst="rect">
            <a:avLst/>
          </a:prstGeom>
          <a:noFill/>
        </p:spPr>
        <p:txBody>
          <a:bodyPr wrap="none" rtlCol="0">
            <a:spAutoFit/>
          </a:bodyPr>
          <a:lstStyle/>
          <a:p>
            <a:r>
              <a:rPr lang="ru-RU" sz="3200" b="1" dirty="0" smtClean="0"/>
              <a:t>Плоские черви в трехмерном мире</a:t>
            </a:r>
            <a:endParaRPr lang="ru-RU" sz="3200" b="1" dirty="0"/>
          </a:p>
        </p:txBody>
      </p:sp>
      <p:pic>
        <p:nvPicPr>
          <p:cNvPr id="5" name="Рисунок 4" descr="img11.jpg"/>
          <p:cNvPicPr>
            <a:picLocks noChangeAspect="1"/>
          </p:cNvPicPr>
          <p:nvPr/>
        </p:nvPicPr>
        <p:blipFill>
          <a:blip r:embed="rId2"/>
          <a:stretch>
            <a:fillRect/>
          </a:stretch>
        </p:blipFill>
        <p:spPr>
          <a:xfrm>
            <a:off x="1214414" y="1785926"/>
            <a:ext cx="6572296" cy="4929222"/>
          </a:xfrm>
          <a:prstGeom prst="rect">
            <a:avLst/>
          </a:prstGeom>
        </p:spPr>
      </p:pic>
      <p:sp>
        <p:nvSpPr>
          <p:cNvPr id="6" name="TextBox 5"/>
          <p:cNvSpPr txBox="1"/>
          <p:nvPr/>
        </p:nvSpPr>
        <p:spPr>
          <a:xfrm>
            <a:off x="928662" y="1500174"/>
            <a:ext cx="7266605" cy="369332"/>
          </a:xfrm>
          <a:prstGeom prst="rect">
            <a:avLst/>
          </a:prstGeom>
          <a:noFill/>
        </p:spPr>
        <p:txBody>
          <a:bodyPr wrap="none" rtlCol="0">
            <a:spAutoFit/>
          </a:bodyPr>
          <a:lstStyle/>
          <a:p>
            <a:r>
              <a:rPr lang="ru-RU" b="1" dirty="0" err="1" smtClean="0"/>
              <a:t>Трехслойние</a:t>
            </a:r>
            <a:r>
              <a:rPr lang="ru-RU" b="1" dirty="0" smtClean="0"/>
              <a:t> двустороннесимметричные животные без полости тела </a:t>
            </a:r>
            <a:endParaRPr lang="ru-RU" b="1" dirty="0"/>
          </a:p>
        </p:txBody>
      </p:sp>
      <p:sp>
        <p:nvSpPr>
          <p:cNvPr id="7" name="TextBox 6"/>
          <p:cNvSpPr txBox="1"/>
          <p:nvPr/>
        </p:nvSpPr>
        <p:spPr>
          <a:xfrm>
            <a:off x="2786050" y="857232"/>
            <a:ext cx="3048976" cy="523220"/>
          </a:xfrm>
          <a:prstGeom prst="rect">
            <a:avLst/>
          </a:prstGeom>
          <a:noFill/>
        </p:spPr>
        <p:txBody>
          <a:bodyPr wrap="none" rtlCol="0">
            <a:spAutoFit/>
          </a:bodyPr>
          <a:lstStyle/>
          <a:p>
            <a:r>
              <a:rPr lang="ru-RU" sz="2800" b="1" dirty="0" smtClean="0"/>
              <a:t>Тип </a:t>
            </a:r>
            <a:r>
              <a:rPr lang="en-US" sz="2800" b="1" dirty="0" err="1" smtClean="0"/>
              <a:t>Plathelminthes</a:t>
            </a:r>
            <a:endParaRPr lang="ru-RU"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8860" y="642918"/>
            <a:ext cx="2677721" cy="461665"/>
          </a:xfrm>
          <a:prstGeom prst="rect">
            <a:avLst/>
          </a:prstGeom>
          <a:noFill/>
        </p:spPr>
        <p:txBody>
          <a:bodyPr wrap="none" rtlCol="0">
            <a:spAutoFit/>
          </a:bodyPr>
          <a:lstStyle/>
          <a:p>
            <a:r>
              <a:rPr lang="en-US" sz="2400" b="1" dirty="0" err="1" smtClean="0"/>
              <a:t>Trematoda</a:t>
            </a:r>
            <a:r>
              <a:rPr lang="en-US" sz="2400" b="1" dirty="0" smtClean="0"/>
              <a:t> </a:t>
            </a:r>
            <a:r>
              <a:rPr lang="en-US" sz="2400" b="1" dirty="0" err="1" smtClean="0"/>
              <a:t>Digenea</a:t>
            </a:r>
            <a:endParaRPr lang="ru-RU" sz="2400" b="1" dirty="0"/>
          </a:p>
        </p:txBody>
      </p:sp>
      <p:pic>
        <p:nvPicPr>
          <p:cNvPr id="3" name="Рисунок 2" descr="строение.png"/>
          <p:cNvPicPr>
            <a:picLocks noChangeAspect="1"/>
          </p:cNvPicPr>
          <p:nvPr/>
        </p:nvPicPr>
        <p:blipFill>
          <a:blip r:embed="rId2"/>
          <a:stretch>
            <a:fillRect/>
          </a:stretch>
        </p:blipFill>
        <p:spPr>
          <a:xfrm>
            <a:off x="1428728" y="3783900"/>
            <a:ext cx="6286544" cy="2755017"/>
          </a:xfrm>
          <a:prstGeom prst="rect">
            <a:avLst/>
          </a:prstGeom>
        </p:spPr>
      </p:pic>
      <p:sp>
        <p:nvSpPr>
          <p:cNvPr id="5" name="TextBox 4"/>
          <p:cNvSpPr txBox="1"/>
          <p:nvPr/>
        </p:nvSpPr>
        <p:spPr>
          <a:xfrm>
            <a:off x="1643042" y="214290"/>
            <a:ext cx="4695773" cy="523220"/>
          </a:xfrm>
          <a:prstGeom prst="rect">
            <a:avLst/>
          </a:prstGeom>
          <a:noFill/>
        </p:spPr>
        <p:txBody>
          <a:bodyPr wrap="none" rtlCol="0">
            <a:spAutoFit/>
          </a:bodyPr>
          <a:lstStyle/>
          <a:p>
            <a:r>
              <a:rPr lang="ru-RU" sz="2800" b="1" dirty="0" err="1" smtClean="0"/>
              <a:t>Дигенетические</a:t>
            </a:r>
            <a:r>
              <a:rPr lang="ru-RU" sz="2800" b="1" dirty="0" smtClean="0"/>
              <a:t> сосальщики</a:t>
            </a:r>
            <a:endParaRPr lang="ru-RU" sz="2800" b="1" dirty="0"/>
          </a:p>
        </p:txBody>
      </p:sp>
      <p:pic>
        <p:nvPicPr>
          <p:cNvPr id="7" name="Рисунок 6" descr="AcanthoCercBody-1024x768.jpg"/>
          <p:cNvPicPr>
            <a:picLocks noChangeAspect="1"/>
          </p:cNvPicPr>
          <p:nvPr/>
        </p:nvPicPr>
        <p:blipFill>
          <a:blip r:embed="rId3"/>
          <a:stretch>
            <a:fillRect/>
          </a:stretch>
        </p:blipFill>
        <p:spPr>
          <a:xfrm>
            <a:off x="428596" y="1214422"/>
            <a:ext cx="3357586" cy="2518190"/>
          </a:xfrm>
          <a:prstGeom prst="rect">
            <a:avLst/>
          </a:prstGeom>
        </p:spPr>
      </p:pic>
      <p:pic>
        <p:nvPicPr>
          <p:cNvPr id="8" name="Рисунок 7" descr="maxresdefault (1).jpg"/>
          <p:cNvPicPr>
            <a:picLocks noChangeAspect="1"/>
          </p:cNvPicPr>
          <p:nvPr/>
        </p:nvPicPr>
        <p:blipFill>
          <a:blip r:embed="rId4"/>
          <a:stretch>
            <a:fillRect/>
          </a:stretch>
        </p:blipFill>
        <p:spPr>
          <a:xfrm>
            <a:off x="4000496" y="1285860"/>
            <a:ext cx="4317998" cy="242887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036.jpg"/>
          <p:cNvPicPr>
            <a:picLocks noChangeAspect="1"/>
          </p:cNvPicPr>
          <p:nvPr/>
        </p:nvPicPr>
        <p:blipFill>
          <a:blip r:embed="rId2"/>
          <a:stretch>
            <a:fillRect/>
          </a:stretch>
        </p:blipFill>
        <p:spPr>
          <a:xfrm>
            <a:off x="2285984" y="946025"/>
            <a:ext cx="4500594" cy="5636337"/>
          </a:xfrm>
          <a:prstGeom prst="rect">
            <a:avLst/>
          </a:prstGeom>
        </p:spPr>
      </p:pic>
      <p:sp>
        <p:nvSpPr>
          <p:cNvPr id="3" name="TextBox 2"/>
          <p:cNvSpPr txBox="1"/>
          <p:nvPr/>
        </p:nvSpPr>
        <p:spPr>
          <a:xfrm>
            <a:off x="278431" y="357166"/>
            <a:ext cx="8865569" cy="584775"/>
          </a:xfrm>
          <a:prstGeom prst="rect">
            <a:avLst/>
          </a:prstGeom>
          <a:noFill/>
        </p:spPr>
        <p:txBody>
          <a:bodyPr wrap="none" rtlCol="0">
            <a:spAutoFit/>
          </a:bodyPr>
          <a:lstStyle/>
          <a:p>
            <a:r>
              <a:rPr lang="ru-RU" sz="3200" b="1" dirty="0" smtClean="0"/>
              <a:t>Обобщенная схема жизненного </a:t>
            </a:r>
            <a:r>
              <a:rPr lang="ru-RU" sz="3200" b="1" dirty="0"/>
              <a:t>ц</a:t>
            </a:r>
            <a:r>
              <a:rPr lang="ru-RU" sz="3200" b="1" dirty="0" smtClean="0"/>
              <a:t>икла трематод</a:t>
            </a:r>
            <a:endParaRPr lang="ru-RU" sz="3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9179727_61966138.pdf-21.jpg"/>
          <p:cNvPicPr>
            <a:picLocks noChangeAspect="1"/>
          </p:cNvPicPr>
          <p:nvPr/>
        </p:nvPicPr>
        <p:blipFill>
          <a:blip r:embed="rId2"/>
          <a:stretch>
            <a:fillRect/>
          </a:stretch>
        </p:blipFill>
        <p:spPr>
          <a:xfrm>
            <a:off x="1000100" y="1071546"/>
            <a:ext cx="6858000" cy="5143500"/>
          </a:xfrm>
          <a:prstGeom prst="rect">
            <a:avLst/>
          </a:prstGeom>
        </p:spPr>
      </p:pic>
      <p:sp>
        <p:nvSpPr>
          <p:cNvPr id="3" name="TextBox 2"/>
          <p:cNvSpPr txBox="1"/>
          <p:nvPr/>
        </p:nvSpPr>
        <p:spPr>
          <a:xfrm>
            <a:off x="1357290" y="571480"/>
            <a:ext cx="6991081" cy="523220"/>
          </a:xfrm>
          <a:prstGeom prst="rect">
            <a:avLst/>
          </a:prstGeom>
          <a:noFill/>
        </p:spPr>
        <p:txBody>
          <a:bodyPr wrap="none" rtlCol="0">
            <a:spAutoFit/>
          </a:bodyPr>
          <a:lstStyle/>
          <a:p>
            <a:r>
              <a:rPr lang="ru-RU" sz="2800" b="1" dirty="0" smtClean="0"/>
              <a:t>Строение </a:t>
            </a:r>
            <a:r>
              <a:rPr lang="ru-RU" sz="2800" b="1" dirty="0" err="1" smtClean="0"/>
              <a:t>мирацидия</a:t>
            </a:r>
            <a:r>
              <a:rPr lang="ru-RU" sz="2800" b="1" dirty="0" smtClean="0"/>
              <a:t> печеночной двуустки</a:t>
            </a:r>
            <a:endParaRPr lang="ru-RU"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113.png"/>
          <p:cNvPicPr>
            <a:picLocks noChangeAspect="1"/>
          </p:cNvPicPr>
          <p:nvPr/>
        </p:nvPicPr>
        <p:blipFill>
          <a:blip r:embed="rId2"/>
          <a:stretch>
            <a:fillRect/>
          </a:stretch>
        </p:blipFill>
        <p:spPr>
          <a:xfrm>
            <a:off x="2500298" y="1142984"/>
            <a:ext cx="3169658" cy="5010498"/>
          </a:xfrm>
          <a:prstGeom prst="rect">
            <a:avLst/>
          </a:prstGeom>
        </p:spPr>
      </p:pic>
      <p:sp>
        <p:nvSpPr>
          <p:cNvPr id="4" name="TextBox 3"/>
          <p:cNvSpPr txBox="1"/>
          <p:nvPr/>
        </p:nvSpPr>
        <p:spPr>
          <a:xfrm>
            <a:off x="1857356" y="1643050"/>
            <a:ext cx="955390" cy="523220"/>
          </a:xfrm>
          <a:prstGeom prst="rect">
            <a:avLst/>
          </a:prstGeom>
          <a:noFill/>
        </p:spPr>
        <p:txBody>
          <a:bodyPr wrap="none" rtlCol="0">
            <a:spAutoFit/>
          </a:bodyPr>
          <a:lstStyle/>
          <a:p>
            <a:r>
              <a:rPr lang="ru-RU" sz="2800" b="1" dirty="0" smtClean="0"/>
              <a:t>яйцо</a:t>
            </a:r>
            <a:endParaRPr lang="ru-RU" sz="2800" b="1" dirty="0"/>
          </a:p>
        </p:txBody>
      </p:sp>
      <p:sp>
        <p:nvSpPr>
          <p:cNvPr id="5" name="TextBox 4"/>
          <p:cNvSpPr txBox="1"/>
          <p:nvPr/>
        </p:nvSpPr>
        <p:spPr>
          <a:xfrm>
            <a:off x="571472" y="5143512"/>
            <a:ext cx="2023311" cy="523220"/>
          </a:xfrm>
          <a:prstGeom prst="rect">
            <a:avLst/>
          </a:prstGeom>
          <a:noFill/>
        </p:spPr>
        <p:txBody>
          <a:bodyPr wrap="none" rtlCol="0">
            <a:spAutoFit/>
          </a:bodyPr>
          <a:lstStyle/>
          <a:p>
            <a:r>
              <a:rPr lang="ru-RU" sz="2800" b="1" dirty="0" err="1" smtClean="0"/>
              <a:t>мирацидий</a:t>
            </a:r>
            <a:endParaRPr lang="ru-RU" sz="2800" b="1" dirty="0"/>
          </a:p>
        </p:txBody>
      </p:sp>
      <p:sp>
        <p:nvSpPr>
          <p:cNvPr id="6" name="TextBox 5"/>
          <p:cNvSpPr txBox="1"/>
          <p:nvPr/>
        </p:nvSpPr>
        <p:spPr>
          <a:xfrm>
            <a:off x="5929322" y="3214686"/>
            <a:ext cx="1975221" cy="523220"/>
          </a:xfrm>
          <a:prstGeom prst="rect">
            <a:avLst/>
          </a:prstGeom>
          <a:noFill/>
        </p:spPr>
        <p:txBody>
          <a:bodyPr wrap="none" rtlCol="0">
            <a:spAutoFit/>
          </a:bodyPr>
          <a:lstStyle/>
          <a:p>
            <a:r>
              <a:rPr lang="ru-RU" sz="2800" b="1" dirty="0" err="1" smtClean="0"/>
              <a:t>спороциста</a:t>
            </a:r>
            <a:endParaRPr lang="ru-RU"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2066" y="3929066"/>
            <a:ext cx="3643338" cy="1815882"/>
          </a:xfrm>
          <a:prstGeom prst="rect">
            <a:avLst/>
          </a:prstGeom>
          <a:noFill/>
        </p:spPr>
        <p:txBody>
          <a:bodyPr wrap="square" rtlCol="0">
            <a:spAutoFit/>
          </a:bodyPr>
          <a:lstStyle/>
          <a:p>
            <a:r>
              <a:rPr lang="ru-RU" sz="1400" dirty="0" err="1"/>
              <a:t>Plagioporus</a:t>
            </a:r>
            <a:r>
              <a:rPr lang="ru-RU" sz="1400" dirty="0"/>
              <a:t> (</a:t>
            </a:r>
            <a:r>
              <a:rPr lang="ru-RU" sz="1400" dirty="0" err="1"/>
              <a:t>Plagioporus</a:t>
            </a:r>
            <a:r>
              <a:rPr lang="ru-RU" sz="1400" dirty="0"/>
              <a:t>) </a:t>
            </a:r>
            <a:r>
              <a:rPr lang="ru-RU" sz="1400" dirty="0" err="1"/>
              <a:t>lepomis</a:t>
            </a:r>
            <a:r>
              <a:rPr lang="ru-RU" sz="1400" dirty="0"/>
              <a:t> </a:t>
            </a:r>
            <a:r>
              <a:rPr lang="ru-RU" sz="1400" dirty="0" err="1"/>
              <a:t>Dobrovolny</a:t>
            </a:r>
            <a:r>
              <a:rPr lang="ru-RU" sz="1400" dirty="0"/>
              <a:t>, 1939 (по Добровольному, 1939)</a:t>
            </a:r>
            <a:r>
              <a:rPr lang="ru-RU" sz="1400" dirty="0" smtClean="0"/>
              <a:t/>
            </a:r>
            <a:br>
              <a:rPr lang="ru-RU" sz="1400" dirty="0" smtClean="0"/>
            </a:br>
            <a:r>
              <a:rPr lang="ru-RU" sz="1400" dirty="0" err="1"/>
              <a:t>a</a:t>
            </a:r>
            <a:r>
              <a:rPr lang="ru-RU" sz="1400" dirty="0"/>
              <a:t> — головной конец </a:t>
            </a:r>
            <a:r>
              <a:rPr lang="ru-RU" sz="1400" dirty="0" err="1"/>
              <a:t>церкария</a:t>
            </a:r>
            <a:r>
              <a:rPr lang="ru-RU" sz="1400" dirty="0"/>
              <a:t> с сосочками; б — </a:t>
            </a:r>
            <a:r>
              <a:rPr lang="ru-RU" sz="1400" dirty="0" err="1"/>
              <a:t>церкарий</a:t>
            </a:r>
            <a:r>
              <a:rPr lang="ru-RU" sz="1400" dirty="0"/>
              <a:t> с экскреторной системой и железами проникновения; в — </a:t>
            </a:r>
            <a:r>
              <a:rPr lang="ru-RU" sz="1400" dirty="0" err="1"/>
              <a:t>церкарий</a:t>
            </a:r>
            <a:r>
              <a:rPr lang="ru-RU" sz="1400" dirty="0"/>
              <a:t> с половыми органами; г — женские половые органы </a:t>
            </a:r>
            <a:r>
              <a:rPr lang="ru-RU" sz="1400" dirty="0" err="1"/>
              <a:t>метацеркария</a:t>
            </a:r>
            <a:r>
              <a:rPr lang="ru-RU" sz="1400" dirty="0"/>
              <a:t>; </a:t>
            </a:r>
            <a:r>
              <a:rPr lang="ru-RU" sz="1400" dirty="0" err="1"/>
              <a:t>д</a:t>
            </a:r>
            <a:r>
              <a:rPr lang="ru-RU" sz="1400" dirty="0"/>
              <a:t> — </a:t>
            </a:r>
            <a:r>
              <a:rPr lang="ru-RU" sz="1400" dirty="0" err="1"/>
              <a:t>метацеркарий</a:t>
            </a:r>
            <a:r>
              <a:rPr lang="ru-RU" sz="1400" dirty="0"/>
              <a:t>; е — стилет </a:t>
            </a:r>
            <a:r>
              <a:rPr lang="ru-RU" sz="1400" dirty="0" err="1"/>
              <a:t>церкария</a:t>
            </a:r>
            <a:endParaRPr lang="ru-RU" sz="1400" dirty="0"/>
          </a:p>
        </p:txBody>
      </p:sp>
      <p:pic>
        <p:nvPicPr>
          <p:cNvPr id="3" name="Рисунок 2" descr="1-160.png"/>
          <p:cNvPicPr>
            <a:picLocks noChangeAspect="1"/>
          </p:cNvPicPr>
          <p:nvPr/>
        </p:nvPicPr>
        <p:blipFill>
          <a:blip r:embed="rId2"/>
          <a:stretch>
            <a:fillRect/>
          </a:stretch>
        </p:blipFill>
        <p:spPr>
          <a:xfrm>
            <a:off x="642910" y="285728"/>
            <a:ext cx="4143404" cy="6239967"/>
          </a:xfrm>
          <a:prstGeom prst="rect">
            <a:avLst/>
          </a:prstGeom>
        </p:spPr>
      </p:pic>
      <p:sp>
        <p:nvSpPr>
          <p:cNvPr id="4" name="TextBox 3"/>
          <p:cNvSpPr txBox="1"/>
          <p:nvPr/>
        </p:nvSpPr>
        <p:spPr>
          <a:xfrm>
            <a:off x="5429256" y="1142984"/>
            <a:ext cx="3338286" cy="954107"/>
          </a:xfrm>
          <a:prstGeom prst="rect">
            <a:avLst/>
          </a:prstGeom>
          <a:noFill/>
        </p:spPr>
        <p:txBody>
          <a:bodyPr wrap="none" rtlCol="0">
            <a:spAutoFit/>
          </a:bodyPr>
          <a:lstStyle/>
          <a:p>
            <a:pPr algn="ctr"/>
            <a:r>
              <a:rPr lang="ru-RU" sz="2800" b="1" dirty="0" smtClean="0"/>
              <a:t>Строение </a:t>
            </a:r>
            <a:r>
              <a:rPr lang="ru-RU" sz="2800" b="1" dirty="0" err="1" smtClean="0"/>
              <a:t>церкарий</a:t>
            </a:r>
            <a:r>
              <a:rPr lang="ru-RU" sz="2800" b="1" dirty="0" smtClean="0"/>
              <a:t> </a:t>
            </a:r>
          </a:p>
          <a:p>
            <a:pPr algn="ctr"/>
            <a:r>
              <a:rPr lang="ru-RU" sz="2800" b="1" dirty="0" smtClean="0"/>
              <a:t>и </a:t>
            </a:r>
            <a:r>
              <a:rPr lang="ru-RU" sz="2800" b="1" dirty="0" err="1" smtClean="0"/>
              <a:t>метацеркарий</a:t>
            </a:r>
            <a:endParaRPr lang="ru-RU"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lide-30.jpg"/>
          <p:cNvPicPr>
            <a:picLocks noChangeAspect="1"/>
          </p:cNvPicPr>
          <p:nvPr/>
        </p:nvPicPr>
        <p:blipFill>
          <a:blip r:embed="rId2"/>
          <a:stretch>
            <a:fillRect/>
          </a:stretch>
        </p:blipFill>
        <p:spPr>
          <a:xfrm>
            <a:off x="1857356" y="2285992"/>
            <a:ext cx="5589779" cy="4000528"/>
          </a:xfrm>
          <a:prstGeom prst="rect">
            <a:avLst/>
          </a:prstGeom>
        </p:spPr>
      </p:pic>
      <p:sp>
        <p:nvSpPr>
          <p:cNvPr id="3" name="TextBox 2"/>
          <p:cNvSpPr txBox="1"/>
          <p:nvPr/>
        </p:nvSpPr>
        <p:spPr>
          <a:xfrm>
            <a:off x="785786" y="1071546"/>
            <a:ext cx="7086042" cy="954107"/>
          </a:xfrm>
          <a:prstGeom prst="rect">
            <a:avLst/>
          </a:prstGeom>
          <a:noFill/>
        </p:spPr>
        <p:txBody>
          <a:bodyPr wrap="none" rtlCol="0">
            <a:spAutoFit/>
          </a:bodyPr>
          <a:lstStyle/>
          <a:p>
            <a:pPr algn="ctr"/>
            <a:r>
              <a:rPr lang="ru-RU" sz="2800" b="1" dirty="0" err="1" smtClean="0"/>
              <a:t>Адолескария</a:t>
            </a:r>
            <a:r>
              <a:rPr lang="ru-RU" sz="2800" b="1" dirty="0" smtClean="0"/>
              <a:t> (покоящаяся стадия развития)</a:t>
            </a:r>
          </a:p>
          <a:p>
            <a:pPr algn="ctr"/>
            <a:r>
              <a:rPr lang="ru-RU" sz="2800" b="1" dirty="0" smtClean="0"/>
              <a:t>в растровом электронном микроскопе</a:t>
            </a:r>
            <a:endParaRPr lang="ru-RU" sz="2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51.jpg"/>
          <p:cNvPicPr>
            <a:picLocks noChangeAspect="1"/>
          </p:cNvPicPr>
          <p:nvPr/>
        </p:nvPicPr>
        <p:blipFill>
          <a:blip r:embed="rId2"/>
          <a:stretch>
            <a:fillRect/>
          </a:stretch>
        </p:blipFill>
        <p:spPr>
          <a:xfrm>
            <a:off x="785786" y="846696"/>
            <a:ext cx="7715304" cy="533320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1060228.jpg"/>
          <p:cNvPicPr>
            <a:picLocks noChangeAspect="1"/>
          </p:cNvPicPr>
          <p:nvPr/>
        </p:nvPicPr>
        <p:blipFill>
          <a:blip r:embed="rId2"/>
          <a:stretch>
            <a:fillRect/>
          </a:stretch>
        </p:blipFill>
        <p:spPr>
          <a:xfrm>
            <a:off x="428596" y="1071546"/>
            <a:ext cx="3874228" cy="2796218"/>
          </a:xfrm>
          <a:prstGeom prst="rect">
            <a:avLst/>
          </a:prstGeom>
        </p:spPr>
      </p:pic>
      <p:pic>
        <p:nvPicPr>
          <p:cNvPr id="3" name="Рисунок 2" descr="75cf3c90-bf52-11e9-b5ab-d0b21d67f954.jpg"/>
          <p:cNvPicPr>
            <a:picLocks noChangeAspect="1"/>
          </p:cNvPicPr>
          <p:nvPr/>
        </p:nvPicPr>
        <p:blipFill>
          <a:blip r:embed="rId3"/>
          <a:stretch>
            <a:fillRect/>
          </a:stretch>
        </p:blipFill>
        <p:spPr>
          <a:xfrm>
            <a:off x="4572001" y="1097084"/>
            <a:ext cx="4143404" cy="2760543"/>
          </a:xfrm>
          <a:prstGeom prst="rect">
            <a:avLst/>
          </a:prstGeom>
        </p:spPr>
      </p:pic>
      <p:pic>
        <p:nvPicPr>
          <p:cNvPr id="4" name="Рисунок 3" descr="PZbV53c (1).jpg"/>
          <p:cNvPicPr>
            <a:picLocks noChangeAspect="1"/>
          </p:cNvPicPr>
          <p:nvPr/>
        </p:nvPicPr>
        <p:blipFill>
          <a:blip r:embed="rId4" cstate="print"/>
          <a:stretch>
            <a:fillRect/>
          </a:stretch>
        </p:blipFill>
        <p:spPr>
          <a:xfrm>
            <a:off x="428596" y="4071942"/>
            <a:ext cx="4005536" cy="2500330"/>
          </a:xfrm>
          <a:prstGeom prst="rect">
            <a:avLst/>
          </a:prstGeom>
        </p:spPr>
      </p:pic>
      <p:pic>
        <p:nvPicPr>
          <p:cNvPr id="5" name="Рисунок 4" descr="58f317a123bc4.jpg"/>
          <p:cNvPicPr>
            <a:picLocks noChangeAspect="1"/>
          </p:cNvPicPr>
          <p:nvPr/>
        </p:nvPicPr>
        <p:blipFill>
          <a:blip r:embed="rId5"/>
          <a:stretch>
            <a:fillRect/>
          </a:stretch>
        </p:blipFill>
        <p:spPr>
          <a:xfrm>
            <a:off x="4572000" y="4071942"/>
            <a:ext cx="4143404" cy="2515038"/>
          </a:xfrm>
          <a:prstGeom prst="rect">
            <a:avLst/>
          </a:prstGeom>
        </p:spPr>
      </p:pic>
      <p:sp>
        <p:nvSpPr>
          <p:cNvPr id="6" name="TextBox 5"/>
          <p:cNvSpPr txBox="1"/>
          <p:nvPr/>
        </p:nvSpPr>
        <p:spPr>
          <a:xfrm>
            <a:off x="714348" y="428604"/>
            <a:ext cx="7531101" cy="461665"/>
          </a:xfrm>
          <a:prstGeom prst="rect">
            <a:avLst/>
          </a:prstGeom>
          <a:noFill/>
        </p:spPr>
        <p:txBody>
          <a:bodyPr wrap="none" rtlCol="0">
            <a:spAutoFit/>
          </a:bodyPr>
          <a:lstStyle/>
          <a:p>
            <a:r>
              <a:rPr lang="ru-RU" sz="2400" b="1" dirty="0" smtClean="0"/>
              <a:t>Загадочные красивые моллюски после </a:t>
            </a:r>
            <a:r>
              <a:rPr lang="ru-RU" sz="2400" b="1" dirty="0" err="1" smtClean="0"/>
              <a:t>хейлопластики</a:t>
            </a:r>
            <a:endParaRPr lang="ru-RU" sz="2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4071942"/>
            <a:ext cx="8143932" cy="2308324"/>
          </a:xfrm>
          <a:prstGeom prst="rect">
            <a:avLst/>
          </a:prstGeom>
        </p:spPr>
        <p:txBody>
          <a:bodyPr wrap="square">
            <a:spAutoFit/>
          </a:bodyPr>
          <a:lstStyle/>
          <a:p>
            <a:pPr algn="ctr"/>
            <a:r>
              <a:rPr lang="ru-RU" sz="1600" b="1" dirty="0" err="1" smtClean="0"/>
              <a:t>Leucochloridium</a:t>
            </a:r>
            <a:r>
              <a:rPr lang="ru-RU" sz="1600" b="1" dirty="0" smtClean="0"/>
              <a:t> </a:t>
            </a:r>
            <a:r>
              <a:rPr lang="ru-RU" sz="1600" b="1" dirty="0" err="1" smtClean="0"/>
              <a:t>paradoxum</a:t>
            </a:r>
            <a:r>
              <a:rPr lang="ru-RU" sz="1600" b="1" dirty="0" smtClean="0"/>
              <a:t> (</a:t>
            </a:r>
            <a:r>
              <a:rPr lang="ru-RU" sz="1600" b="1" dirty="0" err="1" smtClean="0"/>
              <a:t>Digenea</a:t>
            </a:r>
            <a:r>
              <a:rPr lang="ru-RU" sz="1600" b="1" dirty="0" smtClean="0"/>
              <a:t>), получивший название из-за необычности своего цикла развития. Паразитирует в кишечнике некоторых видов воробьиных, используя брюхоногих в качестве промежуточного хозяина. Когда один из выростов </a:t>
            </a:r>
            <a:r>
              <a:rPr lang="ru-RU" sz="1600" b="1" dirty="0" err="1" smtClean="0"/>
              <a:t>спороцисты</a:t>
            </a:r>
            <a:r>
              <a:rPr lang="ru-RU" sz="1600" b="1" dirty="0" smtClean="0"/>
              <a:t> попадает в «рожки» улитки, он увеличивается в диаметре и становится ярко-зелёным. На выросте появляются тёмные круги, а на его конце — пятна. В таком виде он хорошо заметен снаружи сквозь кожный покров улитки. Вырост начинает совершать частые подёргивания. Благодаря раскраске и движению он становится похожим на гусеницу какой-нибудь бабочки. Из-за такого сходства он привлекает внимание птиц, клюющих и проглатывающих «гусеницу». Так паразит попадает в основного хозяина.</a:t>
            </a:r>
            <a:endParaRPr lang="ru-RU" sz="1600" b="1" dirty="0"/>
          </a:p>
        </p:txBody>
      </p:sp>
      <p:pic>
        <p:nvPicPr>
          <p:cNvPr id="3" name="Рисунок 2" descr="2dcfd85910bcff6aa028ccbb9068449e.jpg"/>
          <p:cNvPicPr>
            <a:picLocks noChangeAspect="1"/>
          </p:cNvPicPr>
          <p:nvPr/>
        </p:nvPicPr>
        <p:blipFill>
          <a:blip r:embed="rId2"/>
          <a:stretch>
            <a:fillRect/>
          </a:stretch>
        </p:blipFill>
        <p:spPr>
          <a:xfrm>
            <a:off x="928662" y="357166"/>
            <a:ext cx="7000924" cy="363457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32.jpg"/>
          <p:cNvPicPr>
            <a:picLocks noChangeAspect="1"/>
          </p:cNvPicPr>
          <p:nvPr/>
        </p:nvPicPr>
        <p:blipFill>
          <a:blip r:embed="rId2"/>
          <a:stretch>
            <a:fillRect/>
          </a:stretch>
        </p:blipFill>
        <p:spPr>
          <a:xfrm>
            <a:off x="714348" y="1214422"/>
            <a:ext cx="7286676" cy="5465007"/>
          </a:xfrm>
          <a:prstGeom prst="rect">
            <a:avLst/>
          </a:prstGeom>
        </p:spPr>
      </p:pic>
      <p:sp>
        <p:nvSpPr>
          <p:cNvPr id="3" name="TextBox 2"/>
          <p:cNvSpPr txBox="1"/>
          <p:nvPr/>
        </p:nvSpPr>
        <p:spPr>
          <a:xfrm>
            <a:off x="2143108" y="357166"/>
            <a:ext cx="5147819" cy="523220"/>
          </a:xfrm>
          <a:prstGeom prst="rect">
            <a:avLst/>
          </a:prstGeom>
          <a:noFill/>
        </p:spPr>
        <p:txBody>
          <a:bodyPr wrap="none" rtlCol="0">
            <a:spAutoFit/>
          </a:bodyPr>
          <a:lstStyle/>
          <a:p>
            <a:r>
              <a:rPr lang="ru-RU" sz="2800" b="1" dirty="0" smtClean="0"/>
              <a:t>Моногенетические сосальщики</a:t>
            </a:r>
            <a:endParaRPr lang="ru-RU" sz="2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285728"/>
            <a:ext cx="7143800" cy="4154984"/>
          </a:xfrm>
          <a:prstGeom prst="rect">
            <a:avLst/>
          </a:prstGeom>
        </p:spPr>
        <p:txBody>
          <a:bodyPr wrap="square">
            <a:spAutoFit/>
          </a:bodyPr>
          <a:lstStyle/>
          <a:p>
            <a:pPr algn="ctr"/>
            <a:r>
              <a:rPr lang="ru-RU" sz="2400" b="1" dirty="0" smtClean="0"/>
              <a:t>Ах, </a:t>
            </a:r>
            <a:r>
              <a:rPr lang="ru-RU" sz="2400" b="1" dirty="0" err="1" smtClean="0"/>
              <a:t>ортогон</a:t>
            </a:r>
            <a:r>
              <a:rPr lang="ru-RU" sz="2400" b="1" dirty="0" smtClean="0"/>
              <a:t> дериват есть диффузного </a:t>
            </a:r>
            <a:r>
              <a:rPr lang="ru-RU" sz="2400" b="1" dirty="0" err="1" smtClean="0"/>
              <a:t>плексуса</a:t>
            </a:r>
            <a:r>
              <a:rPr lang="ru-RU" sz="2400" b="1" dirty="0" smtClean="0"/>
              <a:t>,</a:t>
            </a:r>
            <a:br>
              <a:rPr lang="ru-RU" sz="2400" b="1" dirty="0" smtClean="0"/>
            </a:br>
            <a:r>
              <a:rPr lang="ru-RU" sz="2400" b="1" dirty="0" smtClean="0"/>
              <a:t>  Истину эту хочу вам сейчас рассказать.</a:t>
            </a:r>
            <a:br>
              <a:rPr lang="ru-RU" sz="2400" b="1" dirty="0" smtClean="0"/>
            </a:br>
            <a:r>
              <a:rPr lang="ru-RU" sz="2400" b="1" dirty="0" smtClean="0"/>
              <a:t>  Я эту фразу слыхал только раз, да и то лишь на лекции,</a:t>
            </a:r>
            <a:br>
              <a:rPr lang="ru-RU" sz="2400" b="1" dirty="0" smtClean="0"/>
            </a:br>
            <a:r>
              <a:rPr lang="ru-RU" sz="2400" b="1" dirty="0" smtClean="0"/>
              <a:t>  И сам Беклемишев не мог её толком понять.</a:t>
            </a:r>
            <a:br>
              <a:rPr lang="ru-RU" sz="2400" b="1" dirty="0" smtClean="0"/>
            </a:br>
            <a:r>
              <a:rPr lang="ru-RU" sz="2400" b="1" dirty="0" smtClean="0"/>
              <a:t/>
            </a:r>
            <a:br>
              <a:rPr lang="ru-RU" sz="2400" b="1" dirty="0" smtClean="0"/>
            </a:br>
            <a:r>
              <a:rPr lang="ru-RU" sz="2400" b="1" dirty="0" smtClean="0"/>
              <a:t>  Много на свете есть бед, ото всех не излечишься,</a:t>
            </a:r>
            <a:br>
              <a:rPr lang="ru-RU" sz="2400" b="1" dirty="0" smtClean="0"/>
            </a:br>
            <a:r>
              <a:rPr lang="ru-RU" sz="2400" b="1" dirty="0" smtClean="0"/>
              <a:t>  Так научись же спокойно беду принимать –</a:t>
            </a:r>
            <a:br>
              <a:rPr lang="ru-RU" sz="2400" b="1" dirty="0" smtClean="0"/>
            </a:br>
            <a:r>
              <a:rPr lang="ru-RU" sz="2400" b="1" dirty="0" smtClean="0"/>
              <a:t>  Ведь </a:t>
            </a:r>
            <a:r>
              <a:rPr lang="ru-RU" sz="2400" b="1" dirty="0" err="1" smtClean="0"/>
              <a:t>ортогон</a:t>
            </a:r>
            <a:r>
              <a:rPr lang="ru-RU" sz="2400" b="1" dirty="0" smtClean="0"/>
              <a:t> дериват есть диффузного </a:t>
            </a:r>
            <a:r>
              <a:rPr lang="ru-RU" sz="2400" b="1" dirty="0" err="1" smtClean="0"/>
              <a:t>плексуса</a:t>
            </a:r>
            <a:r>
              <a:rPr lang="ru-RU" sz="2400" b="1" dirty="0" smtClean="0"/>
              <a:t>,</a:t>
            </a:r>
            <a:br>
              <a:rPr lang="ru-RU" sz="2400" b="1" dirty="0" smtClean="0"/>
            </a:br>
            <a:r>
              <a:rPr lang="ru-RU" sz="2400" b="1" dirty="0" smtClean="0"/>
              <a:t>  И это поможет все стороны жизни познать.</a:t>
            </a:r>
            <a:br>
              <a:rPr lang="ru-RU" sz="2400" b="1" dirty="0" smtClean="0"/>
            </a:br>
            <a:endParaRPr lang="ru-RU" sz="2400" b="1" dirty="0"/>
          </a:p>
        </p:txBody>
      </p:sp>
      <p:sp>
        <p:nvSpPr>
          <p:cNvPr id="5" name="TextBox 4"/>
          <p:cNvSpPr txBox="1"/>
          <p:nvPr/>
        </p:nvSpPr>
        <p:spPr>
          <a:xfrm>
            <a:off x="5715008" y="1428736"/>
            <a:ext cx="184731" cy="369332"/>
          </a:xfrm>
          <a:prstGeom prst="rect">
            <a:avLst/>
          </a:prstGeom>
          <a:noFill/>
        </p:spPr>
        <p:txBody>
          <a:bodyPr wrap="none" rtlCol="0">
            <a:spAutoFit/>
          </a:bodyPr>
          <a:lstStyle/>
          <a:p>
            <a:endParaRPr lang="ru-RU" dirty="0"/>
          </a:p>
        </p:txBody>
      </p:sp>
      <p:pic>
        <p:nvPicPr>
          <p:cNvPr id="6" name="Рисунок 5" descr="s1200 (3).jpg"/>
          <p:cNvPicPr>
            <a:picLocks noChangeAspect="1"/>
          </p:cNvPicPr>
          <p:nvPr/>
        </p:nvPicPr>
        <p:blipFill>
          <a:blip r:embed="rId2"/>
          <a:stretch>
            <a:fillRect/>
          </a:stretch>
        </p:blipFill>
        <p:spPr>
          <a:xfrm>
            <a:off x="571472" y="4143380"/>
            <a:ext cx="4318032" cy="2428892"/>
          </a:xfrm>
          <a:prstGeom prst="rect">
            <a:avLst/>
          </a:prstGeom>
        </p:spPr>
      </p:pic>
      <p:pic>
        <p:nvPicPr>
          <p:cNvPr id="7" name="Рисунок 6" descr="0039bd6e55ed9ced359fe2e7055d1483.jpg"/>
          <p:cNvPicPr>
            <a:picLocks noChangeAspect="1"/>
          </p:cNvPicPr>
          <p:nvPr/>
        </p:nvPicPr>
        <p:blipFill>
          <a:blip r:embed="rId3"/>
          <a:stretch>
            <a:fillRect/>
          </a:stretch>
        </p:blipFill>
        <p:spPr>
          <a:xfrm>
            <a:off x="5000628" y="4167812"/>
            <a:ext cx="3571900" cy="235031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Diplozoon_paradoxum-1024x961.jpg"/>
          <p:cNvPicPr>
            <a:picLocks noChangeAspect="1"/>
          </p:cNvPicPr>
          <p:nvPr/>
        </p:nvPicPr>
        <p:blipFill>
          <a:blip r:embed="rId2"/>
          <a:stretch>
            <a:fillRect/>
          </a:stretch>
        </p:blipFill>
        <p:spPr>
          <a:xfrm>
            <a:off x="0" y="1071546"/>
            <a:ext cx="4947881" cy="4643470"/>
          </a:xfrm>
          <a:prstGeom prst="rect">
            <a:avLst/>
          </a:prstGeom>
        </p:spPr>
      </p:pic>
      <p:sp>
        <p:nvSpPr>
          <p:cNvPr id="1025" name="Rectangle 1"/>
          <p:cNvSpPr>
            <a:spLocks noChangeArrowheads="1"/>
          </p:cNvSpPr>
          <p:nvPr/>
        </p:nvSpPr>
        <p:spPr bwMode="auto">
          <a:xfrm>
            <a:off x="5000628" y="428604"/>
            <a:ext cx="392909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СПА́ЙНИК ПАРАДОКСА́ЛЬНЫЙ</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Diplozoon</a:t>
            </a: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paradoxum</a:t>
            </a: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плоский червь класса </a:t>
            </a:r>
            <a:r>
              <a:rPr kumimoji="0" lang="ru-RU"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моногеней</a:t>
            </a: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Паразит пресноводных карповых рыб; локализуется на жабрах. Органы прикрепления действуют по принципу капкана. Гермафродит. Молодые особи С. п. отыскивают друг друга и, спариваясь, срастаются крест на крест. При этом сохраняют самостоятельность все системы органов, за исключением половой. Мужские выводные протоки одной особи срастаются с женскими половыми протоками другой особи и наоборот; таким образом достигается постоянное перекрёстное оплодотворение.</a:t>
            </a:r>
            <a:endParaRPr kumimoji="0" lang="ru-RU"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ihiy-zepen.jpg"/>
          <p:cNvPicPr>
            <a:picLocks noChangeAspect="1"/>
          </p:cNvPicPr>
          <p:nvPr/>
        </p:nvPicPr>
        <p:blipFill>
          <a:blip r:embed="rId2" cstate="print"/>
          <a:stretch>
            <a:fillRect/>
          </a:stretch>
        </p:blipFill>
        <p:spPr>
          <a:xfrm rot="5400000">
            <a:off x="182278" y="1817930"/>
            <a:ext cx="3714776" cy="2793512"/>
          </a:xfrm>
          <a:prstGeom prst="rect">
            <a:avLst/>
          </a:prstGeom>
        </p:spPr>
      </p:pic>
      <p:pic>
        <p:nvPicPr>
          <p:cNvPr id="3" name="Рисунок 2" descr="s1200 (3).jpg"/>
          <p:cNvPicPr>
            <a:picLocks noChangeAspect="1"/>
          </p:cNvPicPr>
          <p:nvPr/>
        </p:nvPicPr>
        <p:blipFill>
          <a:blip r:embed="rId3"/>
          <a:stretch>
            <a:fillRect/>
          </a:stretch>
        </p:blipFill>
        <p:spPr>
          <a:xfrm>
            <a:off x="3571868" y="1428736"/>
            <a:ext cx="5306937" cy="3714776"/>
          </a:xfrm>
          <a:prstGeom prst="rect">
            <a:avLst/>
          </a:prstGeom>
        </p:spPr>
      </p:pic>
      <p:sp>
        <p:nvSpPr>
          <p:cNvPr id="4" name="TextBox 3"/>
          <p:cNvSpPr txBox="1"/>
          <p:nvPr/>
        </p:nvSpPr>
        <p:spPr>
          <a:xfrm>
            <a:off x="1785918" y="714356"/>
            <a:ext cx="5042534" cy="584775"/>
          </a:xfrm>
          <a:prstGeom prst="rect">
            <a:avLst/>
          </a:prstGeom>
          <a:noFill/>
        </p:spPr>
        <p:txBody>
          <a:bodyPr wrap="none" rtlCol="0">
            <a:spAutoFit/>
          </a:bodyPr>
          <a:lstStyle/>
          <a:p>
            <a:r>
              <a:rPr lang="ru-RU" sz="3200" b="1" dirty="0" smtClean="0"/>
              <a:t>Ленточные черви </a:t>
            </a:r>
            <a:r>
              <a:rPr lang="en-US" sz="3200" b="1" dirty="0" smtClean="0"/>
              <a:t>(</a:t>
            </a:r>
            <a:r>
              <a:rPr lang="en-US" sz="3200" b="1" dirty="0" err="1" smtClean="0"/>
              <a:t>Cestoda</a:t>
            </a:r>
            <a:r>
              <a:rPr lang="en-US" sz="3200" b="1" dirty="0" smtClean="0"/>
              <a:t>)</a:t>
            </a:r>
            <a:endParaRPr lang="ru-RU" sz="3200" b="1" dirty="0"/>
          </a:p>
        </p:txBody>
      </p:sp>
      <p:sp>
        <p:nvSpPr>
          <p:cNvPr id="7" name="TextBox 6"/>
          <p:cNvSpPr txBox="1"/>
          <p:nvPr/>
        </p:nvSpPr>
        <p:spPr>
          <a:xfrm>
            <a:off x="642911" y="5429264"/>
            <a:ext cx="7572427" cy="1200329"/>
          </a:xfrm>
          <a:prstGeom prst="rect">
            <a:avLst/>
          </a:prstGeom>
          <a:noFill/>
        </p:spPr>
        <p:txBody>
          <a:bodyPr wrap="square" rtlCol="0">
            <a:spAutoFit/>
          </a:bodyPr>
          <a:lstStyle/>
          <a:p>
            <a:pPr algn="ctr"/>
            <a:r>
              <a:rPr lang="ru-RU" dirty="0" smtClean="0"/>
              <a:t>Паразитические черви с редуцированной пищеварительной, нервной, </a:t>
            </a:r>
          </a:p>
          <a:p>
            <a:pPr algn="ctr"/>
            <a:r>
              <a:rPr lang="ru-RU" dirty="0" smtClean="0"/>
              <a:t>и выделительной системами и телом, состоящим из головки (сколекса) и члеников (</a:t>
            </a:r>
            <a:r>
              <a:rPr lang="ru-RU" dirty="0" err="1" smtClean="0"/>
              <a:t>проглоттид</a:t>
            </a:r>
            <a:r>
              <a:rPr lang="ru-RU" dirty="0" smtClean="0"/>
              <a:t>), в каждом из которых располагается гермафродитная половая система </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fDgWUP.png"/>
          <p:cNvPicPr>
            <a:picLocks noChangeAspect="1"/>
          </p:cNvPicPr>
          <p:nvPr/>
        </p:nvPicPr>
        <p:blipFill>
          <a:blip r:embed="rId2"/>
          <a:stretch>
            <a:fillRect/>
          </a:stretch>
        </p:blipFill>
        <p:spPr>
          <a:xfrm>
            <a:off x="314325" y="61912"/>
            <a:ext cx="8515350" cy="6734175"/>
          </a:xfrm>
          <a:prstGeom prst="rect">
            <a:avLst/>
          </a:prstGeom>
        </p:spPr>
      </p:pic>
      <p:pic>
        <p:nvPicPr>
          <p:cNvPr id="5" name="Рисунок 4" descr="raznovidnosti-3.jpg"/>
          <p:cNvPicPr>
            <a:picLocks noChangeAspect="1"/>
          </p:cNvPicPr>
          <p:nvPr/>
        </p:nvPicPr>
        <p:blipFill>
          <a:blip r:embed="rId3"/>
          <a:stretch>
            <a:fillRect/>
          </a:stretch>
        </p:blipFill>
        <p:spPr>
          <a:xfrm>
            <a:off x="3428992" y="1142984"/>
            <a:ext cx="5521693" cy="3738186"/>
          </a:xfrm>
          <a:prstGeom prst="rect">
            <a:avLst/>
          </a:prstGeom>
        </p:spPr>
      </p:pic>
      <p:sp>
        <p:nvSpPr>
          <p:cNvPr id="6" name="TextBox 5"/>
          <p:cNvSpPr txBox="1"/>
          <p:nvPr/>
        </p:nvSpPr>
        <p:spPr>
          <a:xfrm>
            <a:off x="4000496" y="357166"/>
            <a:ext cx="4497321" cy="523220"/>
          </a:xfrm>
          <a:prstGeom prst="rect">
            <a:avLst/>
          </a:prstGeom>
          <a:noFill/>
        </p:spPr>
        <p:txBody>
          <a:bodyPr wrap="none" rtlCol="0">
            <a:spAutoFit/>
          </a:bodyPr>
          <a:lstStyle/>
          <a:p>
            <a:r>
              <a:rPr lang="ru-RU" sz="2800" b="1" dirty="0" smtClean="0"/>
              <a:t>Строение ленточного червя</a:t>
            </a:r>
            <a:endParaRPr lang="ru-RU" sz="2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15 (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12-01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1537091_27173081.pdf-42.jpg"/>
          <p:cNvPicPr>
            <a:picLocks noChangeAspect="1"/>
          </p:cNvPicPr>
          <p:nvPr/>
        </p:nvPicPr>
        <p:blipFill>
          <a:blip r:embed="rId2"/>
          <a:stretch>
            <a:fillRect/>
          </a:stretch>
        </p:blipFill>
        <p:spPr>
          <a:xfrm>
            <a:off x="2071670" y="3786184"/>
            <a:ext cx="4095755" cy="3071816"/>
          </a:xfrm>
          <a:prstGeom prst="rect">
            <a:avLst/>
          </a:prstGeom>
        </p:spPr>
      </p:pic>
      <p:pic>
        <p:nvPicPr>
          <p:cNvPr id="5" name="Рисунок 4" descr="chto-takoe-ehkhinokokk-cikl-razvitiya.jpg"/>
          <p:cNvPicPr>
            <a:picLocks noChangeAspect="1"/>
          </p:cNvPicPr>
          <p:nvPr/>
        </p:nvPicPr>
        <p:blipFill>
          <a:blip r:embed="rId3"/>
          <a:stretch>
            <a:fillRect/>
          </a:stretch>
        </p:blipFill>
        <p:spPr>
          <a:xfrm>
            <a:off x="928662" y="785794"/>
            <a:ext cx="6929486" cy="3012159"/>
          </a:xfrm>
          <a:prstGeom prst="rect">
            <a:avLst/>
          </a:prstGeom>
        </p:spPr>
      </p:pic>
      <p:sp>
        <p:nvSpPr>
          <p:cNvPr id="6" name="TextBox 5"/>
          <p:cNvSpPr txBox="1"/>
          <p:nvPr/>
        </p:nvSpPr>
        <p:spPr>
          <a:xfrm>
            <a:off x="1785918" y="142852"/>
            <a:ext cx="4371068" cy="523220"/>
          </a:xfrm>
          <a:prstGeom prst="rect">
            <a:avLst/>
          </a:prstGeom>
          <a:noFill/>
        </p:spPr>
        <p:txBody>
          <a:bodyPr wrap="none" rtlCol="0">
            <a:spAutoFit/>
          </a:bodyPr>
          <a:lstStyle/>
          <a:p>
            <a:r>
              <a:rPr lang="ru-RU" sz="2800" b="1" dirty="0" smtClean="0"/>
              <a:t>Цикл развития эхинококка</a:t>
            </a:r>
            <a:endParaRPr lang="ru-RU" sz="28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020911_132428096.pdf-18.jpg"/>
          <p:cNvPicPr>
            <a:picLocks noChangeAspect="1"/>
          </p:cNvPicPr>
          <p:nvPr/>
        </p:nvPicPr>
        <p:blipFill>
          <a:blip r:embed="rId2"/>
          <a:stretch>
            <a:fillRect/>
          </a:stretch>
        </p:blipFill>
        <p:spPr>
          <a:xfrm>
            <a:off x="785786" y="428604"/>
            <a:ext cx="6858000" cy="5143500"/>
          </a:xfrm>
          <a:prstGeom prst="rect">
            <a:avLst/>
          </a:prstGeom>
        </p:spPr>
      </p:pic>
      <p:sp>
        <p:nvSpPr>
          <p:cNvPr id="3" name="TextBox 2"/>
          <p:cNvSpPr txBox="1"/>
          <p:nvPr/>
        </p:nvSpPr>
        <p:spPr>
          <a:xfrm>
            <a:off x="642911" y="5786454"/>
            <a:ext cx="8643998" cy="707886"/>
          </a:xfrm>
          <a:prstGeom prst="rect">
            <a:avLst/>
          </a:prstGeom>
          <a:noFill/>
        </p:spPr>
        <p:txBody>
          <a:bodyPr wrap="square" rtlCol="0">
            <a:spAutoFit/>
          </a:bodyPr>
          <a:lstStyle/>
          <a:p>
            <a:pPr algn="ctr"/>
            <a:r>
              <a:rPr lang="ru-RU" sz="2000" b="1" dirty="0" smtClean="0"/>
              <a:t>Пузырчатые финны в легких человека (рентген (слева) и удаленные</a:t>
            </a:r>
          </a:p>
          <a:p>
            <a:pPr algn="ctr"/>
            <a:r>
              <a:rPr lang="ru-RU" sz="2000" b="1" dirty="0" smtClean="0"/>
              <a:t> после операции (справа)</a:t>
            </a:r>
            <a:endParaRPr lang="ru-RU" sz="20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71480"/>
            <a:ext cx="8501122" cy="954107"/>
          </a:xfrm>
          <a:prstGeom prst="rect">
            <a:avLst/>
          </a:prstGeom>
          <a:noFill/>
        </p:spPr>
        <p:txBody>
          <a:bodyPr wrap="square" rtlCol="0">
            <a:spAutoFit/>
          </a:bodyPr>
          <a:lstStyle/>
          <a:p>
            <a:pPr algn="ctr"/>
            <a:r>
              <a:rPr lang="ru-RU" sz="2800" b="1" dirty="0" err="1" smtClean="0"/>
              <a:t>Первичнополостные</a:t>
            </a:r>
            <a:r>
              <a:rPr lang="ru-RU" sz="2800" b="1" dirty="0" smtClean="0"/>
              <a:t> животные –</a:t>
            </a:r>
          </a:p>
          <a:p>
            <a:pPr algn="ctr"/>
            <a:r>
              <a:rPr lang="ru-RU" sz="2800" b="1" dirty="0" smtClean="0"/>
              <a:t> различные типы червеобразных организмов</a:t>
            </a:r>
            <a:endParaRPr lang="ru-RU" sz="2800" b="1" dirty="0"/>
          </a:p>
        </p:txBody>
      </p:sp>
      <p:sp>
        <p:nvSpPr>
          <p:cNvPr id="4" name="Прямоугольник 3"/>
          <p:cNvSpPr/>
          <p:nvPr/>
        </p:nvSpPr>
        <p:spPr>
          <a:xfrm>
            <a:off x="1071538" y="1643050"/>
            <a:ext cx="6786610" cy="646331"/>
          </a:xfrm>
          <a:prstGeom prst="rect">
            <a:avLst/>
          </a:prstGeom>
        </p:spPr>
        <p:txBody>
          <a:bodyPr wrap="square">
            <a:spAutoFit/>
          </a:bodyPr>
          <a:lstStyle/>
          <a:p>
            <a:r>
              <a:rPr lang="ru-RU" dirty="0" smtClean="0"/>
              <a:t>Первичная полость, заполненная жидкостью, выполняет опорную (</a:t>
            </a:r>
            <a:r>
              <a:rPr lang="ru-RU" dirty="0" err="1" smtClean="0"/>
              <a:t>гидроскелетную</a:t>
            </a:r>
            <a:r>
              <a:rPr lang="ru-RU" dirty="0" smtClean="0"/>
              <a:t>) и транспортную (распределительную) функцию. </a:t>
            </a:r>
            <a:endParaRPr lang="ru-RU" dirty="0"/>
          </a:p>
        </p:txBody>
      </p:sp>
      <p:pic>
        <p:nvPicPr>
          <p:cNvPr id="5" name="Рисунок 4" descr="сфмшешуы.jpg"/>
          <p:cNvPicPr>
            <a:picLocks noChangeAspect="1"/>
          </p:cNvPicPr>
          <p:nvPr/>
        </p:nvPicPr>
        <p:blipFill>
          <a:blip r:embed="rId2"/>
          <a:stretch>
            <a:fillRect/>
          </a:stretch>
        </p:blipFill>
        <p:spPr>
          <a:xfrm>
            <a:off x="2071670" y="2285992"/>
            <a:ext cx="5429288" cy="428628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500042"/>
            <a:ext cx="7145354" cy="523220"/>
          </a:xfrm>
          <a:prstGeom prst="rect">
            <a:avLst/>
          </a:prstGeom>
          <a:noFill/>
        </p:spPr>
        <p:txBody>
          <a:bodyPr wrap="none" rtlCol="0">
            <a:spAutoFit/>
          </a:bodyPr>
          <a:lstStyle/>
          <a:p>
            <a:r>
              <a:rPr lang="ru-RU" sz="2800" b="1" dirty="0" err="1" smtClean="0"/>
              <a:t>Первичнополостные</a:t>
            </a:r>
            <a:r>
              <a:rPr lang="ru-RU" sz="2800" b="1" dirty="0" smtClean="0"/>
              <a:t> черви   </a:t>
            </a:r>
            <a:r>
              <a:rPr lang="en-US" sz="2800" b="1" dirty="0" err="1" smtClean="0"/>
              <a:t>Nemathelmintes</a:t>
            </a:r>
            <a:endParaRPr lang="ru-RU" sz="2800" b="1" dirty="0"/>
          </a:p>
        </p:txBody>
      </p:sp>
      <p:sp>
        <p:nvSpPr>
          <p:cNvPr id="3" name="TextBox 2"/>
          <p:cNvSpPr txBox="1"/>
          <p:nvPr/>
        </p:nvSpPr>
        <p:spPr>
          <a:xfrm>
            <a:off x="214282" y="1142984"/>
            <a:ext cx="5500726" cy="4247317"/>
          </a:xfrm>
          <a:prstGeom prst="rect">
            <a:avLst/>
          </a:prstGeom>
          <a:noFill/>
        </p:spPr>
        <p:txBody>
          <a:bodyPr wrap="square" rtlCol="0">
            <a:spAutoFit/>
          </a:bodyPr>
          <a:lstStyle/>
          <a:p>
            <a:r>
              <a:rPr lang="ru-RU" dirty="0" smtClean="0"/>
              <a:t>Общая характеристика:</a:t>
            </a:r>
          </a:p>
          <a:p>
            <a:r>
              <a:rPr lang="ru-RU" dirty="0" smtClean="0"/>
              <a:t>Наличие  первичной полости тела</a:t>
            </a:r>
          </a:p>
          <a:p>
            <a:r>
              <a:rPr lang="ru-RU" dirty="0" smtClean="0"/>
              <a:t>Покровы: кутикула</a:t>
            </a:r>
          </a:p>
          <a:p>
            <a:r>
              <a:rPr lang="ru-RU" dirty="0" smtClean="0"/>
              <a:t>Нервная система: </a:t>
            </a:r>
            <a:r>
              <a:rPr lang="ru-RU" dirty="0" err="1" smtClean="0"/>
              <a:t>ортогон</a:t>
            </a:r>
            <a:endParaRPr lang="ru-RU" dirty="0" smtClean="0"/>
          </a:p>
          <a:p>
            <a:r>
              <a:rPr lang="ru-RU" dirty="0" smtClean="0"/>
              <a:t>Дыхание: свободноживущие – </a:t>
            </a:r>
          </a:p>
          <a:p>
            <a:r>
              <a:rPr lang="ru-RU" dirty="0" smtClean="0"/>
              <a:t>через покровы</a:t>
            </a:r>
          </a:p>
          <a:p>
            <a:r>
              <a:rPr lang="ru-RU" dirty="0" smtClean="0"/>
              <a:t>или через полостную жидкость</a:t>
            </a:r>
          </a:p>
          <a:p>
            <a:r>
              <a:rPr lang="ru-RU" dirty="0" smtClean="0"/>
              <a:t>Выделение: у коловраток, брюхоресничных и</a:t>
            </a:r>
          </a:p>
          <a:p>
            <a:r>
              <a:rPr lang="ru-RU" dirty="0" smtClean="0"/>
              <a:t> скребней  - </a:t>
            </a:r>
            <a:r>
              <a:rPr lang="ru-RU" dirty="0" err="1" smtClean="0"/>
              <a:t>протонефридии</a:t>
            </a:r>
            <a:r>
              <a:rPr lang="ru-RU" dirty="0" smtClean="0"/>
              <a:t>. Накопительные клетки</a:t>
            </a:r>
          </a:p>
          <a:p>
            <a:r>
              <a:rPr lang="ru-RU" dirty="0" smtClean="0"/>
              <a:t> в полости тела</a:t>
            </a:r>
          </a:p>
          <a:p>
            <a:r>
              <a:rPr lang="ru-RU" dirty="0" smtClean="0"/>
              <a:t>Пищеварение: ротовое и анальное отверстия,</a:t>
            </a:r>
          </a:p>
          <a:p>
            <a:r>
              <a:rPr lang="ru-RU" dirty="0" smtClean="0"/>
              <a:t>кишечник</a:t>
            </a:r>
          </a:p>
          <a:p>
            <a:r>
              <a:rPr lang="ru-RU" dirty="0" smtClean="0"/>
              <a:t>Размножение:  половое (раздельнополые). Есть и </a:t>
            </a:r>
          </a:p>
          <a:p>
            <a:r>
              <a:rPr lang="ru-RU" dirty="0" smtClean="0"/>
              <a:t>бесполое (фрагментация немертин)</a:t>
            </a:r>
          </a:p>
          <a:p>
            <a:r>
              <a:rPr lang="ru-RU" dirty="0" smtClean="0"/>
              <a:t>Развитие: прямое</a:t>
            </a:r>
            <a:endParaRPr lang="ru-RU" dirty="0"/>
          </a:p>
        </p:txBody>
      </p:sp>
      <p:sp>
        <p:nvSpPr>
          <p:cNvPr id="4" name="Прямоугольник 3"/>
          <p:cNvSpPr/>
          <p:nvPr/>
        </p:nvSpPr>
        <p:spPr>
          <a:xfrm>
            <a:off x="785786" y="5286388"/>
            <a:ext cx="6429420" cy="1477328"/>
          </a:xfrm>
          <a:prstGeom prst="rect">
            <a:avLst/>
          </a:prstGeom>
        </p:spPr>
        <p:txBody>
          <a:bodyPr wrap="square">
            <a:spAutoFit/>
          </a:bodyPr>
          <a:lstStyle/>
          <a:p>
            <a:r>
              <a:rPr lang="ru-RU" i="1" dirty="0" smtClean="0"/>
              <a:t>Ранее все </a:t>
            </a:r>
            <a:r>
              <a:rPr lang="ru-RU" i="1" dirty="0" err="1" smtClean="0"/>
              <a:t>первичнополостные</a:t>
            </a:r>
            <a:r>
              <a:rPr lang="ru-RU" i="1" dirty="0" smtClean="0"/>
              <a:t> животные объединялись в один тип. Однако различия между ними заставили разделить этих животных на несколько типов: коловратки, брюхоресничные, </a:t>
            </a:r>
            <a:r>
              <a:rPr lang="ru-RU" i="1" dirty="0" err="1" smtClean="0"/>
              <a:t>киноринхи</a:t>
            </a:r>
            <a:r>
              <a:rPr lang="ru-RU" i="1" dirty="0" smtClean="0"/>
              <a:t>, </a:t>
            </a:r>
            <a:r>
              <a:rPr lang="ru-RU" i="1" dirty="0" err="1" smtClean="0"/>
              <a:t>приапулиды</a:t>
            </a:r>
            <a:r>
              <a:rPr lang="ru-RU" i="1" dirty="0" smtClean="0"/>
              <a:t>, круглые черви,  немертины, волосатики и скребни.</a:t>
            </a:r>
            <a:endParaRPr lang="ru-RU" i="1" dirty="0"/>
          </a:p>
        </p:txBody>
      </p:sp>
      <p:pic>
        <p:nvPicPr>
          <p:cNvPr id="5" name="Рисунок 4" descr="0008-006-.png"/>
          <p:cNvPicPr>
            <a:picLocks noChangeAspect="1"/>
          </p:cNvPicPr>
          <p:nvPr/>
        </p:nvPicPr>
        <p:blipFill>
          <a:blip r:embed="rId2"/>
          <a:stretch>
            <a:fillRect/>
          </a:stretch>
        </p:blipFill>
        <p:spPr>
          <a:xfrm>
            <a:off x="3714744" y="1142984"/>
            <a:ext cx="5337668" cy="1836883"/>
          </a:xfrm>
          <a:prstGeom prst="rect">
            <a:avLst/>
          </a:prstGeom>
          <a:ln>
            <a:solidFill>
              <a:srgbClr val="00B050"/>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613" y="357166"/>
            <a:ext cx="8999387" cy="523220"/>
          </a:xfrm>
          <a:prstGeom prst="rect">
            <a:avLst/>
          </a:prstGeom>
          <a:noFill/>
        </p:spPr>
        <p:txBody>
          <a:bodyPr wrap="none" rtlCol="0">
            <a:spAutoFit/>
          </a:bodyPr>
          <a:lstStyle/>
          <a:p>
            <a:r>
              <a:rPr lang="ru-RU" sz="2800" b="1" dirty="0" smtClean="0"/>
              <a:t>Основные группы (типы) </a:t>
            </a:r>
            <a:r>
              <a:rPr lang="ru-RU" sz="2800" b="1" dirty="0" err="1" smtClean="0"/>
              <a:t>первичнополостных</a:t>
            </a:r>
            <a:r>
              <a:rPr lang="ru-RU" sz="2800" b="1" dirty="0" smtClean="0"/>
              <a:t> животных</a:t>
            </a:r>
            <a:endParaRPr lang="ru-RU" sz="2800" b="1" dirty="0"/>
          </a:p>
        </p:txBody>
      </p:sp>
      <p:sp>
        <p:nvSpPr>
          <p:cNvPr id="4" name="TextBox 3"/>
          <p:cNvSpPr txBox="1"/>
          <p:nvPr/>
        </p:nvSpPr>
        <p:spPr>
          <a:xfrm>
            <a:off x="357158" y="1000108"/>
            <a:ext cx="3309239" cy="400110"/>
          </a:xfrm>
          <a:prstGeom prst="rect">
            <a:avLst/>
          </a:prstGeom>
          <a:noFill/>
        </p:spPr>
        <p:txBody>
          <a:bodyPr wrap="none" rtlCol="0">
            <a:spAutoFit/>
          </a:bodyPr>
          <a:lstStyle/>
          <a:p>
            <a:r>
              <a:rPr lang="ru-RU" sz="2000" b="1" dirty="0" smtClean="0"/>
              <a:t>Тип Брюхоресничные черви</a:t>
            </a:r>
            <a:endParaRPr lang="ru-RU" sz="2000" b="1" dirty="0"/>
          </a:p>
        </p:txBody>
      </p:sp>
      <p:sp>
        <p:nvSpPr>
          <p:cNvPr id="5" name="TextBox 4"/>
          <p:cNvSpPr txBox="1"/>
          <p:nvPr/>
        </p:nvSpPr>
        <p:spPr>
          <a:xfrm>
            <a:off x="5214942" y="928670"/>
            <a:ext cx="1939955" cy="400110"/>
          </a:xfrm>
          <a:prstGeom prst="rect">
            <a:avLst/>
          </a:prstGeom>
          <a:noFill/>
        </p:spPr>
        <p:txBody>
          <a:bodyPr wrap="none" rtlCol="0">
            <a:spAutoFit/>
          </a:bodyPr>
          <a:lstStyle/>
          <a:p>
            <a:r>
              <a:rPr lang="ru-RU" sz="2000" b="1" dirty="0" smtClean="0"/>
              <a:t>Тип Коловратки</a:t>
            </a:r>
            <a:endParaRPr lang="ru-RU" sz="2000" b="1" dirty="0"/>
          </a:p>
        </p:txBody>
      </p:sp>
      <p:sp>
        <p:nvSpPr>
          <p:cNvPr id="6" name="TextBox 5"/>
          <p:cNvSpPr txBox="1"/>
          <p:nvPr/>
        </p:nvSpPr>
        <p:spPr>
          <a:xfrm>
            <a:off x="1142976" y="2786058"/>
            <a:ext cx="1583382" cy="400110"/>
          </a:xfrm>
          <a:prstGeom prst="rect">
            <a:avLst/>
          </a:prstGeom>
          <a:noFill/>
        </p:spPr>
        <p:txBody>
          <a:bodyPr wrap="none" rtlCol="0">
            <a:spAutoFit/>
          </a:bodyPr>
          <a:lstStyle/>
          <a:p>
            <a:r>
              <a:rPr lang="ru-RU" sz="2000" b="1" dirty="0" smtClean="0"/>
              <a:t>Тип Скребни</a:t>
            </a:r>
            <a:endParaRPr lang="ru-RU" sz="2000" b="1" dirty="0"/>
          </a:p>
        </p:txBody>
      </p:sp>
      <p:sp>
        <p:nvSpPr>
          <p:cNvPr id="7" name="TextBox 6"/>
          <p:cNvSpPr txBox="1"/>
          <p:nvPr/>
        </p:nvSpPr>
        <p:spPr>
          <a:xfrm>
            <a:off x="5000628" y="2714620"/>
            <a:ext cx="2643206" cy="400110"/>
          </a:xfrm>
          <a:prstGeom prst="rect">
            <a:avLst/>
          </a:prstGeom>
          <a:noFill/>
        </p:spPr>
        <p:txBody>
          <a:bodyPr wrap="square" rtlCol="0">
            <a:spAutoFit/>
          </a:bodyPr>
          <a:lstStyle/>
          <a:p>
            <a:r>
              <a:rPr lang="ru-RU" sz="2000" b="1" dirty="0" smtClean="0"/>
              <a:t>Тип </a:t>
            </a:r>
            <a:r>
              <a:rPr lang="ru-RU" sz="2000" b="1" dirty="0" err="1" smtClean="0"/>
              <a:t>Головохоботные</a:t>
            </a:r>
            <a:endParaRPr lang="ru-RU" sz="2000" b="1" dirty="0"/>
          </a:p>
        </p:txBody>
      </p:sp>
      <p:sp>
        <p:nvSpPr>
          <p:cNvPr id="8" name="TextBox 7"/>
          <p:cNvSpPr txBox="1"/>
          <p:nvPr/>
        </p:nvSpPr>
        <p:spPr>
          <a:xfrm>
            <a:off x="3786182" y="4714884"/>
            <a:ext cx="1929182" cy="400110"/>
          </a:xfrm>
          <a:prstGeom prst="rect">
            <a:avLst/>
          </a:prstGeom>
          <a:noFill/>
        </p:spPr>
        <p:txBody>
          <a:bodyPr wrap="none" rtlCol="0">
            <a:spAutoFit/>
          </a:bodyPr>
          <a:lstStyle/>
          <a:p>
            <a:r>
              <a:rPr lang="ru-RU" sz="2000" b="1" dirty="0" smtClean="0"/>
              <a:t>Тип Волосатики</a:t>
            </a:r>
            <a:endParaRPr lang="ru-RU" sz="2000" b="1" dirty="0"/>
          </a:p>
        </p:txBody>
      </p:sp>
      <p:sp>
        <p:nvSpPr>
          <p:cNvPr id="9" name="TextBox 8"/>
          <p:cNvSpPr txBox="1"/>
          <p:nvPr/>
        </p:nvSpPr>
        <p:spPr>
          <a:xfrm>
            <a:off x="1142976" y="4643446"/>
            <a:ext cx="2000264" cy="400110"/>
          </a:xfrm>
          <a:prstGeom prst="rect">
            <a:avLst/>
          </a:prstGeom>
          <a:noFill/>
        </p:spPr>
        <p:txBody>
          <a:bodyPr wrap="square" rtlCol="0">
            <a:spAutoFit/>
          </a:bodyPr>
          <a:lstStyle/>
          <a:p>
            <a:r>
              <a:rPr lang="ru-RU" sz="2000" b="1" dirty="0" smtClean="0"/>
              <a:t>Тип Нематоды</a:t>
            </a:r>
            <a:endParaRPr lang="ru-RU" sz="2000" b="1" dirty="0"/>
          </a:p>
        </p:txBody>
      </p:sp>
      <p:pic>
        <p:nvPicPr>
          <p:cNvPr id="10" name="Рисунок 9" descr="7_2_1.jpg"/>
          <p:cNvPicPr>
            <a:picLocks noChangeAspect="1"/>
          </p:cNvPicPr>
          <p:nvPr/>
        </p:nvPicPr>
        <p:blipFill>
          <a:blip r:embed="rId2" cstate="print"/>
          <a:stretch>
            <a:fillRect/>
          </a:stretch>
        </p:blipFill>
        <p:spPr>
          <a:xfrm>
            <a:off x="1000100" y="1428736"/>
            <a:ext cx="1797018" cy="1202804"/>
          </a:xfrm>
          <a:prstGeom prst="rect">
            <a:avLst/>
          </a:prstGeom>
        </p:spPr>
      </p:pic>
      <p:pic>
        <p:nvPicPr>
          <p:cNvPr id="11" name="Рисунок 10" descr="820_IMG_003293_DP_1.jpg"/>
          <p:cNvPicPr>
            <a:picLocks noChangeAspect="1"/>
          </p:cNvPicPr>
          <p:nvPr/>
        </p:nvPicPr>
        <p:blipFill>
          <a:blip r:embed="rId3" cstate="print"/>
          <a:stretch>
            <a:fillRect/>
          </a:stretch>
        </p:blipFill>
        <p:spPr>
          <a:xfrm>
            <a:off x="4643438" y="1357298"/>
            <a:ext cx="1357322" cy="1239352"/>
          </a:xfrm>
          <a:prstGeom prst="rect">
            <a:avLst/>
          </a:prstGeom>
        </p:spPr>
      </p:pic>
      <p:pic>
        <p:nvPicPr>
          <p:cNvPr id="12" name="Рисунок 11" descr="zhivaya-kultura-presnovodnoj-kolovratki-filodina-philodina-zhivoj.jpg"/>
          <p:cNvPicPr>
            <a:picLocks noChangeAspect="1"/>
          </p:cNvPicPr>
          <p:nvPr/>
        </p:nvPicPr>
        <p:blipFill>
          <a:blip r:embed="rId4" cstate="print"/>
          <a:stretch>
            <a:fillRect/>
          </a:stretch>
        </p:blipFill>
        <p:spPr>
          <a:xfrm>
            <a:off x="6143636" y="1357298"/>
            <a:ext cx="1892946" cy="1262595"/>
          </a:xfrm>
          <a:prstGeom prst="rect">
            <a:avLst/>
          </a:prstGeom>
        </p:spPr>
      </p:pic>
      <p:pic>
        <p:nvPicPr>
          <p:cNvPr id="13" name="Рисунок 12" descr="skrebni (1).jpg"/>
          <p:cNvPicPr>
            <a:picLocks noChangeAspect="1"/>
          </p:cNvPicPr>
          <p:nvPr/>
        </p:nvPicPr>
        <p:blipFill>
          <a:blip r:embed="rId5" cstate="print"/>
          <a:stretch>
            <a:fillRect/>
          </a:stretch>
        </p:blipFill>
        <p:spPr>
          <a:xfrm>
            <a:off x="642910" y="3143248"/>
            <a:ext cx="2670048" cy="1344168"/>
          </a:xfrm>
          <a:prstGeom prst="rect">
            <a:avLst/>
          </a:prstGeom>
        </p:spPr>
      </p:pic>
      <p:pic>
        <p:nvPicPr>
          <p:cNvPr id="14" name="Рисунок 13" descr="Priapulus caudatus 1f.jpg"/>
          <p:cNvPicPr>
            <a:picLocks noChangeAspect="1"/>
          </p:cNvPicPr>
          <p:nvPr/>
        </p:nvPicPr>
        <p:blipFill>
          <a:blip r:embed="rId6" cstate="print"/>
          <a:stretch>
            <a:fillRect/>
          </a:stretch>
        </p:blipFill>
        <p:spPr>
          <a:xfrm>
            <a:off x="4000496" y="3143248"/>
            <a:ext cx="2071702" cy="1035851"/>
          </a:xfrm>
          <a:prstGeom prst="rect">
            <a:avLst/>
          </a:prstGeom>
        </p:spPr>
      </p:pic>
      <p:sp>
        <p:nvSpPr>
          <p:cNvPr id="15" name="TextBox 14"/>
          <p:cNvSpPr txBox="1"/>
          <p:nvPr/>
        </p:nvSpPr>
        <p:spPr>
          <a:xfrm>
            <a:off x="4357686" y="4214818"/>
            <a:ext cx="1287340" cy="338554"/>
          </a:xfrm>
          <a:prstGeom prst="rect">
            <a:avLst/>
          </a:prstGeom>
          <a:noFill/>
        </p:spPr>
        <p:txBody>
          <a:bodyPr wrap="none" rtlCol="0">
            <a:spAutoFit/>
          </a:bodyPr>
          <a:lstStyle/>
          <a:p>
            <a:r>
              <a:rPr lang="ru-RU" sz="1600" dirty="0" err="1" smtClean="0"/>
              <a:t>Приапулиды</a:t>
            </a:r>
            <a:endParaRPr lang="ru-RU" sz="1600" dirty="0"/>
          </a:p>
        </p:txBody>
      </p:sp>
      <p:pic>
        <p:nvPicPr>
          <p:cNvPr id="16" name="Рисунок 15" descr="DXT-7oaVwAAyz-Y.jpg"/>
          <p:cNvPicPr>
            <a:picLocks noChangeAspect="1"/>
          </p:cNvPicPr>
          <p:nvPr/>
        </p:nvPicPr>
        <p:blipFill>
          <a:blip r:embed="rId7" cstate="print"/>
          <a:stretch>
            <a:fillRect/>
          </a:stretch>
        </p:blipFill>
        <p:spPr>
          <a:xfrm>
            <a:off x="6215074" y="3143248"/>
            <a:ext cx="2000264" cy="1050139"/>
          </a:xfrm>
          <a:prstGeom prst="rect">
            <a:avLst/>
          </a:prstGeom>
        </p:spPr>
      </p:pic>
      <p:sp>
        <p:nvSpPr>
          <p:cNvPr id="17" name="TextBox 16"/>
          <p:cNvSpPr txBox="1"/>
          <p:nvPr/>
        </p:nvSpPr>
        <p:spPr>
          <a:xfrm>
            <a:off x="6572264" y="4214818"/>
            <a:ext cx="1274708" cy="369332"/>
          </a:xfrm>
          <a:prstGeom prst="rect">
            <a:avLst/>
          </a:prstGeom>
          <a:noFill/>
        </p:spPr>
        <p:txBody>
          <a:bodyPr wrap="none" rtlCol="0">
            <a:spAutoFit/>
          </a:bodyPr>
          <a:lstStyle/>
          <a:p>
            <a:r>
              <a:rPr lang="ru-RU" dirty="0" err="1" smtClean="0"/>
              <a:t>Киноринхи</a:t>
            </a:r>
            <a:endParaRPr lang="ru-RU" dirty="0"/>
          </a:p>
        </p:txBody>
      </p:sp>
      <p:pic>
        <p:nvPicPr>
          <p:cNvPr id="18" name="Рисунок 17" descr="25009327533_a1f6ab2650_b.jpg"/>
          <p:cNvPicPr>
            <a:picLocks noChangeAspect="1"/>
          </p:cNvPicPr>
          <p:nvPr/>
        </p:nvPicPr>
        <p:blipFill>
          <a:blip r:embed="rId8" cstate="print"/>
          <a:stretch>
            <a:fillRect/>
          </a:stretch>
        </p:blipFill>
        <p:spPr>
          <a:xfrm>
            <a:off x="3643306" y="5072074"/>
            <a:ext cx="2143140" cy="1452479"/>
          </a:xfrm>
          <a:prstGeom prst="rect">
            <a:avLst/>
          </a:prstGeom>
        </p:spPr>
      </p:pic>
      <p:pic>
        <p:nvPicPr>
          <p:cNvPr id="19" name="Рисунок 18" descr="1523192580_kruglye-chervi-03.jpg"/>
          <p:cNvPicPr>
            <a:picLocks noChangeAspect="1"/>
          </p:cNvPicPr>
          <p:nvPr/>
        </p:nvPicPr>
        <p:blipFill>
          <a:blip r:embed="rId9" cstate="print"/>
          <a:stretch>
            <a:fillRect/>
          </a:stretch>
        </p:blipFill>
        <p:spPr>
          <a:xfrm>
            <a:off x="500034" y="5000636"/>
            <a:ext cx="2428892" cy="1589821"/>
          </a:xfrm>
          <a:prstGeom prst="rect">
            <a:avLst/>
          </a:prstGeom>
        </p:spPr>
      </p:pic>
      <p:pic>
        <p:nvPicPr>
          <p:cNvPr id="20" name="Рисунок 19" descr="worm_lineus_bilineatus_07-03-15_2.jpg"/>
          <p:cNvPicPr>
            <a:picLocks noChangeAspect="1"/>
          </p:cNvPicPr>
          <p:nvPr/>
        </p:nvPicPr>
        <p:blipFill>
          <a:blip r:embed="rId10"/>
          <a:stretch>
            <a:fillRect/>
          </a:stretch>
        </p:blipFill>
        <p:spPr>
          <a:xfrm>
            <a:off x="6357950" y="5143512"/>
            <a:ext cx="1950720" cy="1463040"/>
          </a:xfrm>
          <a:prstGeom prst="rect">
            <a:avLst/>
          </a:prstGeom>
        </p:spPr>
      </p:pic>
      <p:sp>
        <p:nvSpPr>
          <p:cNvPr id="21" name="TextBox 20"/>
          <p:cNvSpPr txBox="1"/>
          <p:nvPr/>
        </p:nvSpPr>
        <p:spPr>
          <a:xfrm>
            <a:off x="6286512" y="4786322"/>
            <a:ext cx="1938992" cy="400110"/>
          </a:xfrm>
          <a:prstGeom prst="rect">
            <a:avLst/>
          </a:prstGeom>
          <a:noFill/>
        </p:spPr>
        <p:txBody>
          <a:bodyPr wrap="none" rtlCol="0">
            <a:spAutoFit/>
          </a:bodyPr>
          <a:lstStyle/>
          <a:p>
            <a:r>
              <a:rPr lang="ru-RU" sz="2000" b="1" dirty="0" smtClean="0"/>
              <a:t>Тип Немертины</a:t>
            </a:r>
            <a:endParaRPr lang="ru-RU" sz="2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6687575.jpeg"/>
          <p:cNvPicPr>
            <a:picLocks noChangeAspect="1"/>
          </p:cNvPicPr>
          <p:nvPr/>
        </p:nvPicPr>
        <p:blipFill>
          <a:blip r:embed="rId2"/>
          <a:stretch>
            <a:fillRect/>
          </a:stretch>
        </p:blipFill>
        <p:spPr>
          <a:xfrm>
            <a:off x="1071538" y="1285860"/>
            <a:ext cx="7143768" cy="5357826"/>
          </a:xfrm>
          <a:prstGeom prst="rect">
            <a:avLst/>
          </a:prstGeom>
        </p:spPr>
      </p:pic>
      <p:sp>
        <p:nvSpPr>
          <p:cNvPr id="3" name="TextBox 2"/>
          <p:cNvSpPr txBox="1"/>
          <p:nvPr/>
        </p:nvSpPr>
        <p:spPr>
          <a:xfrm>
            <a:off x="1357290" y="785794"/>
            <a:ext cx="5959517" cy="461665"/>
          </a:xfrm>
          <a:prstGeom prst="rect">
            <a:avLst/>
          </a:prstGeom>
          <a:noFill/>
        </p:spPr>
        <p:txBody>
          <a:bodyPr wrap="none" rtlCol="0">
            <a:spAutoFit/>
          </a:bodyPr>
          <a:lstStyle/>
          <a:p>
            <a:r>
              <a:rPr lang="ru-RU" sz="2400" b="1" dirty="0" smtClean="0"/>
              <a:t>Пищеварительная система плоских червей</a:t>
            </a:r>
            <a:endParaRPr lang="ru-RU" sz="2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040.jpg"/>
          <p:cNvPicPr>
            <a:picLocks noChangeAspect="1"/>
          </p:cNvPicPr>
          <p:nvPr/>
        </p:nvPicPr>
        <p:blipFill>
          <a:blip r:embed="rId2"/>
          <a:stretch>
            <a:fillRect/>
          </a:stretch>
        </p:blipFill>
        <p:spPr>
          <a:xfrm>
            <a:off x="500034" y="1357298"/>
            <a:ext cx="3695700" cy="3924300"/>
          </a:xfrm>
          <a:prstGeom prst="rect">
            <a:avLst/>
          </a:prstGeom>
        </p:spPr>
      </p:pic>
      <p:sp>
        <p:nvSpPr>
          <p:cNvPr id="3" name="Прямоугольник 2"/>
          <p:cNvSpPr/>
          <p:nvPr/>
        </p:nvSpPr>
        <p:spPr>
          <a:xfrm>
            <a:off x="4429124" y="1500174"/>
            <a:ext cx="4000544" cy="3323987"/>
          </a:xfrm>
          <a:prstGeom prst="rect">
            <a:avLst/>
          </a:prstGeom>
        </p:spPr>
        <p:txBody>
          <a:bodyPr wrap="square">
            <a:spAutoFit/>
          </a:bodyPr>
          <a:lstStyle/>
          <a:p>
            <a:r>
              <a:rPr lang="ru-RU" sz="1400" dirty="0" smtClean="0"/>
              <a:t>Схема организации </a:t>
            </a:r>
            <a:r>
              <a:rPr lang="ru-RU" sz="1400" dirty="0" err="1" smtClean="0"/>
              <a:t>Gastrotricha</a:t>
            </a:r>
            <a:r>
              <a:rPr lang="ru-RU" sz="1400" dirty="0" smtClean="0"/>
              <a:t>. А – внешний вид с брюшной стороны и выделительная система; Б – остальные внутренние ор­ганы; В – пресноводная форма </a:t>
            </a:r>
            <a:r>
              <a:rPr lang="ru-RU" sz="1400" dirty="0" err="1" smtClean="0"/>
              <a:t>Chaetonotus</a:t>
            </a:r>
            <a:r>
              <a:rPr lang="ru-RU" sz="1400" dirty="0" smtClean="0"/>
              <a:t> </a:t>
            </a:r>
            <a:r>
              <a:rPr lang="ru-RU" sz="1400" dirty="0" err="1" smtClean="0"/>
              <a:t>maximus</a:t>
            </a:r>
            <a:r>
              <a:rPr lang="ru-RU" sz="1400" dirty="0" smtClean="0"/>
              <a:t> (по </a:t>
            </a:r>
            <a:r>
              <a:rPr lang="ru-RU" sz="1400" dirty="0" err="1" smtClean="0"/>
              <a:t>Ремане</a:t>
            </a:r>
            <a:r>
              <a:rPr lang="ru-RU" sz="1400" dirty="0" smtClean="0"/>
              <a:t>): 1 – рот; 2 – трубки с клеевыми железами; 3 – боковая чувствительная ямка, 4 – чувствительные волоски; 5 – брюшное ресничное поле; 6 – </a:t>
            </a:r>
            <a:r>
              <a:rPr lang="ru-RU" sz="1400" dirty="0" err="1" smtClean="0"/>
              <a:t>протонефридии</a:t>
            </a:r>
            <a:r>
              <a:rPr lang="ru-RU" sz="1400" dirty="0" smtClean="0"/>
              <a:t>; 7 – выделительная пора; 8 – мужское половое отверстие; 9 – женское половое отверстие; 10 – анальное отверстие; 11 – окологлоточный ганглий; 12 – про­дольный нервный ствол; 13 – глотка; 14 – пищевод; 15 – средняя кишка; 16 – семенник; 17 – семяпровод; 18 – яйцо в матке; 19 – яичник; 20 – яйцевод.</a:t>
            </a:r>
            <a:endParaRPr lang="ru-RU" sz="1400" dirty="0"/>
          </a:p>
        </p:txBody>
      </p:sp>
      <p:sp>
        <p:nvSpPr>
          <p:cNvPr id="4" name="TextBox 3"/>
          <p:cNvSpPr txBox="1"/>
          <p:nvPr/>
        </p:nvSpPr>
        <p:spPr>
          <a:xfrm>
            <a:off x="1357290" y="500042"/>
            <a:ext cx="5240537" cy="461665"/>
          </a:xfrm>
          <a:prstGeom prst="rect">
            <a:avLst/>
          </a:prstGeom>
          <a:noFill/>
        </p:spPr>
        <p:txBody>
          <a:bodyPr wrap="none" rtlCol="0">
            <a:spAutoFit/>
          </a:bodyPr>
          <a:lstStyle/>
          <a:p>
            <a:r>
              <a:rPr lang="ru-RU" sz="2400" b="1" dirty="0" smtClean="0"/>
              <a:t>Брюхоресничные черви </a:t>
            </a:r>
            <a:r>
              <a:rPr lang="en-US" sz="2400" b="1" dirty="0" smtClean="0"/>
              <a:t>(</a:t>
            </a:r>
            <a:r>
              <a:rPr lang="en-US" sz="2400" b="1" dirty="0" err="1" smtClean="0"/>
              <a:t>Gastrotricha</a:t>
            </a:r>
            <a:r>
              <a:rPr lang="en-US" sz="2400" b="1" dirty="0" smtClean="0"/>
              <a:t>)</a:t>
            </a:r>
            <a:endParaRPr lang="ru-RU" sz="2400" b="1" dirty="0"/>
          </a:p>
        </p:txBody>
      </p:sp>
      <p:sp>
        <p:nvSpPr>
          <p:cNvPr id="5" name="TextBox 4"/>
          <p:cNvSpPr txBox="1"/>
          <p:nvPr/>
        </p:nvSpPr>
        <p:spPr>
          <a:xfrm>
            <a:off x="857224" y="5643578"/>
            <a:ext cx="7364260" cy="400110"/>
          </a:xfrm>
          <a:prstGeom prst="rect">
            <a:avLst/>
          </a:prstGeom>
          <a:noFill/>
        </p:spPr>
        <p:txBody>
          <a:bodyPr wrap="none" rtlCol="0">
            <a:spAutoFit/>
          </a:bodyPr>
          <a:lstStyle/>
          <a:p>
            <a:r>
              <a:rPr lang="ru-RU" sz="2000" b="1" dirty="0" smtClean="0"/>
              <a:t>Переходная группа между </a:t>
            </a:r>
            <a:r>
              <a:rPr lang="ru-RU" sz="2000" b="1" dirty="0" err="1" smtClean="0"/>
              <a:t>турбелляриями</a:t>
            </a:r>
            <a:r>
              <a:rPr lang="ru-RU" sz="2000" b="1" dirty="0" smtClean="0"/>
              <a:t> и круглыми червями</a:t>
            </a:r>
            <a:endParaRPr lang="ru-RU" sz="2000" b="1" dirty="0"/>
          </a:p>
        </p:txBody>
      </p:sp>
      <p:sp>
        <p:nvSpPr>
          <p:cNvPr id="6" name="TextBox 5"/>
          <p:cNvSpPr txBox="1"/>
          <p:nvPr/>
        </p:nvSpPr>
        <p:spPr>
          <a:xfrm>
            <a:off x="2571736" y="1000108"/>
            <a:ext cx="2510431" cy="338554"/>
          </a:xfrm>
          <a:prstGeom prst="rect">
            <a:avLst/>
          </a:prstGeom>
          <a:noFill/>
        </p:spPr>
        <p:txBody>
          <a:bodyPr wrap="none" rtlCol="0">
            <a:spAutoFit/>
          </a:bodyPr>
          <a:lstStyle/>
          <a:p>
            <a:r>
              <a:rPr lang="ru-RU" sz="1600" dirty="0" smtClean="0"/>
              <a:t>Мелкие черви (0,1-1,5 мм)</a:t>
            </a:r>
            <a:endParaRPr lang="ru-RU"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1071546"/>
            <a:ext cx="8358246" cy="369332"/>
          </a:xfrm>
          <a:prstGeom prst="rect">
            <a:avLst/>
          </a:prstGeom>
        </p:spPr>
        <p:txBody>
          <a:bodyPr wrap="square">
            <a:spAutoFit/>
          </a:bodyPr>
          <a:lstStyle/>
          <a:p>
            <a:r>
              <a:rPr lang="ru-RU" dirty="0" smtClean="0"/>
              <a:t> Коловратки — самые мелкие из</a:t>
            </a:r>
            <a:r>
              <a:rPr lang="en-US" dirty="0" smtClean="0"/>
              <a:t> </a:t>
            </a:r>
            <a:r>
              <a:rPr lang="ru-RU" dirty="0" smtClean="0"/>
              <a:t>многоклеточных животных (от 0, 04 до 2 мм)</a:t>
            </a:r>
            <a:endParaRPr lang="ru-RU" dirty="0"/>
          </a:p>
        </p:txBody>
      </p:sp>
      <p:sp>
        <p:nvSpPr>
          <p:cNvPr id="4" name="Прямоугольник 3"/>
          <p:cNvSpPr/>
          <p:nvPr/>
        </p:nvSpPr>
        <p:spPr>
          <a:xfrm>
            <a:off x="214282" y="1571612"/>
            <a:ext cx="5929354" cy="4031873"/>
          </a:xfrm>
          <a:prstGeom prst="rect">
            <a:avLst/>
          </a:prstGeom>
        </p:spPr>
        <p:txBody>
          <a:bodyPr wrap="square">
            <a:spAutoFit/>
          </a:bodyPr>
          <a:lstStyle/>
          <a:p>
            <a:r>
              <a:rPr lang="ru-RU" sz="1600" b="1" dirty="0" smtClean="0"/>
              <a:t>Коловратки</a:t>
            </a:r>
            <a:r>
              <a:rPr lang="ru-RU" sz="1600" dirty="0" smtClean="0"/>
              <a:t> (</a:t>
            </a:r>
            <a:r>
              <a:rPr lang="ru-RU" sz="1600" dirty="0" err="1" smtClean="0"/>
              <a:t>Rotifera</a:t>
            </a:r>
            <a:r>
              <a:rPr lang="ru-RU" sz="1600" dirty="0" smtClean="0"/>
              <a:t>) – мелкие животные длиной от 0,01 (самое маленькое многоклеточное животное) до 2 мм , в изобилии встречающиеся в лужах. Иногда коловратки образуют колонии диаметром до 3–4 мм. </a:t>
            </a:r>
          </a:p>
          <a:p>
            <a:r>
              <a:rPr lang="ru-RU" sz="1600" dirty="0" smtClean="0"/>
              <a:t>Удлинённое тело разделяется на голову, туловище и ногу. Два венчика ресничек на голове закручивают воду в водоворот, втягивающий пищевые частицы в ротовое отверстие. Они же приводят тело в движение (хотя среди животных этого типа встречаются и прикреплённые формы). У многих коловраток имеется панцирь.</a:t>
            </a:r>
          </a:p>
          <a:p>
            <a:r>
              <a:rPr lang="ru-RU" sz="1600" dirty="0" smtClean="0"/>
              <a:t>Самцы карликовые и найдены не у всех видов. Личиночная стадия отсутствует. Коловратки обычно яйцекладущие: летом самка откладывает неоплодотворённые яйца, из которых вылупляются самки; перед наступлением холодов откладываются яйца с толстой оболочкой, развивающиеся уже с оплодотворением. Коловратки способны к анабиозу.</a:t>
            </a:r>
            <a:endParaRPr lang="ru-RU" sz="1600" dirty="0"/>
          </a:p>
        </p:txBody>
      </p:sp>
      <p:sp>
        <p:nvSpPr>
          <p:cNvPr id="5" name="TextBox 4"/>
          <p:cNvSpPr txBox="1"/>
          <p:nvPr/>
        </p:nvSpPr>
        <p:spPr>
          <a:xfrm>
            <a:off x="2000232" y="357166"/>
            <a:ext cx="3365793" cy="523220"/>
          </a:xfrm>
          <a:prstGeom prst="rect">
            <a:avLst/>
          </a:prstGeom>
          <a:noFill/>
        </p:spPr>
        <p:txBody>
          <a:bodyPr wrap="none" rtlCol="0">
            <a:spAutoFit/>
          </a:bodyPr>
          <a:lstStyle/>
          <a:p>
            <a:r>
              <a:rPr lang="ru-RU" sz="2800" b="1" dirty="0" smtClean="0"/>
              <a:t>Коловратки </a:t>
            </a:r>
            <a:r>
              <a:rPr lang="en-US" sz="2800" b="1" dirty="0" smtClean="0"/>
              <a:t> </a:t>
            </a:r>
            <a:r>
              <a:rPr lang="en-US" sz="2800" b="1" dirty="0" err="1" smtClean="0"/>
              <a:t>Rotifera</a:t>
            </a:r>
            <a:endParaRPr lang="ru-RU" sz="2800" b="1" dirty="0"/>
          </a:p>
        </p:txBody>
      </p:sp>
      <p:pic>
        <p:nvPicPr>
          <p:cNvPr id="6" name="Рисунок 5" descr="0036-048-.png"/>
          <p:cNvPicPr>
            <a:picLocks noChangeAspect="1"/>
          </p:cNvPicPr>
          <p:nvPr/>
        </p:nvPicPr>
        <p:blipFill>
          <a:blip r:embed="rId2"/>
          <a:stretch>
            <a:fillRect/>
          </a:stretch>
        </p:blipFill>
        <p:spPr>
          <a:xfrm>
            <a:off x="6000760" y="1571612"/>
            <a:ext cx="2993956" cy="414338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1571612"/>
            <a:ext cx="4572000" cy="4247317"/>
          </a:xfrm>
          <a:prstGeom prst="rect">
            <a:avLst/>
          </a:prstGeom>
        </p:spPr>
        <p:txBody>
          <a:bodyPr>
            <a:spAutoFit/>
          </a:bodyPr>
          <a:lstStyle/>
          <a:p>
            <a:r>
              <a:rPr lang="ru-RU" b="1" dirty="0" smtClean="0"/>
              <a:t>Скребни</a:t>
            </a:r>
            <a:r>
              <a:rPr lang="ru-RU" dirty="0" smtClean="0"/>
              <a:t> (</a:t>
            </a:r>
            <a:r>
              <a:rPr lang="ru-RU" dirty="0" err="1" smtClean="0"/>
              <a:t>Acanthocephala</a:t>
            </a:r>
            <a:r>
              <a:rPr lang="ru-RU" dirty="0" smtClean="0"/>
              <a:t>) паразитируют в кишечнике позвоночных. Они похожи на круглых червей, хотя и отличаются от них рядом признаков. Вытянутое тело длиной от 1 мм до десятков сантиметров заканчивается хоботком с крючками, служащими для прикрепления к хозяину. Кишечник отсутствует, питание осуществляется </a:t>
            </a:r>
            <a:r>
              <a:rPr lang="ru-RU" dirty="0" err="1" smtClean="0"/>
              <a:t>осмотически</a:t>
            </a:r>
            <a:r>
              <a:rPr lang="ru-RU" dirty="0" smtClean="0"/>
              <a:t> – всей поверхностью тела. В процессе развития происходит метаморфоз; промежуточные хозяева – членистоногие. При сильном заражении могут вызывать гибель хозяина; наблюдались случаи заражения людей. Описано 300 видов.</a:t>
            </a:r>
            <a:endParaRPr lang="ru-RU" dirty="0"/>
          </a:p>
        </p:txBody>
      </p:sp>
      <p:pic>
        <p:nvPicPr>
          <p:cNvPr id="4" name="Рисунок 3" descr="stroenie_screbney.jpg"/>
          <p:cNvPicPr>
            <a:picLocks noChangeAspect="1"/>
          </p:cNvPicPr>
          <p:nvPr/>
        </p:nvPicPr>
        <p:blipFill>
          <a:blip r:embed="rId2"/>
          <a:stretch>
            <a:fillRect/>
          </a:stretch>
        </p:blipFill>
        <p:spPr>
          <a:xfrm>
            <a:off x="5500694" y="2714620"/>
            <a:ext cx="2928958" cy="3878890"/>
          </a:xfrm>
          <a:prstGeom prst="rect">
            <a:avLst/>
          </a:prstGeom>
        </p:spPr>
      </p:pic>
      <p:sp>
        <p:nvSpPr>
          <p:cNvPr id="5" name="TextBox 4"/>
          <p:cNvSpPr txBox="1"/>
          <p:nvPr/>
        </p:nvSpPr>
        <p:spPr>
          <a:xfrm>
            <a:off x="714348" y="642918"/>
            <a:ext cx="4223592" cy="523220"/>
          </a:xfrm>
          <a:prstGeom prst="rect">
            <a:avLst/>
          </a:prstGeom>
          <a:noFill/>
        </p:spPr>
        <p:txBody>
          <a:bodyPr wrap="none" rtlCol="0">
            <a:spAutoFit/>
          </a:bodyPr>
          <a:lstStyle/>
          <a:p>
            <a:r>
              <a:rPr lang="ru-RU" sz="2800" b="1" dirty="0" smtClean="0"/>
              <a:t>Скребни (</a:t>
            </a:r>
            <a:r>
              <a:rPr lang="ru-RU" sz="2800" b="1" dirty="0" err="1" smtClean="0"/>
              <a:t>Acanthocephala</a:t>
            </a:r>
            <a:r>
              <a:rPr lang="ru-RU" sz="2800" b="1" dirty="0" smtClean="0"/>
              <a:t>)</a:t>
            </a:r>
            <a:endParaRPr lang="ru-RU" sz="2800" b="1" dirty="0"/>
          </a:p>
        </p:txBody>
      </p:sp>
      <p:pic>
        <p:nvPicPr>
          <p:cNvPr id="6" name="Рисунок 5" descr="472fd8d087ba89a6367bef53c4985d66.jpg"/>
          <p:cNvPicPr>
            <a:picLocks noChangeAspect="1"/>
          </p:cNvPicPr>
          <p:nvPr/>
        </p:nvPicPr>
        <p:blipFill>
          <a:blip r:embed="rId3" cstate="print"/>
          <a:stretch>
            <a:fillRect/>
          </a:stretch>
        </p:blipFill>
        <p:spPr>
          <a:xfrm>
            <a:off x="5429256" y="571480"/>
            <a:ext cx="3198250" cy="174074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Moniliformis_moniliformis_life_cycle.gif"/>
          <p:cNvPicPr>
            <a:picLocks noChangeAspect="1"/>
          </p:cNvPicPr>
          <p:nvPr/>
        </p:nvPicPr>
        <p:blipFill>
          <a:blip r:embed="rId2"/>
          <a:stretch>
            <a:fillRect/>
          </a:stretch>
        </p:blipFill>
        <p:spPr>
          <a:xfrm>
            <a:off x="928662" y="1000108"/>
            <a:ext cx="6858048" cy="4811695"/>
          </a:xfrm>
          <a:prstGeom prst="rect">
            <a:avLst/>
          </a:prstGeom>
        </p:spPr>
      </p:pic>
      <p:sp>
        <p:nvSpPr>
          <p:cNvPr id="3" name="TextBox 2"/>
          <p:cNvSpPr txBox="1"/>
          <p:nvPr/>
        </p:nvSpPr>
        <p:spPr>
          <a:xfrm>
            <a:off x="1285852" y="285728"/>
            <a:ext cx="5819414" cy="400110"/>
          </a:xfrm>
          <a:prstGeom prst="rect">
            <a:avLst/>
          </a:prstGeom>
          <a:noFill/>
        </p:spPr>
        <p:txBody>
          <a:bodyPr wrap="none" rtlCol="0">
            <a:spAutoFit/>
          </a:bodyPr>
          <a:lstStyle/>
          <a:p>
            <a:r>
              <a:rPr lang="ru-RU" sz="2000" b="1" dirty="0" smtClean="0"/>
              <a:t>Цикл развития скребня </a:t>
            </a:r>
            <a:r>
              <a:rPr lang="en-US" sz="2000" b="1" dirty="0" smtClean="0"/>
              <a:t> </a:t>
            </a:r>
            <a:r>
              <a:rPr lang="en-US" sz="2000" b="1" dirty="0" err="1" smtClean="0"/>
              <a:t>Moniliformes</a:t>
            </a:r>
            <a:r>
              <a:rPr lang="en-US" sz="2000" b="1" dirty="0" smtClean="0"/>
              <a:t> </a:t>
            </a:r>
            <a:r>
              <a:rPr lang="en-US" sz="2000" b="1" dirty="0" err="1" smtClean="0"/>
              <a:t>moniliformes</a:t>
            </a:r>
            <a:endParaRPr lang="ru-RU" sz="20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4143380"/>
            <a:ext cx="7643866" cy="2308324"/>
          </a:xfrm>
          <a:prstGeom prst="rect">
            <a:avLst/>
          </a:prstGeom>
        </p:spPr>
        <p:txBody>
          <a:bodyPr wrap="square">
            <a:spAutoFit/>
          </a:bodyPr>
          <a:lstStyle/>
          <a:p>
            <a:r>
              <a:rPr lang="ru-RU" b="1" dirty="0" err="1" smtClean="0"/>
              <a:t>Приапулиды</a:t>
            </a:r>
            <a:r>
              <a:rPr lang="ru-RU" dirty="0" smtClean="0"/>
              <a:t> (</a:t>
            </a:r>
            <a:r>
              <a:rPr lang="ru-RU" dirty="0" err="1" smtClean="0"/>
              <a:t>Priapulida</a:t>
            </a:r>
            <a:r>
              <a:rPr lang="ru-RU" dirty="0" smtClean="0"/>
              <a:t>) – небольшая (20 видов) реликтовая группа морских червей, живущих в холодных водах Северной Атлантики, Арктики и Антарктики. Длина сегментированного цилиндрического тела составляет от нескольких миллиметров до 40 см. Выворачивающийся наружу при помощи мускулов хоботок покрыт шипами. Выделительные и половые органы соединены в мочеполовую систему. Мембрана, подстилающая эпителий, долгое время принималась за целом. </a:t>
            </a:r>
            <a:r>
              <a:rPr lang="ru-RU" dirty="0" err="1" smtClean="0"/>
              <a:t>Приапулиды</a:t>
            </a:r>
            <a:r>
              <a:rPr lang="ru-RU" dirty="0" smtClean="0"/>
              <a:t> зарываются в ил на дне океана, где охотятся на других червей</a:t>
            </a:r>
            <a:endParaRPr lang="ru-RU" dirty="0"/>
          </a:p>
        </p:txBody>
      </p:sp>
      <p:pic>
        <p:nvPicPr>
          <p:cNvPr id="4" name="Рисунок 3" descr="1280px-Priapulus_caudatus.jpg"/>
          <p:cNvPicPr>
            <a:picLocks noChangeAspect="1"/>
          </p:cNvPicPr>
          <p:nvPr/>
        </p:nvPicPr>
        <p:blipFill>
          <a:blip r:embed="rId2" cstate="print"/>
          <a:stretch>
            <a:fillRect/>
          </a:stretch>
        </p:blipFill>
        <p:spPr>
          <a:xfrm>
            <a:off x="714348" y="1214422"/>
            <a:ext cx="3857620" cy="2893215"/>
          </a:xfrm>
          <a:prstGeom prst="rect">
            <a:avLst/>
          </a:prstGeom>
        </p:spPr>
      </p:pic>
      <p:sp>
        <p:nvSpPr>
          <p:cNvPr id="7" name="TextBox 6"/>
          <p:cNvSpPr txBox="1"/>
          <p:nvPr/>
        </p:nvSpPr>
        <p:spPr>
          <a:xfrm>
            <a:off x="714348" y="714356"/>
            <a:ext cx="3459986" cy="461665"/>
          </a:xfrm>
          <a:prstGeom prst="rect">
            <a:avLst/>
          </a:prstGeom>
          <a:noFill/>
        </p:spPr>
        <p:txBody>
          <a:bodyPr wrap="none" rtlCol="0">
            <a:spAutoFit/>
          </a:bodyPr>
          <a:lstStyle/>
          <a:p>
            <a:r>
              <a:rPr lang="ru-RU" sz="2400" b="1" dirty="0" err="1" smtClean="0"/>
              <a:t>Приапулиды</a:t>
            </a:r>
            <a:r>
              <a:rPr lang="ru-RU" sz="2400" b="1" dirty="0" smtClean="0"/>
              <a:t> (</a:t>
            </a:r>
            <a:r>
              <a:rPr lang="ru-RU" sz="2400" b="1" dirty="0" err="1" smtClean="0"/>
              <a:t>Priapulida</a:t>
            </a:r>
            <a:r>
              <a:rPr lang="ru-RU" sz="2400" b="1" dirty="0" smtClean="0"/>
              <a:t>)</a:t>
            </a:r>
            <a:endParaRPr lang="ru-RU" sz="2400" b="1" dirty="0"/>
          </a:p>
        </p:txBody>
      </p:sp>
      <p:pic>
        <p:nvPicPr>
          <p:cNvPr id="8" name="Рисунок 7" descr="fig009.jpg"/>
          <p:cNvPicPr>
            <a:picLocks noChangeAspect="1"/>
          </p:cNvPicPr>
          <p:nvPr/>
        </p:nvPicPr>
        <p:blipFill>
          <a:blip r:embed="rId3"/>
          <a:stretch>
            <a:fillRect/>
          </a:stretch>
        </p:blipFill>
        <p:spPr>
          <a:xfrm>
            <a:off x="5214942" y="952812"/>
            <a:ext cx="2143140" cy="3165101"/>
          </a:xfrm>
          <a:prstGeom prst="rect">
            <a:avLst/>
          </a:prstGeom>
        </p:spPr>
      </p:pic>
      <p:sp>
        <p:nvSpPr>
          <p:cNvPr id="9" name="TextBox 8"/>
          <p:cNvSpPr txBox="1"/>
          <p:nvPr/>
        </p:nvSpPr>
        <p:spPr>
          <a:xfrm>
            <a:off x="1643042" y="142852"/>
            <a:ext cx="6034537" cy="523220"/>
          </a:xfrm>
          <a:prstGeom prst="rect">
            <a:avLst/>
          </a:prstGeom>
          <a:noFill/>
        </p:spPr>
        <p:txBody>
          <a:bodyPr wrap="none" rtlCol="0">
            <a:spAutoFit/>
          </a:bodyPr>
          <a:lstStyle/>
          <a:p>
            <a:r>
              <a:rPr lang="ru-RU" sz="2800" b="1" dirty="0" smtClean="0"/>
              <a:t>Тип </a:t>
            </a:r>
            <a:r>
              <a:rPr lang="ru-RU" sz="2800" b="1" dirty="0" err="1" smtClean="0"/>
              <a:t>Головохоботные</a:t>
            </a:r>
            <a:r>
              <a:rPr lang="ru-RU" sz="2800" b="1" dirty="0" smtClean="0"/>
              <a:t>  </a:t>
            </a:r>
            <a:r>
              <a:rPr lang="en-US" sz="2800" b="1" dirty="0" err="1" smtClean="0"/>
              <a:t>Cephalorhyncha</a:t>
            </a:r>
            <a:r>
              <a:rPr lang="en-US" sz="2800" b="1" dirty="0" smtClean="0"/>
              <a:t> </a:t>
            </a:r>
            <a:endParaRPr lang="ru-RU" sz="28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1142984"/>
            <a:ext cx="5072066" cy="3508653"/>
          </a:xfrm>
          <a:prstGeom prst="rect">
            <a:avLst/>
          </a:prstGeom>
        </p:spPr>
        <p:txBody>
          <a:bodyPr wrap="square">
            <a:spAutoFit/>
          </a:bodyPr>
          <a:lstStyle/>
          <a:p>
            <a:r>
              <a:rPr lang="ru-RU" sz="2400" b="1" dirty="0" err="1" smtClean="0"/>
              <a:t>Киноринхи</a:t>
            </a:r>
            <a:r>
              <a:rPr lang="ru-RU" sz="2400" dirty="0" smtClean="0"/>
              <a:t> (</a:t>
            </a:r>
            <a:r>
              <a:rPr lang="ru-RU" sz="2400" dirty="0" err="1" smtClean="0"/>
              <a:t>Kinorhyncha</a:t>
            </a:r>
            <a:r>
              <a:rPr lang="ru-RU" dirty="0" smtClean="0"/>
              <a:t>) </a:t>
            </a:r>
            <a:endParaRPr lang="en-US" dirty="0" smtClean="0"/>
          </a:p>
          <a:p>
            <a:r>
              <a:rPr lang="ru-RU" dirty="0" smtClean="0"/>
              <a:t>Мелкие морские черви. Голова в моменты опасности может втягиваться в членистое тело. Ресничек нет; на голове находятся </a:t>
            </a:r>
            <a:r>
              <a:rPr lang="ru-RU" dirty="0" err="1" smtClean="0"/>
              <a:t>шипики</a:t>
            </a:r>
            <a:r>
              <a:rPr lang="ru-RU" dirty="0" smtClean="0"/>
              <a:t>. Мускулатура сходна с предыдущими типами, но сегментирована по членикам. </a:t>
            </a:r>
            <a:r>
              <a:rPr lang="ru-RU" dirty="0" err="1" smtClean="0"/>
              <a:t>Киноринхи</a:t>
            </a:r>
            <a:r>
              <a:rPr lang="ru-RU" dirty="0" smtClean="0"/>
              <a:t> раздельнополы; оплодотворение внутреннее.</a:t>
            </a:r>
          </a:p>
          <a:p>
            <a:r>
              <a:rPr lang="ru-RU" dirty="0" err="1" smtClean="0"/>
              <a:t>Киноринхи</a:t>
            </a:r>
            <a:r>
              <a:rPr lang="ru-RU" dirty="0" smtClean="0"/>
              <a:t> не могут плавать; </a:t>
            </a:r>
            <a:r>
              <a:rPr lang="ru-RU" dirty="0" err="1" smtClean="0"/>
              <a:t>шипиками</a:t>
            </a:r>
            <a:r>
              <a:rPr lang="ru-RU" dirty="0" smtClean="0"/>
              <a:t> они вырывают норы в иле и закрепляются там. Описано менее 100 видов </a:t>
            </a:r>
            <a:r>
              <a:rPr lang="ru-RU" dirty="0" err="1" smtClean="0"/>
              <a:t>киноринхов</a:t>
            </a:r>
            <a:r>
              <a:rPr lang="ru-RU" dirty="0" smtClean="0"/>
              <a:t> по всему миру от приливной зоны до глубины в 6 километров.</a:t>
            </a:r>
            <a:endParaRPr lang="ru-RU" dirty="0"/>
          </a:p>
        </p:txBody>
      </p:sp>
      <p:sp>
        <p:nvSpPr>
          <p:cNvPr id="4" name="Прямоугольник 3"/>
          <p:cNvSpPr/>
          <p:nvPr/>
        </p:nvSpPr>
        <p:spPr>
          <a:xfrm>
            <a:off x="1285852" y="428604"/>
            <a:ext cx="6034537" cy="523220"/>
          </a:xfrm>
          <a:prstGeom prst="rect">
            <a:avLst/>
          </a:prstGeom>
        </p:spPr>
        <p:txBody>
          <a:bodyPr wrap="none">
            <a:spAutoFit/>
          </a:bodyPr>
          <a:lstStyle/>
          <a:p>
            <a:r>
              <a:rPr lang="ru-RU" sz="2800" b="1" dirty="0" smtClean="0"/>
              <a:t>Тип </a:t>
            </a:r>
            <a:r>
              <a:rPr lang="ru-RU" sz="2800" b="1" dirty="0" err="1" smtClean="0"/>
              <a:t>Головохоботные</a:t>
            </a:r>
            <a:r>
              <a:rPr lang="ru-RU" sz="2800" b="1" dirty="0" smtClean="0"/>
              <a:t>  </a:t>
            </a:r>
            <a:r>
              <a:rPr lang="en-US" sz="2800" b="1" dirty="0" err="1" smtClean="0"/>
              <a:t>Cephalorhyncha</a:t>
            </a:r>
            <a:r>
              <a:rPr lang="en-US" sz="2800" b="1" dirty="0" smtClean="0"/>
              <a:t> </a:t>
            </a:r>
            <a:endParaRPr lang="ru-RU" sz="2800" b="1" dirty="0"/>
          </a:p>
        </p:txBody>
      </p:sp>
      <p:pic>
        <p:nvPicPr>
          <p:cNvPr id="5" name="Рисунок 4" descr="DXT-7oaVwAAyz-Y.jpg"/>
          <p:cNvPicPr>
            <a:picLocks noChangeAspect="1"/>
          </p:cNvPicPr>
          <p:nvPr/>
        </p:nvPicPr>
        <p:blipFill>
          <a:blip r:embed="rId2" cstate="print"/>
          <a:stretch>
            <a:fillRect/>
          </a:stretch>
        </p:blipFill>
        <p:spPr>
          <a:xfrm>
            <a:off x="785786" y="4786322"/>
            <a:ext cx="3673953" cy="1928826"/>
          </a:xfrm>
          <a:prstGeom prst="rect">
            <a:avLst/>
          </a:prstGeom>
        </p:spPr>
      </p:pic>
      <p:pic>
        <p:nvPicPr>
          <p:cNvPr id="6" name="Рисунок 5" descr="a4bafc40a2f3fc508c2beb6e89e0fc30384ba44a.jpg"/>
          <p:cNvPicPr>
            <a:picLocks noChangeAspect="1"/>
          </p:cNvPicPr>
          <p:nvPr/>
        </p:nvPicPr>
        <p:blipFill>
          <a:blip r:embed="rId3"/>
          <a:stretch>
            <a:fillRect/>
          </a:stretch>
        </p:blipFill>
        <p:spPr>
          <a:xfrm>
            <a:off x="5361960" y="1000108"/>
            <a:ext cx="3782040" cy="411479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523192580_kruglye-chervi-03.jpg"/>
          <p:cNvPicPr>
            <a:picLocks noChangeAspect="1"/>
          </p:cNvPicPr>
          <p:nvPr/>
        </p:nvPicPr>
        <p:blipFill>
          <a:blip r:embed="rId2"/>
          <a:stretch>
            <a:fillRect/>
          </a:stretch>
        </p:blipFill>
        <p:spPr>
          <a:xfrm>
            <a:off x="5000627" y="1428736"/>
            <a:ext cx="4075935" cy="2667885"/>
          </a:xfrm>
          <a:prstGeom prst="rect">
            <a:avLst/>
          </a:prstGeom>
        </p:spPr>
      </p:pic>
      <p:sp>
        <p:nvSpPr>
          <p:cNvPr id="3" name="Прямоугольник 2"/>
          <p:cNvSpPr/>
          <p:nvPr/>
        </p:nvSpPr>
        <p:spPr>
          <a:xfrm>
            <a:off x="357158" y="642918"/>
            <a:ext cx="4572000" cy="3970318"/>
          </a:xfrm>
          <a:prstGeom prst="rect">
            <a:avLst/>
          </a:prstGeom>
        </p:spPr>
        <p:txBody>
          <a:bodyPr>
            <a:spAutoFit/>
          </a:bodyPr>
          <a:lstStyle/>
          <a:p>
            <a:r>
              <a:rPr lang="ru-RU" b="1" dirty="0" smtClean="0"/>
              <a:t>Круглые черви</a:t>
            </a:r>
            <a:r>
              <a:rPr lang="ru-RU" dirty="0" smtClean="0"/>
              <a:t> (</a:t>
            </a:r>
            <a:r>
              <a:rPr lang="ru-RU" dirty="0" err="1" smtClean="0"/>
              <a:t>Nematoda</a:t>
            </a:r>
            <a:r>
              <a:rPr lang="ru-RU" dirty="0" smtClean="0"/>
              <a:t>) – это несегментированные черви без хоботка. Круглое в поперечном сечении тело длиной от 80 мкм до 8 м покрыто кутикулой, голова практически не выражена, реснички отсутствуют. Мышечные волокна продольные. Органы осязания обычно имеют форму шипов, щетинок или сосочков; у некоторых свободноживущих видов имеются фото- и хеморецепторы.</a:t>
            </a:r>
          </a:p>
          <a:p>
            <a:r>
              <a:rPr lang="ru-RU" dirty="0" smtClean="0"/>
              <a:t>Самцы нематод значительно мельче самок. Самки способны отложить сотни миллионов яиц в сутки. Молодые черви вылупляются из яиц в почве или в теле организма-хозяина.</a:t>
            </a:r>
            <a:endParaRPr lang="ru-RU" dirty="0"/>
          </a:p>
        </p:txBody>
      </p:sp>
      <p:sp>
        <p:nvSpPr>
          <p:cNvPr id="4" name="Прямоугольник 3"/>
          <p:cNvSpPr/>
          <p:nvPr/>
        </p:nvSpPr>
        <p:spPr>
          <a:xfrm>
            <a:off x="500034" y="4643446"/>
            <a:ext cx="6572296" cy="2031325"/>
          </a:xfrm>
          <a:prstGeom prst="rect">
            <a:avLst/>
          </a:prstGeom>
        </p:spPr>
        <p:txBody>
          <a:bodyPr wrap="square">
            <a:spAutoFit/>
          </a:bodyPr>
          <a:lstStyle/>
          <a:p>
            <a:r>
              <a:rPr lang="ru-RU" sz="1400" dirty="0" smtClean="0"/>
              <a:t>Нематоды живут в море, пресной воде, почве и даже во льду, от полярных областей до тропиков. Их около 1000 видов (1 или 2 класса). В 1 дм</a:t>
            </a:r>
            <a:r>
              <a:rPr lang="ru-RU" sz="1400" baseline="30000" dirty="0" smtClean="0"/>
              <a:t>3</a:t>
            </a:r>
            <a:r>
              <a:rPr lang="ru-RU" sz="1400" dirty="0" smtClean="0"/>
              <a:t> поверхностного слоя почвы можно насчитать миллионы особей. Нематоды питаются бактериями, водорослями и детритом; есть и хищники. Многие виды – паразиты растений, животных и человека (аскариды, свайники, власоглавы, острицы). Яйца попадают в человека с заражённой водой и пищей. Аскариды и свайники перед тем, как развиться во взрослого червя, проделывают достаточно длительное «путешествие» по организму человека: кишечник, печень, сердце, лёгкие, бронхи, дыхательное горло, рот, пищевод, желудок и снова кишечник.</a:t>
            </a:r>
            <a:endParaRPr lang="ru-RU" sz="1400" dirty="0"/>
          </a:p>
        </p:txBody>
      </p:sp>
      <p:sp>
        <p:nvSpPr>
          <p:cNvPr id="7" name="TextBox 6"/>
          <p:cNvSpPr txBox="1"/>
          <p:nvPr/>
        </p:nvSpPr>
        <p:spPr>
          <a:xfrm>
            <a:off x="1714480" y="142852"/>
            <a:ext cx="3768596" cy="461665"/>
          </a:xfrm>
          <a:prstGeom prst="rect">
            <a:avLst/>
          </a:prstGeom>
          <a:noFill/>
        </p:spPr>
        <p:txBody>
          <a:bodyPr wrap="none" rtlCol="0">
            <a:spAutoFit/>
          </a:bodyPr>
          <a:lstStyle/>
          <a:p>
            <a:r>
              <a:rPr lang="ru-RU" sz="2400" b="1" dirty="0" smtClean="0"/>
              <a:t>Круглые черви (</a:t>
            </a:r>
            <a:r>
              <a:rPr lang="ru-RU" sz="2400" b="1" dirty="0" err="1" smtClean="0"/>
              <a:t>Nematoda</a:t>
            </a:r>
            <a:r>
              <a:rPr lang="ru-RU" sz="2400" b="1" dirty="0" smtClean="0"/>
              <a:t>)</a:t>
            </a:r>
            <a:endParaRPr lang="ru-RU" sz="24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opisanie-razvitiya-askaridy.jpg"/>
          <p:cNvPicPr>
            <a:picLocks noChangeAspect="1"/>
          </p:cNvPicPr>
          <p:nvPr/>
        </p:nvPicPr>
        <p:blipFill>
          <a:blip r:embed="rId2"/>
          <a:stretch>
            <a:fillRect/>
          </a:stretch>
        </p:blipFill>
        <p:spPr>
          <a:xfrm>
            <a:off x="2857488" y="642918"/>
            <a:ext cx="5715000" cy="6067425"/>
          </a:xfrm>
          <a:prstGeom prst="rect">
            <a:avLst/>
          </a:prstGeom>
        </p:spPr>
      </p:pic>
      <p:sp>
        <p:nvSpPr>
          <p:cNvPr id="3" name="TextBox 2"/>
          <p:cNvSpPr txBox="1"/>
          <p:nvPr/>
        </p:nvSpPr>
        <p:spPr>
          <a:xfrm>
            <a:off x="214282" y="142852"/>
            <a:ext cx="8586261" cy="461665"/>
          </a:xfrm>
          <a:prstGeom prst="rect">
            <a:avLst/>
          </a:prstGeom>
          <a:noFill/>
        </p:spPr>
        <p:txBody>
          <a:bodyPr wrap="none" rtlCol="0">
            <a:spAutoFit/>
          </a:bodyPr>
          <a:lstStyle/>
          <a:p>
            <a:r>
              <a:rPr lang="ru-RU" sz="2400" b="1" dirty="0" smtClean="0"/>
              <a:t>Жизненный цикл человеческой аскариды </a:t>
            </a:r>
            <a:r>
              <a:rPr lang="en-US" sz="2400" b="1" dirty="0" smtClean="0"/>
              <a:t> </a:t>
            </a:r>
            <a:r>
              <a:rPr lang="en-US" sz="2400" b="1" dirty="0" err="1" smtClean="0"/>
              <a:t>Ascaris</a:t>
            </a:r>
            <a:r>
              <a:rPr lang="en-US" sz="2400" b="1" dirty="0" smtClean="0"/>
              <a:t> </a:t>
            </a:r>
            <a:r>
              <a:rPr lang="en-US" sz="2400" b="1" dirty="0" err="1" smtClean="0"/>
              <a:t>lumbricoides</a:t>
            </a:r>
            <a:endParaRPr lang="ru-RU" sz="2400" b="1" dirty="0"/>
          </a:p>
        </p:txBody>
      </p:sp>
      <p:pic>
        <p:nvPicPr>
          <p:cNvPr id="4" name="Рисунок 3" descr="Kak-vyglyadit-askarida-v-organizme-u-cheloveka.jpg"/>
          <p:cNvPicPr>
            <a:picLocks noChangeAspect="1"/>
          </p:cNvPicPr>
          <p:nvPr/>
        </p:nvPicPr>
        <p:blipFill>
          <a:blip r:embed="rId3"/>
          <a:stretch>
            <a:fillRect/>
          </a:stretch>
        </p:blipFill>
        <p:spPr>
          <a:xfrm rot="16200000">
            <a:off x="-878287" y="2378429"/>
            <a:ext cx="4661628" cy="247649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30.jpg"/>
          <p:cNvPicPr>
            <a:picLocks noChangeAspect="1"/>
          </p:cNvPicPr>
          <p:nvPr/>
        </p:nvPicPr>
        <p:blipFill>
          <a:blip r:embed="rId2"/>
          <a:stretch>
            <a:fillRect/>
          </a:stretch>
        </p:blipFill>
        <p:spPr>
          <a:xfrm>
            <a:off x="571472" y="1071546"/>
            <a:ext cx="7572396" cy="5679297"/>
          </a:xfrm>
          <a:prstGeom prst="rect">
            <a:avLst/>
          </a:prstGeom>
        </p:spPr>
      </p:pic>
      <p:sp>
        <p:nvSpPr>
          <p:cNvPr id="3" name="TextBox 2"/>
          <p:cNvSpPr txBox="1"/>
          <p:nvPr/>
        </p:nvSpPr>
        <p:spPr>
          <a:xfrm>
            <a:off x="785786" y="285728"/>
            <a:ext cx="6660478" cy="461665"/>
          </a:xfrm>
          <a:prstGeom prst="rect">
            <a:avLst/>
          </a:prstGeom>
          <a:noFill/>
        </p:spPr>
        <p:txBody>
          <a:bodyPr wrap="none" rtlCol="0">
            <a:spAutoFit/>
          </a:bodyPr>
          <a:lstStyle/>
          <a:p>
            <a:r>
              <a:rPr lang="ru-RU" sz="2400" b="1" dirty="0" smtClean="0"/>
              <a:t>Жизненный цикл ришты </a:t>
            </a:r>
            <a:r>
              <a:rPr lang="en-US" sz="2400" b="1" dirty="0" err="1" smtClean="0"/>
              <a:t>Dracunculus</a:t>
            </a:r>
            <a:r>
              <a:rPr lang="en-US" sz="2400" b="1" dirty="0" smtClean="0"/>
              <a:t> </a:t>
            </a:r>
            <a:r>
              <a:rPr lang="en-US" sz="2400" b="1" dirty="0" err="1" smtClean="0"/>
              <a:t>medinensis</a:t>
            </a:r>
            <a:endParaRPr lang="ru-RU" sz="24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951109033_aa5618a6c7_bDracunculose2.jpg"/>
          <p:cNvPicPr>
            <a:picLocks noChangeAspect="1"/>
          </p:cNvPicPr>
          <p:nvPr/>
        </p:nvPicPr>
        <p:blipFill>
          <a:blip r:embed="rId2"/>
          <a:stretch>
            <a:fillRect/>
          </a:stretch>
        </p:blipFill>
        <p:spPr>
          <a:xfrm>
            <a:off x="571472" y="3929066"/>
            <a:ext cx="4500594" cy="2775366"/>
          </a:xfrm>
          <a:prstGeom prst="rect">
            <a:avLst/>
          </a:prstGeom>
        </p:spPr>
      </p:pic>
      <p:pic>
        <p:nvPicPr>
          <p:cNvPr id="3" name="Рисунок 2" descr="clip_ifoot.jpg"/>
          <p:cNvPicPr>
            <a:picLocks noChangeAspect="1"/>
          </p:cNvPicPr>
          <p:nvPr/>
        </p:nvPicPr>
        <p:blipFill>
          <a:blip r:embed="rId3"/>
          <a:stretch>
            <a:fillRect/>
          </a:stretch>
        </p:blipFill>
        <p:spPr>
          <a:xfrm>
            <a:off x="571472" y="1214422"/>
            <a:ext cx="4463258" cy="2309807"/>
          </a:xfrm>
          <a:prstGeom prst="rect">
            <a:avLst/>
          </a:prstGeom>
        </p:spPr>
      </p:pic>
      <p:pic>
        <p:nvPicPr>
          <p:cNvPr id="5" name="Рисунок 4" descr="rishta15.jpg"/>
          <p:cNvPicPr>
            <a:picLocks noChangeAspect="1"/>
          </p:cNvPicPr>
          <p:nvPr/>
        </p:nvPicPr>
        <p:blipFill>
          <a:blip r:embed="rId4"/>
          <a:stretch>
            <a:fillRect/>
          </a:stretch>
        </p:blipFill>
        <p:spPr>
          <a:xfrm>
            <a:off x="5339707" y="2285992"/>
            <a:ext cx="3375697" cy="4357718"/>
          </a:xfrm>
          <a:prstGeom prst="rect">
            <a:avLst/>
          </a:prstGeom>
        </p:spPr>
      </p:pic>
      <p:sp>
        <p:nvSpPr>
          <p:cNvPr id="6" name="TextBox 5"/>
          <p:cNvSpPr txBox="1"/>
          <p:nvPr/>
        </p:nvSpPr>
        <p:spPr>
          <a:xfrm>
            <a:off x="1142976" y="642918"/>
            <a:ext cx="3429024" cy="400110"/>
          </a:xfrm>
          <a:prstGeom prst="rect">
            <a:avLst/>
          </a:prstGeom>
          <a:noFill/>
        </p:spPr>
        <p:txBody>
          <a:bodyPr wrap="square" rtlCol="0">
            <a:spAutoFit/>
          </a:bodyPr>
          <a:lstStyle/>
          <a:p>
            <a:r>
              <a:rPr lang="ru-RU" sz="2000" b="1" dirty="0" smtClean="0"/>
              <a:t>Ришта в ноге больного</a:t>
            </a:r>
            <a:endParaRPr lang="ru-RU" sz="2000" b="1" dirty="0"/>
          </a:p>
        </p:txBody>
      </p:sp>
      <p:sp>
        <p:nvSpPr>
          <p:cNvPr id="7" name="TextBox 6"/>
          <p:cNvSpPr txBox="1"/>
          <p:nvPr/>
        </p:nvSpPr>
        <p:spPr>
          <a:xfrm>
            <a:off x="1571604" y="3571876"/>
            <a:ext cx="2070952" cy="400110"/>
          </a:xfrm>
          <a:prstGeom prst="rect">
            <a:avLst/>
          </a:prstGeom>
          <a:noFill/>
        </p:spPr>
        <p:txBody>
          <a:bodyPr wrap="none" rtlCol="0">
            <a:spAutoFit/>
          </a:bodyPr>
          <a:lstStyle/>
          <a:p>
            <a:r>
              <a:rPr lang="ru-RU" sz="2000" b="1" dirty="0" smtClean="0"/>
              <a:t>Удаление ришты</a:t>
            </a:r>
            <a:endParaRPr lang="ru-RU" sz="2000" b="1" dirty="0"/>
          </a:p>
        </p:txBody>
      </p:sp>
      <p:sp>
        <p:nvSpPr>
          <p:cNvPr id="8" name="TextBox 7"/>
          <p:cNvSpPr txBox="1"/>
          <p:nvPr/>
        </p:nvSpPr>
        <p:spPr>
          <a:xfrm>
            <a:off x="5500694" y="857232"/>
            <a:ext cx="3000396" cy="1323439"/>
          </a:xfrm>
          <a:prstGeom prst="rect">
            <a:avLst/>
          </a:prstGeom>
          <a:noFill/>
        </p:spPr>
        <p:txBody>
          <a:bodyPr wrap="square" rtlCol="0">
            <a:spAutoFit/>
          </a:bodyPr>
          <a:lstStyle/>
          <a:p>
            <a:pPr algn="ctr"/>
            <a:r>
              <a:rPr lang="ru-RU" sz="2000" b="1" dirty="0" smtClean="0"/>
              <a:t>Удаленная ришта в спирте готова к исследованию паразитологами </a:t>
            </a:r>
            <a:endParaRPr lang="ru-RU" sz="2000" b="1" dirty="0"/>
          </a:p>
        </p:txBody>
      </p:sp>
      <p:sp>
        <p:nvSpPr>
          <p:cNvPr id="9" name="TextBox 8"/>
          <p:cNvSpPr txBox="1"/>
          <p:nvPr/>
        </p:nvSpPr>
        <p:spPr>
          <a:xfrm>
            <a:off x="642910" y="142852"/>
            <a:ext cx="7687169" cy="400110"/>
          </a:xfrm>
          <a:prstGeom prst="rect">
            <a:avLst/>
          </a:prstGeom>
          <a:noFill/>
        </p:spPr>
        <p:txBody>
          <a:bodyPr wrap="none" rtlCol="0">
            <a:spAutoFit/>
          </a:bodyPr>
          <a:lstStyle/>
          <a:p>
            <a:r>
              <a:rPr lang="ru-RU" sz="2000" b="1" dirty="0" smtClean="0"/>
              <a:t>Длина самки до 200 см (в среднем 32-150 см), самец не более 2 см</a:t>
            </a:r>
            <a:endParaRPr lang="ru-RU" sz="2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lathelminthes.png"/>
          <p:cNvPicPr>
            <a:picLocks noChangeAspect="1"/>
          </p:cNvPicPr>
          <p:nvPr/>
        </p:nvPicPr>
        <p:blipFill>
          <a:blip r:embed="rId2"/>
          <a:stretch>
            <a:fillRect/>
          </a:stretch>
        </p:blipFill>
        <p:spPr>
          <a:xfrm>
            <a:off x="1571604" y="1482465"/>
            <a:ext cx="4286280" cy="4564875"/>
          </a:xfrm>
          <a:prstGeom prst="rect">
            <a:avLst/>
          </a:prstGeom>
        </p:spPr>
      </p:pic>
      <p:sp>
        <p:nvSpPr>
          <p:cNvPr id="3" name="TextBox 2"/>
          <p:cNvSpPr txBox="1"/>
          <p:nvPr/>
        </p:nvSpPr>
        <p:spPr>
          <a:xfrm>
            <a:off x="1071538" y="357166"/>
            <a:ext cx="6517233" cy="523220"/>
          </a:xfrm>
          <a:prstGeom prst="rect">
            <a:avLst/>
          </a:prstGeom>
          <a:noFill/>
        </p:spPr>
        <p:txBody>
          <a:bodyPr wrap="none" rtlCol="0">
            <a:spAutoFit/>
          </a:bodyPr>
          <a:lstStyle/>
          <a:p>
            <a:r>
              <a:rPr lang="ru-RU" sz="2800" b="1" dirty="0" smtClean="0"/>
              <a:t>Выделительная система плоских червей</a:t>
            </a:r>
            <a:endParaRPr lang="ru-RU" sz="2800" b="1" dirty="0"/>
          </a:p>
        </p:txBody>
      </p:sp>
      <p:sp>
        <p:nvSpPr>
          <p:cNvPr id="4" name="TextBox 3"/>
          <p:cNvSpPr txBox="1"/>
          <p:nvPr/>
        </p:nvSpPr>
        <p:spPr>
          <a:xfrm>
            <a:off x="4929190" y="5786454"/>
            <a:ext cx="3084434" cy="400110"/>
          </a:xfrm>
          <a:prstGeom prst="rect">
            <a:avLst/>
          </a:prstGeom>
          <a:noFill/>
        </p:spPr>
        <p:txBody>
          <a:bodyPr wrap="none" rtlCol="0">
            <a:spAutoFit/>
          </a:bodyPr>
          <a:lstStyle/>
          <a:p>
            <a:r>
              <a:rPr lang="ru-RU" sz="2000" b="1" dirty="0" smtClean="0"/>
              <a:t>Строение </a:t>
            </a:r>
            <a:r>
              <a:rPr lang="ru-RU" sz="2000" b="1" dirty="0" err="1" smtClean="0"/>
              <a:t>протонефридия</a:t>
            </a:r>
            <a:endParaRPr lang="ru-RU" sz="2000" b="1" dirty="0"/>
          </a:p>
        </p:txBody>
      </p:sp>
      <p:sp>
        <p:nvSpPr>
          <p:cNvPr id="5" name="TextBox 4"/>
          <p:cNvSpPr txBox="1"/>
          <p:nvPr/>
        </p:nvSpPr>
        <p:spPr>
          <a:xfrm>
            <a:off x="5929322" y="4429132"/>
            <a:ext cx="2057679" cy="369332"/>
          </a:xfrm>
          <a:prstGeom prst="rect">
            <a:avLst/>
          </a:prstGeom>
          <a:noFill/>
        </p:spPr>
        <p:txBody>
          <a:bodyPr wrap="none" rtlCol="0">
            <a:spAutoFit/>
          </a:bodyPr>
          <a:lstStyle/>
          <a:p>
            <a:r>
              <a:rPr lang="ru-RU" dirty="0" smtClean="0"/>
              <a:t>Пламенные клетки</a:t>
            </a:r>
            <a:endParaRPr lang="ru-RU" dirty="0"/>
          </a:p>
        </p:txBody>
      </p:sp>
      <p:sp>
        <p:nvSpPr>
          <p:cNvPr id="6" name="TextBox 5"/>
          <p:cNvSpPr txBox="1"/>
          <p:nvPr/>
        </p:nvSpPr>
        <p:spPr>
          <a:xfrm>
            <a:off x="1357290" y="1714488"/>
            <a:ext cx="1214446" cy="369332"/>
          </a:xfrm>
          <a:prstGeom prst="rect">
            <a:avLst/>
          </a:prstGeom>
          <a:noFill/>
        </p:spPr>
        <p:txBody>
          <a:bodyPr wrap="square" rtlCol="0">
            <a:spAutoFit/>
          </a:bodyPr>
          <a:lstStyle/>
          <a:p>
            <a:r>
              <a:rPr lang="ru-RU" dirty="0" smtClean="0"/>
              <a:t>Жгутики</a:t>
            </a:r>
            <a:endParaRPr lang="ru-RU" dirty="0"/>
          </a:p>
        </p:txBody>
      </p:sp>
      <p:sp>
        <p:nvSpPr>
          <p:cNvPr id="7" name="TextBox 6"/>
          <p:cNvSpPr txBox="1"/>
          <p:nvPr/>
        </p:nvSpPr>
        <p:spPr>
          <a:xfrm>
            <a:off x="1714480" y="3000372"/>
            <a:ext cx="887359" cy="369332"/>
          </a:xfrm>
          <a:prstGeom prst="rect">
            <a:avLst/>
          </a:prstGeom>
          <a:noFill/>
        </p:spPr>
        <p:txBody>
          <a:bodyPr wrap="none" rtlCol="0">
            <a:spAutoFit/>
          </a:bodyPr>
          <a:lstStyle/>
          <a:p>
            <a:r>
              <a:rPr lang="ru-RU" dirty="0" smtClean="0"/>
              <a:t>Проток</a:t>
            </a: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5691151.jpeg"/>
          <p:cNvPicPr>
            <a:picLocks noChangeAspect="1"/>
          </p:cNvPicPr>
          <p:nvPr/>
        </p:nvPicPr>
        <p:blipFill>
          <a:blip r:embed="rId2"/>
          <a:stretch>
            <a:fillRect/>
          </a:stretch>
        </p:blipFill>
        <p:spPr>
          <a:xfrm>
            <a:off x="857224" y="928670"/>
            <a:ext cx="6858048" cy="5143536"/>
          </a:xfrm>
          <a:prstGeom prst="rect">
            <a:avLst/>
          </a:prstGeom>
        </p:spPr>
      </p:pic>
      <p:sp>
        <p:nvSpPr>
          <p:cNvPr id="3" name="TextBox 2"/>
          <p:cNvSpPr txBox="1"/>
          <p:nvPr/>
        </p:nvSpPr>
        <p:spPr>
          <a:xfrm>
            <a:off x="642910" y="357166"/>
            <a:ext cx="8122288" cy="646331"/>
          </a:xfrm>
          <a:prstGeom prst="rect">
            <a:avLst/>
          </a:prstGeom>
          <a:noFill/>
        </p:spPr>
        <p:txBody>
          <a:bodyPr wrap="none" rtlCol="0">
            <a:spAutoFit/>
          </a:bodyPr>
          <a:lstStyle/>
          <a:p>
            <a:r>
              <a:rPr lang="ru-RU" sz="3600" b="1" dirty="0" smtClean="0"/>
              <a:t>Филярии - Опасные паразиты человека</a:t>
            </a:r>
            <a:endParaRPr lang="ru-RU" sz="36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214290"/>
            <a:ext cx="7286676" cy="830997"/>
          </a:xfrm>
          <a:prstGeom prst="rect">
            <a:avLst/>
          </a:prstGeom>
          <a:noFill/>
        </p:spPr>
        <p:txBody>
          <a:bodyPr wrap="square" rtlCol="0">
            <a:spAutoFit/>
          </a:bodyPr>
          <a:lstStyle/>
          <a:p>
            <a:pPr algn="ctr"/>
            <a:r>
              <a:rPr lang="ru-RU" sz="2400" b="1" dirty="0" smtClean="0"/>
              <a:t>Филярии – паразиты лимфатических узлов, вызывающие слоновую болезнь</a:t>
            </a:r>
            <a:endParaRPr lang="ru-RU" sz="2400" b="1" dirty="0"/>
          </a:p>
        </p:txBody>
      </p:sp>
      <p:pic>
        <p:nvPicPr>
          <p:cNvPr id="3" name="Рисунок 2" descr="article-0-1F78C36300000578-871_634x525.jpg"/>
          <p:cNvPicPr>
            <a:picLocks noChangeAspect="1"/>
          </p:cNvPicPr>
          <p:nvPr/>
        </p:nvPicPr>
        <p:blipFill>
          <a:blip r:embed="rId2"/>
          <a:stretch>
            <a:fillRect/>
          </a:stretch>
        </p:blipFill>
        <p:spPr>
          <a:xfrm>
            <a:off x="0" y="1857364"/>
            <a:ext cx="4399764" cy="3643338"/>
          </a:xfrm>
          <a:prstGeom prst="rect">
            <a:avLst/>
          </a:prstGeom>
        </p:spPr>
      </p:pic>
      <p:pic>
        <p:nvPicPr>
          <p:cNvPr id="4" name="Рисунок 3" descr="TheManWithThe80lbGroin_S.jpg"/>
          <p:cNvPicPr>
            <a:picLocks noChangeAspect="1"/>
          </p:cNvPicPr>
          <p:nvPr/>
        </p:nvPicPr>
        <p:blipFill>
          <a:blip r:embed="rId3" cstate="print"/>
          <a:stretch>
            <a:fillRect/>
          </a:stretch>
        </p:blipFill>
        <p:spPr>
          <a:xfrm>
            <a:off x="4572000" y="1928802"/>
            <a:ext cx="4381530" cy="350046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jpg"/>
          <p:cNvPicPr>
            <a:picLocks noChangeAspect="1"/>
          </p:cNvPicPr>
          <p:nvPr/>
        </p:nvPicPr>
        <p:blipFill>
          <a:blip r:embed="rId2" cstate="print"/>
          <a:stretch>
            <a:fillRect/>
          </a:stretch>
        </p:blipFill>
        <p:spPr>
          <a:xfrm>
            <a:off x="1357290" y="4563078"/>
            <a:ext cx="3429024" cy="1928826"/>
          </a:xfrm>
          <a:prstGeom prst="rect">
            <a:avLst/>
          </a:prstGeom>
        </p:spPr>
      </p:pic>
      <p:pic>
        <p:nvPicPr>
          <p:cNvPr id="4" name="Рисунок 3" descr="img53.jpg"/>
          <p:cNvPicPr>
            <a:picLocks noChangeAspect="1"/>
          </p:cNvPicPr>
          <p:nvPr/>
        </p:nvPicPr>
        <p:blipFill>
          <a:blip r:embed="rId3"/>
          <a:stretch>
            <a:fillRect/>
          </a:stretch>
        </p:blipFill>
        <p:spPr>
          <a:xfrm>
            <a:off x="1428728" y="214290"/>
            <a:ext cx="5643602" cy="4232702"/>
          </a:xfrm>
          <a:prstGeom prst="rect">
            <a:avLst/>
          </a:prstGeom>
        </p:spPr>
      </p:pic>
      <p:pic>
        <p:nvPicPr>
          <p:cNvPr id="5" name="Рисунок 4" descr="shutterstock_188692136 (1).jpg"/>
          <p:cNvPicPr>
            <a:picLocks noChangeAspect="1"/>
          </p:cNvPicPr>
          <p:nvPr/>
        </p:nvPicPr>
        <p:blipFill>
          <a:blip r:embed="rId4" cstate="print"/>
          <a:stretch>
            <a:fillRect/>
          </a:stretch>
        </p:blipFill>
        <p:spPr>
          <a:xfrm>
            <a:off x="5000628" y="4572008"/>
            <a:ext cx="2619586" cy="174726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714356"/>
            <a:ext cx="5214974" cy="3416320"/>
          </a:xfrm>
          <a:prstGeom prst="rect">
            <a:avLst/>
          </a:prstGeom>
        </p:spPr>
        <p:txBody>
          <a:bodyPr wrap="square">
            <a:spAutoFit/>
          </a:bodyPr>
          <a:lstStyle/>
          <a:p>
            <a:r>
              <a:rPr lang="ru-RU" b="1" dirty="0" err="1" smtClean="0"/>
              <a:t>Волосатиковые</a:t>
            </a:r>
            <a:r>
              <a:rPr lang="ru-RU" dirty="0" smtClean="0"/>
              <a:t> (</a:t>
            </a:r>
            <a:r>
              <a:rPr lang="ru-RU" dirty="0" err="1" smtClean="0"/>
              <a:t>Nematomorpha</a:t>
            </a:r>
            <a:r>
              <a:rPr lang="ru-RU" dirty="0" smtClean="0"/>
              <a:t>) сходны с круглыми червями по форме и строению. Длина тела колеблется от 3 до 90 см, а его диаметр – от 0,3 до 2,5 мм. Окраска от белой до светло-коричневой.</a:t>
            </a:r>
          </a:p>
          <a:p>
            <a:r>
              <a:rPr lang="ru-RU" dirty="0" smtClean="0"/>
              <a:t>Волосатики откладывают миллионы яиц в виде длинных белых шнуров. Личинки этих животных – паразиты членистоногих; взрослые животные живут в морях и пресных водоёмах. Некоторые волосатики могут случайно попасть в организм человека или домашнего животного и некоторое время там жить, причиняя вред. Около 250 видов.</a:t>
            </a:r>
            <a:endParaRPr lang="ru-RU" dirty="0"/>
          </a:p>
        </p:txBody>
      </p:sp>
      <p:sp>
        <p:nvSpPr>
          <p:cNvPr id="3" name="TextBox 2"/>
          <p:cNvSpPr txBox="1"/>
          <p:nvPr/>
        </p:nvSpPr>
        <p:spPr>
          <a:xfrm>
            <a:off x="1643042" y="142852"/>
            <a:ext cx="4679679" cy="523220"/>
          </a:xfrm>
          <a:prstGeom prst="rect">
            <a:avLst/>
          </a:prstGeom>
          <a:noFill/>
        </p:spPr>
        <p:txBody>
          <a:bodyPr wrap="none" rtlCol="0">
            <a:spAutoFit/>
          </a:bodyPr>
          <a:lstStyle/>
          <a:p>
            <a:r>
              <a:rPr lang="ru-RU" sz="2800" b="1" dirty="0" smtClean="0"/>
              <a:t>Волосатики (</a:t>
            </a:r>
            <a:r>
              <a:rPr lang="ru-RU" sz="2800" b="1" dirty="0" err="1" smtClean="0"/>
              <a:t>Nematomorpha</a:t>
            </a:r>
            <a:r>
              <a:rPr lang="ru-RU" sz="2800" b="1" dirty="0" smtClean="0"/>
              <a:t>)</a:t>
            </a:r>
            <a:endParaRPr lang="ru-RU" sz="2800" b="1" dirty="0"/>
          </a:p>
        </p:txBody>
      </p:sp>
      <p:pic>
        <p:nvPicPr>
          <p:cNvPr id="5" name="Рисунок 4" descr="6a253e8e2d54159cb20b2d413ff853bf.jpg"/>
          <p:cNvPicPr>
            <a:picLocks noChangeAspect="1"/>
          </p:cNvPicPr>
          <p:nvPr/>
        </p:nvPicPr>
        <p:blipFill>
          <a:blip r:embed="rId2"/>
          <a:stretch>
            <a:fillRect/>
          </a:stretch>
        </p:blipFill>
        <p:spPr>
          <a:xfrm>
            <a:off x="5572132" y="1142984"/>
            <a:ext cx="3286148" cy="2464611"/>
          </a:xfrm>
          <a:prstGeom prst="rect">
            <a:avLst/>
          </a:prstGeom>
        </p:spPr>
      </p:pic>
      <p:pic>
        <p:nvPicPr>
          <p:cNvPr id="6" name="Рисунок 5" descr="konskiy-volos-vnutri.jpg"/>
          <p:cNvPicPr>
            <a:picLocks noChangeAspect="1"/>
          </p:cNvPicPr>
          <p:nvPr/>
        </p:nvPicPr>
        <p:blipFill>
          <a:blip r:embed="rId3"/>
          <a:stretch>
            <a:fillRect/>
          </a:stretch>
        </p:blipFill>
        <p:spPr>
          <a:xfrm>
            <a:off x="142844" y="4214818"/>
            <a:ext cx="5958586" cy="2412501"/>
          </a:xfrm>
          <a:prstGeom prst="rect">
            <a:avLst/>
          </a:prstGeom>
        </p:spPr>
      </p:pic>
      <p:pic>
        <p:nvPicPr>
          <p:cNvPr id="7" name="Рисунок 6" descr="25009327533_a1f6ab2650_b.jpg"/>
          <p:cNvPicPr>
            <a:picLocks noChangeAspect="1"/>
          </p:cNvPicPr>
          <p:nvPr/>
        </p:nvPicPr>
        <p:blipFill>
          <a:blip r:embed="rId4" cstate="print"/>
          <a:stretch>
            <a:fillRect/>
          </a:stretch>
        </p:blipFill>
        <p:spPr>
          <a:xfrm>
            <a:off x="5643569" y="3857628"/>
            <a:ext cx="3307115" cy="224134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4546" y="500042"/>
            <a:ext cx="3686202" cy="523220"/>
          </a:xfrm>
          <a:prstGeom prst="rect">
            <a:avLst/>
          </a:prstGeom>
        </p:spPr>
        <p:txBody>
          <a:bodyPr wrap="none">
            <a:spAutoFit/>
          </a:bodyPr>
          <a:lstStyle/>
          <a:p>
            <a:r>
              <a:rPr lang="ru-RU" sz="2800" b="1" dirty="0" smtClean="0"/>
              <a:t>Немертины  </a:t>
            </a:r>
            <a:r>
              <a:rPr lang="en-US" sz="2800" b="1" dirty="0" err="1" smtClean="0"/>
              <a:t>Nemertini</a:t>
            </a:r>
            <a:endParaRPr lang="ru-RU" sz="2800" b="1" dirty="0"/>
          </a:p>
        </p:txBody>
      </p:sp>
      <p:pic>
        <p:nvPicPr>
          <p:cNvPr id="3" name="Рисунок 2" descr="4be9b6fa.png"/>
          <p:cNvPicPr>
            <a:picLocks noChangeAspect="1"/>
          </p:cNvPicPr>
          <p:nvPr/>
        </p:nvPicPr>
        <p:blipFill>
          <a:blip r:embed="rId2" cstate="print"/>
          <a:stretch>
            <a:fillRect/>
          </a:stretch>
        </p:blipFill>
        <p:spPr>
          <a:xfrm>
            <a:off x="5072066" y="3643314"/>
            <a:ext cx="2883170" cy="2907798"/>
          </a:xfrm>
          <a:prstGeom prst="rect">
            <a:avLst/>
          </a:prstGeom>
        </p:spPr>
      </p:pic>
      <p:pic>
        <p:nvPicPr>
          <p:cNvPr id="4" name="Рисунок 3" descr="34.png"/>
          <p:cNvPicPr>
            <a:picLocks noChangeAspect="1"/>
          </p:cNvPicPr>
          <p:nvPr/>
        </p:nvPicPr>
        <p:blipFill>
          <a:blip r:embed="rId3"/>
          <a:stretch>
            <a:fillRect/>
          </a:stretch>
        </p:blipFill>
        <p:spPr>
          <a:xfrm>
            <a:off x="5143504" y="1000108"/>
            <a:ext cx="3522841" cy="2482340"/>
          </a:xfrm>
          <a:prstGeom prst="rect">
            <a:avLst/>
          </a:prstGeom>
        </p:spPr>
      </p:pic>
      <p:pic>
        <p:nvPicPr>
          <p:cNvPr id="6" name="Рисунок 5" descr="phylogeny.gif"/>
          <p:cNvPicPr>
            <a:picLocks noChangeAspect="1"/>
          </p:cNvPicPr>
          <p:nvPr/>
        </p:nvPicPr>
        <p:blipFill>
          <a:blip r:embed="rId4"/>
          <a:stretch>
            <a:fillRect/>
          </a:stretch>
        </p:blipFill>
        <p:spPr>
          <a:xfrm>
            <a:off x="1142976" y="1500174"/>
            <a:ext cx="2786082" cy="4334596"/>
          </a:xfrm>
          <a:prstGeom prst="rect">
            <a:avLst/>
          </a:prstGeom>
        </p:spPr>
      </p:pic>
      <p:sp>
        <p:nvSpPr>
          <p:cNvPr id="7" name="Стрелка вправо 6"/>
          <p:cNvSpPr/>
          <p:nvPr/>
        </p:nvSpPr>
        <p:spPr>
          <a:xfrm>
            <a:off x="714348" y="3357562"/>
            <a:ext cx="135732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rot="2995773">
            <a:off x="6769669" y="1481280"/>
            <a:ext cx="135732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rot="7049228">
            <a:off x="7444908" y="4330541"/>
            <a:ext cx="135732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142852"/>
            <a:ext cx="6088142" cy="3477875"/>
          </a:xfrm>
          <a:prstGeom prst="rect">
            <a:avLst/>
          </a:prstGeom>
          <a:noFill/>
        </p:spPr>
        <p:txBody>
          <a:bodyPr wrap="none" rtlCol="0">
            <a:spAutoFit/>
          </a:bodyPr>
          <a:lstStyle/>
          <a:p>
            <a:pPr algn="ctr"/>
            <a:r>
              <a:rPr lang="ru-RU" sz="2000" b="1" dirty="0" smtClean="0"/>
              <a:t>Черты, сближающие немертин с плоскими червями</a:t>
            </a:r>
            <a:r>
              <a:rPr lang="ru-RU" sz="2000" dirty="0" smtClean="0"/>
              <a:t>:</a:t>
            </a:r>
          </a:p>
          <a:p>
            <a:pPr algn="ctr"/>
            <a:r>
              <a:rPr lang="ru-RU" dirty="0" smtClean="0"/>
              <a:t>Ресничный покров</a:t>
            </a:r>
          </a:p>
          <a:p>
            <a:pPr algn="ctr"/>
            <a:r>
              <a:rPr lang="ru-RU" dirty="0" smtClean="0"/>
              <a:t>Нет полости тела</a:t>
            </a:r>
          </a:p>
          <a:p>
            <a:pPr algn="ctr"/>
            <a:r>
              <a:rPr lang="ru-RU" dirty="0" smtClean="0"/>
              <a:t>Нервная система – </a:t>
            </a:r>
            <a:r>
              <a:rPr lang="ru-RU" dirty="0" err="1" smtClean="0"/>
              <a:t>ортогон</a:t>
            </a:r>
            <a:endParaRPr lang="ru-RU" dirty="0" smtClean="0"/>
          </a:p>
          <a:p>
            <a:pPr algn="ctr"/>
            <a:endParaRPr lang="ru-RU" dirty="0" smtClean="0"/>
          </a:p>
          <a:p>
            <a:pPr algn="ctr"/>
            <a:r>
              <a:rPr lang="ru-RU" sz="2000" b="1" dirty="0" smtClean="0"/>
              <a:t>Специфические черты немертин:</a:t>
            </a:r>
          </a:p>
          <a:p>
            <a:pPr algn="ctr"/>
            <a:r>
              <a:rPr lang="ru-RU" dirty="0" smtClean="0"/>
              <a:t>Кишечник не замкнутый (есть анальное отверстие)</a:t>
            </a:r>
          </a:p>
          <a:p>
            <a:pPr algn="ctr"/>
            <a:r>
              <a:rPr lang="ru-RU" dirty="0" smtClean="0"/>
              <a:t>Имеется замкнутая кровеносная система</a:t>
            </a:r>
          </a:p>
          <a:p>
            <a:pPr algn="ctr"/>
            <a:r>
              <a:rPr lang="ru-RU" dirty="0" smtClean="0"/>
              <a:t>Вворачивающийся хоботок</a:t>
            </a:r>
          </a:p>
          <a:p>
            <a:pPr algn="ctr"/>
            <a:r>
              <a:rPr lang="ru-RU" dirty="0" smtClean="0"/>
              <a:t>Рот отдельно от хоботка</a:t>
            </a:r>
          </a:p>
          <a:p>
            <a:pPr algn="ctr"/>
            <a:r>
              <a:rPr lang="ru-RU" dirty="0" smtClean="0"/>
              <a:t>Немертины раздельнополы</a:t>
            </a:r>
          </a:p>
          <a:p>
            <a:endParaRPr lang="ru-RU" dirty="0"/>
          </a:p>
        </p:txBody>
      </p:sp>
      <p:pic>
        <p:nvPicPr>
          <p:cNvPr id="5" name="Рисунок 4" descr="b7013f3f8c79f7b3b55cd86c01179394_i-15461.jpg"/>
          <p:cNvPicPr>
            <a:picLocks noChangeAspect="1"/>
          </p:cNvPicPr>
          <p:nvPr/>
        </p:nvPicPr>
        <p:blipFill>
          <a:blip r:embed="rId2"/>
          <a:stretch>
            <a:fillRect/>
          </a:stretch>
        </p:blipFill>
        <p:spPr>
          <a:xfrm>
            <a:off x="571472" y="3500438"/>
            <a:ext cx="4000488" cy="3000366"/>
          </a:xfrm>
          <a:prstGeom prst="rect">
            <a:avLst/>
          </a:prstGeom>
        </p:spPr>
      </p:pic>
      <p:pic>
        <p:nvPicPr>
          <p:cNvPr id="6" name="Рисунок 5" descr="1612.jpeg"/>
          <p:cNvPicPr>
            <a:picLocks noChangeAspect="1"/>
          </p:cNvPicPr>
          <p:nvPr/>
        </p:nvPicPr>
        <p:blipFill>
          <a:blip r:embed="rId3"/>
          <a:stretch>
            <a:fillRect/>
          </a:stretch>
        </p:blipFill>
        <p:spPr>
          <a:xfrm>
            <a:off x="4643438" y="3500438"/>
            <a:ext cx="4339435" cy="300039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571480"/>
            <a:ext cx="7929618" cy="1015663"/>
          </a:xfrm>
          <a:prstGeom prst="rect">
            <a:avLst/>
          </a:prstGeom>
        </p:spPr>
        <p:txBody>
          <a:bodyPr wrap="square">
            <a:spAutoFit/>
          </a:bodyPr>
          <a:lstStyle/>
          <a:p>
            <a:pPr algn="ctr"/>
            <a:r>
              <a:rPr lang="ru-RU" sz="2000" b="1" dirty="0" smtClean="0"/>
              <a:t>Самыми</a:t>
            </a:r>
            <a:r>
              <a:rPr lang="ru-RU" sz="2000" dirty="0" smtClean="0"/>
              <a:t> </a:t>
            </a:r>
            <a:r>
              <a:rPr lang="ru-RU" sz="2000" b="1" dirty="0" smtClean="0"/>
              <a:t>длинными</a:t>
            </a:r>
            <a:r>
              <a:rPr lang="ru-RU" sz="2000" dirty="0" smtClean="0"/>
              <a:t> </a:t>
            </a:r>
            <a:r>
              <a:rPr lang="ru-RU" sz="2000" b="1" dirty="0" smtClean="0"/>
              <a:t>животными</a:t>
            </a:r>
            <a:r>
              <a:rPr lang="ru-RU" sz="2000" dirty="0" smtClean="0"/>
              <a:t> являются черви-немертины, вида </a:t>
            </a:r>
            <a:r>
              <a:rPr lang="ru-RU" sz="2000" dirty="0" err="1" smtClean="0"/>
              <a:t>Lineus</a:t>
            </a:r>
            <a:r>
              <a:rPr lang="ru-RU" sz="2000" dirty="0" smtClean="0"/>
              <a:t> </a:t>
            </a:r>
            <a:r>
              <a:rPr lang="ru-RU" sz="2000" dirty="0" err="1" smtClean="0"/>
              <a:t>longissimus</a:t>
            </a:r>
            <a:r>
              <a:rPr lang="ru-RU" sz="2000" dirty="0" smtClean="0"/>
              <a:t>. </a:t>
            </a:r>
            <a:r>
              <a:rPr lang="ru-RU" sz="2000" b="1" dirty="0" smtClean="0"/>
              <a:t>Самый</a:t>
            </a:r>
            <a:r>
              <a:rPr lang="ru-RU" sz="2000" dirty="0" smtClean="0"/>
              <a:t> </a:t>
            </a:r>
            <a:r>
              <a:rPr lang="ru-RU" sz="2000" b="1" dirty="0" smtClean="0"/>
              <a:t>длинный</a:t>
            </a:r>
            <a:r>
              <a:rPr lang="ru-RU" sz="2000" dirty="0" smtClean="0"/>
              <a:t> их представитель достигает 55 метров в длину</a:t>
            </a:r>
            <a:endParaRPr lang="ru-RU" sz="2000" dirty="0"/>
          </a:p>
        </p:txBody>
      </p:sp>
      <p:pic>
        <p:nvPicPr>
          <p:cNvPr id="3" name="Рисунок 2" descr="bootlace-worm (1).jpg"/>
          <p:cNvPicPr>
            <a:picLocks noChangeAspect="1"/>
          </p:cNvPicPr>
          <p:nvPr/>
        </p:nvPicPr>
        <p:blipFill>
          <a:blip r:embed="rId2"/>
          <a:stretch>
            <a:fillRect/>
          </a:stretch>
        </p:blipFill>
        <p:spPr>
          <a:xfrm>
            <a:off x="500034" y="2428868"/>
            <a:ext cx="3903911" cy="2922089"/>
          </a:xfrm>
          <a:prstGeom prst="rect">
            <a:avLst/>
          </a:prstGeom>
        </p:spPr>
      </p:pic>
      <p:pic>
        <p:nvPicPr>
          <p:cNvPr id="4" name="Рисунок 3" descr="0764801001412087587.jpg"/>
          <p:cNvPicPr>
            <a:picLocks noChangeAspect="1"/>
          </p:cNvPicPr>
          <p:nvPr/>
        </p:nvPicPr>
        <p:blipFill>
          <a:blip r:embed="rId3"/>
          <a:stretch>
            <a:fillRect/>
          </a:stretch>
        </p:blipFill>
        <p:spPr>
          <a:xfrm>
            <a:off x="4500562" y="2428868"/>
            <a:ext cx="4365084" cy="28813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480" y="500042"/>
            <a:ext cx="4640053" cy="461665"/>
          </a:xfrm>
          <a:prstGeom prst="rect">
            <a:avLst/>
          </a:prstGeom>
          <a:noFill/>
        </p:spPr>
        <p:txBody>
          <a:bodyPr wrap="none" rtlCol="0">
            <a:spAutoFit/>
          </a:bodyPr>
          <a:lstStyle/>
          <a:p>
            <a:r>
              <a:rPr lang="ru-RU" sz="2400" b="1" dirty="0" smtClean="0"/>
              <a:t>Нервная система плоских червей</a:t>
            </a:r>
            <a:endParaRPr lang="ru-RU" sz="2400" b="1" dirty="0"/>
          </a:p>
        </p:txBody>
      </p:sp>
      <p:pic>
        <p:nvPicPr>
          <p:cNvPr id="3" name="Рисунок 2" descr="38.jpg"/>
          <p:cNvPicPr>
            <a:picLocks noChangeAspect="1"/>
          </p:cNvPicPr>
          <p:nvPr/>
        </p:nvPicPr>
        <p:blipFill>
          <a:blip r:embed="rId2"/>
          <a:stretch>
            <a:fillRect/>
          </a:stretch>
        </p:blipFill>
        <p:spPr>
          <a:xfrm>
            <a:off x="428596" y="1357298"/>
            <a:ext cx="2070100" cy="4483100"/>
          </a:xfrm>
          <a:prstGeom prst="rect">
            <a:avLst/>
          </a:prstGeom>
        </p:spPr>
      </p:pic>
      <p:pic>
        <p:nvPicPr>
          <p:cNvPr id="4" name="Рисунок 3" descr="image004.jpg"/>
          <p:cNvPicPr>
            <a:picLocks noChangeAspect="1"/>
          </p:cNvPicPr>
          <p:nvPr/>
        </p:nvPicPr>
        <p:blipFill>
          <a:blip r:embed="rId3"/>
          <a:stretch>
            <a:fillRect/>
          </a:stretch>
        </p:blipFill>
        <p:spPr>
          <a:xfrm>
            <a:off x="3643306" y="1714488"/>
            <a:ext cx="3316977" cy="3619503"/>
          </a:xfrm>
          <a:prstGeom prst="rect">
            <a:avLst/>
          </a:prstGeom>
        </p:spPr>
      </p:pic>
      <p:sp>
        <p:nvSpPr>
          <p:cNvPr id="5" name="TextBox 4"/>
          <p:cNvSpPr txBox="1"/>
          <p:nvPr/>
        </p:nvSpPr>
        <p:spPr>
          <a:xfrm>
            <a:off x="7358082" y="2000240"/>
            <a:ext cx="860235" cy="400110"/>
          </a:xfrm>
          <a:prstGeom prst="rect">
            <a:avLst/>
          </a:prstGeom>
          <a:noFill/>
        </p:spPr>
        <p:txBody>
          <a:bodyPr wrap="none" rtlCol="0">
            <a:spAutoFit/>
          </a:bodyPr>
          <a:lstStyle/>
          <a:p>
            <a:r>
              <a:rPr lang="ru-RU" sz="2000" b="1" dirty="0" err="1" smtClean="0"/>
              <a:t>эндон</a:t>
            </a:r>
            <a:endParaRPr lang="ru-RU" sz="2000" b="1" dirty="0"/>
          </a:p>
        </p:txBody>
      </p:sp>
      <p:sp>
        <p:nvSpPr>
          <p:cNvPr id="6" name="TextBox 5"/>
          <p:cNvSpPr txBox="1"/>
          <p:nvPr/>
        </p:nvSpPr>
        <p:spPr>
          <a:xfrm>
            <a:off x="2214546" y="2143116"/>
            <a:ext cx="1061957" cy="400110"/>
          </a:xfrm>
          <a:prstGeom prst="rect">
            <a:avLst/>
          </a:prstGeom>
          <a:noFill/>
        </p:spPr>
        <p:txBody>
          <a:bodyPr wrap="none" rtlCol="0">
            <a:spAutoFit/>
          </a:bodyPr>
          <a:lstStyle/>
          <a:p>
            <a:r>
              <a:rPr lang="ru-RU" sz="2000" b="1" dirty="0" err="1" smtClean="0"/>
              <a:t>ортогон</a:t>
            </a:r>
            <a:endParaRPr lang="ru-RU" sz="2000" b="1" dirty="0"/>
          </a:p>
        </p:txBody>
      </p:sp>
      <p:cxnSp>
        <p:nvCxnSpPr>
          <p:cNvPr id="10" name="Прямая со стрелкой 9"/>
          <p:cNvCxnSpPr/>
          <p:nvPr/>
        </p:nvCxnSpPr>
        <p:spPr>
          <a:xfrm rot="10800000" flipV="1">
            <a:off x="1643042" y="2428868"/>
            <a:ext cx="571504" cy="65720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3214678" y="2500306"/>
            <a:ext cx="1285884" cy="71438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5" idx="1"/>
          </p:cNvCxnSpPr>
          <p:nvPr/>
        </p:nvCxnSpPr>
        <p:spPr>
          <a:xfrm rot="10800000" flipV="1">
            <a:off x="6429388" y="2200294"/>
            <a:ext cx="928694" cy="1425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7158" y="6072206"/>
            <a:ext cx="8215370" cy="646331"/>
          </a:xfrm>
          <a:prstGeom prst="rect">
            <a:avLst/>
          </a:prstGeom>
          <a:noFill/>
        </p:spPr>
        <p:txBody>
          <a:bodyPr wrap="square" rtlCol="0">
            <a:spAutoFit/>
          </a:bodyPr>
          <a:lstStyle/>
          <a:p>
            <a:pPr algn="ctr"/>
            <a:r>
              <a:rPr lang="ru-RU" b="1" dirty="0" err="1" smtClean="0"/>
              <a:t>Ортогон</a:t>
            </a:r>
            <a:r>
              <a:rPr lang="ru-RU" b="1" dirty="0" smtClean="0"/>
              <a:t>, в отличие от </a:t>
            </a:r>
            <a:r>
              <a:rPr lang="ru-RU" b="1" dirty="0" err="1" smtClean="0"/>
              <a:t>эндона</a:t>
            </a:r>
            <a:r>
              <a:rPr lang="ru-RU" b="1" dirty="0" smtClean="0"/>
              <a:t>, является дериватом диффузного </a:t>
            </a:r>
            <a:r>
              <a:rPr lang="ru-RU" b="1" dirty="0" err="1" smtClean="0"/>
              <a:t>плексуса</a:t>
            </a:r>
            <a:r>
              <a:rPr lang="ru-RU" b="1" dirty="0" smtClean="0"/>
              <a:t>.</a:t>
            </a:r>
          </a:p>
          <a:p>
            <a:pPr algn="ctr"/>
            <a:r>
              <a:rPr lang="ru-RU" b="1" dirty="0" smtClean="0"/>
              <a:t>(</a:t>
            </a:r>
            <a:r>
              <a:rPr lang="ru-RU" b="1" dirty="0" err="1" smtClean="0"/>
              <a:t>В.А.Догель</a:t>
            </a:r>
            <a:r>
              <a:rPr lang="ru-RU" b="1" dirty="0" smtClean="0"/>
              <a:t>, "Зоология беспозвоночных")</a:t>
            </a:r>
            <a:endParaRPr lang="ru-RU" b="1" dirty="0"/>
          </a:p>
        </p:txBody>
      </p:sp>
      <p:pic>
        <p:nvPicPr>
          <p:cNvPr id="13" name="Рисунок 12" descr="0012-014-.png"/>
          <p:cNvPicPr>
            <a:picLocks noChangeAspect="1"/>
          </p:cNvPicPr>
          <p:nvPr/>
        </p:nvPicPr>
        <p:blipFill>
          <a:blip r:embed="rId4"/>
          <a:stretch>
            <a:fillRect/>
          </a:stretch>
        </p:blipFill>
        <p:spPr>
          <a:xfrm>
            <a:off x="2357422" y="3714752"/>
            <a:ext cx="1072898" cy="1944628"/>
          </a:xfrm>
          <a:prstGeom prst="rect">
            <a:avLst/>
          </a:prstGeom>
        </p:spPr>
      </p:pic>
      <p:sp>
        <p:nvSpPr>
          <p:cNvPr id="16" name="TextBox 15"/>
          <p:cNvSpPr txBox="1"/>
          <p:nvPr/>
        </p:nvSpPr>
        <p:spPr>
          <a:xfrm>
            <a:off x="7072330" y="2857496"/>
            <a:ext cx="1844287" cy="2031325"/>
          </a:xfrm>
          <a:prstGeom prst="rect">
            <a:avLst/>
          </a:prstGeom>
          <a:noFill/>
        </p:spPr>
        <p:txBody>
          <a:bodyPr wrap="square" rtlCol="0">
            <a:spAutoFit/>
          </a:bodyPr>
          <a:lstStyle/>
          <a:p>
            <a:r>
              <a:rPr lang="ru-RU" sz="1400" b="1" dirty="0" err="1" smtClean="0"/>
              <a:t>Эндон</a:t>
            </a:r>
            <a:r>
              <a:rPr lang="ru-RU" sz="1400" b="1" dirty="0" smtClean="0"/>
              <a:t> – зачаточный церебральный ганглий – возник в связи с углублением под кожу органа равновесия у </a:t>
            </a:r>
            <a:r>
              <a:rPr lang="en-US" sz="1400" b="1" dirty="0" smtClean="0"/>
              <a:t> </a:t>
            </a:r>
            <a:r>
              <a:rPr lang="en-US" sz="1400" b="1" dirty="0" err="1" smtClean="0"/>
              <a:t>Acoela</a:t>
            </a:r>
            <a:r>
              <a:rPr lang="ru-RU" sz="1400" b="1" dirty="0" smtClean="0"/>
              <a:t> отдельно от эпителиального нервного </a:t>
            </a:r>
            <a:r>
              <a:rPr lang="ru-RU" sz="1400" b="1" dirty="0" err="1" smtClean="0"/>
              <a:t>плексуса</a:t>
            </a:r>
            <a:endParaRPr lang="ru-RU" sz="1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857232"/>
            <a:ext cx="6929486" cy="5324535"/>
          </a:xfrm>
          <a:prstGeom prst="rect">
            <a:avLst/>
          </a:prstGeom>
        </p:spPr>
        <p:txBody>
          <a:bodyPr wrap="square">
            <a:spAutoFit/>
          </a:bodyPr>
          <a:lstStyle/>
          <a:p>
            <a:pPr algn="ctr"/>
            <a:r>
              <a:rPr lang="ru-RU" sz="2000" b="1" dirty="0"/>
              <a:t>У </a:t>
            </a:r>
            <a:r>
              <a:rPr lang="ru-RU" sz="2000" b="1" dirty="0" err="1"/>
              <a:t>планарий</a:t>
            </a:r>
            <a:r>
              <a:rPr lang="ru-RU" sz="2000" b="1" dirty="0"/>
              <a:t> с удаленным </a:t>
            </a:r>
            <a:r>
              <a:rPr lang="ru-RU" sz="2000" b="1" dirty="0" err="1"/>
              <a:t>эндоном</a:t>
            </a:r>
            <a:r>
              <a:rPr lang="ru-RU" sz="2000" b="1" dirty="0"/>
              <a:t> утрачивается способность узнавать пищу, нарушается правильная ориентация по отношению к источнику света (отрицательный фототаксис). Даже если у обезглавленных </a:t>
            </a:r>
            <a:r>
              <a:rPr lang="ru-RU" sz="2000" b="1" dirty="0" err="1"/>
              <a:t>планарий</a:t>
            </a:r>
            <a:r>
              <a:rPr lang="ru-RU" sz="2000" b="1" dirty="0"/>
              <a:t> сохраняется реакция на свет, она не имеет приспособительного значения. У морских </a:t>
            </a:r>
            <a:r>
              <a:rPr lang="ru-RU" sz="2000" b="1" dirty="0" err="1"/>
              <a:t>поликлад</a:t>
            </a:r>
            <a:r>
              <a:rPr lang="ru-RU" sz="2000" b="1" dirty="0"/>
              <a:t> удаление </a:t>
            </a:r>
            <a:r>
              <a:rPr lang="ru-RU" sz="2000" b="1" dirty="0" err="1"/>
              <a:t>эндона</a:t>
            </a:r>
            <a:r>
              <a:rPr lang="ru-RU" sz="2000" b="1" dirty="0"/>
              <a:t> вызывает прекращение ретроградных движений, связанных с </a:t>
            </a:r>
            <a:r>
              <a:rPr lang="ru-RU" sz="2000" b="1" dirty="0" err="1"/>
              <a:t>пробеганием</a:t>
            </a:r>
            <a:r>
              <a:rPr lang="ru-RU" sz="2000" b="1" dirty="0"/>
              <a:t> волны сокращения вдоль тела. Одностороннее разрушение церебрального ганглия может вызвать у </a:t>
            </a:r>
            <a:r>
              <a:rPr lang="ru-RU" sz="2000" b="1" dirty="0" err="1"/>
              <a:t>поликлад</a:t>
            </a:r>
            <a:r>
              <a:rPr lang="ru-RU" sz="2000" b="1" dirty="0"/>
              <a:t> асимметричное распределение мышечного тонуса и манежные движения, направленные в сторону, противоположную оперированной. Следовательно, </a:t>
            </a:r>
            <a:r>
              <a:rPr lang="ru-RU" sz="2000" b="1" dirty="0" err="1" smtClean="0"/>
              <a:t>эндон</a:t>
            </a:r>
            <a:r>
              <a:rPr lang="ru-RU" sz="2000" b="1" dirty="0" smtClean="0"/>
              <a:t> плоских </a:t>
            </a:r>
            <a:r>
              <a:rPr lang="ru-RU" sz="2000" b="1" dirty="0"/>
              <a:t>червей выполняет функции регуляции возбудимости и тонуса сократительного аппарата, а также координации приспособительных реакций, возникающих в ответ на изменения экологических факторов.</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4811_2.jpg"/>
          <p:cNvPicPr>
            <a:picLocks noChangeAspect="1"/>
          </p:cNvPicPr>
          <p:nvPr/>
        </p:nvPicPr>
        <p:blipFill>
          <a:blip r:embed="rId2"/>
          <a:stretch>
            <a:fillRect/>
          </a:stretch>
        </p:blipFill>
        <p:spPr>
          <a:xfrm>
            <a:off x="0" y="47082"/>
            <a:ext cx="9144000" cy="6763835"/>
          </a:xfrm>
          <a:prstGeom prst="rect">
            <a:avLst/>
          </a:prstGeom>
        </p:spPr>
      </p:pic>
      <p:sp>
        <p:nvSpPr>
          <p:cNvPr id="5" name="TextBox 4"/>
          <p:cNvSpPr txBox="1"/>
          <p:nvPr/>
        </p:nvSpPr>
        <p:spPr>
          <a:xfrm>
            <a:off x="5357818" y="928670"/>
            <a:ext cx="3286148" cy="1569660"/>
          </a:xfrm>
          <a:prstGeom prst="rect">
            <a:avLst/>
          </a:prstGeom>
          <a:noFill/>
        </p:spPr>
        <p:txBody>
          <a:bodyPr wrap="square" rtlCol="0">
            <a:spAutoFit/>
          </a:bodyPr>
          <a:lstStyle/>
          <a:p>
            <a:pPr algn="ctr"/>
            <a:r>
              <a:rPr lang="ru-RU" sz="3200" b="1" dirty="0" smtClean="0"/>
              <a:t>Гермафродитная половая система </a:t>
            </a:r>
            <a:r>
              <a:rPr lang="ru-RU" sz="3200" b="1" dirty="0" err="1" smtClean="0"/>
              <a:t>планарий</a:t>
            </a:r>
            <a:endParaRPr lang="ru-RU" sz="3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20" y="571480"/>
          <a:ext cx="8358247" cy="5910686"/>
        </p:xfrm>
        <a:graphic>
          <a:graphicData uri="http://schemas.openxmlformats.org/drawingml/2006/table">
            <a:tbl>
              <a:tblPr/>
              <a:tblGrid>
                <a:gridCol w="1557354">
                  <a:extLst>
                    <a:ext uri="{9D8B030D-6E8A-4147-A177-3AD203B41FA5}">
                      <a16:colId xmlns:a16="http://schemas.microsoft.com/office/drawing/2014/main" val="20000"/>
                    </a:ext>
                  </a:extLst>
                </a:gridCol>
                <a:gridCol w="1933596">
                  <a:extLst>
                    <a:ext uri="{9D8B030D-6E8A-4147-A177-3AD203B41FA5}">
                      <a16:colId xmlns:a16="http://schemas.microsoft.com/office/drawing/2014/main" val="20001"/>
                    </a:ext>
                  </a:extLst>
                </a:gridCol>
                <a:gridCol w="4867297">
                  <a:extLst>
                    <a:ext uri="{9D8B030D-6E8A-4147-A177-3AD203B41FA5}">
                      <a16:colId xmlns:a16="http://schemas.microsoft.com/office/drawing/2014/main" val="20002"/>
                    </a:ext>
                  </a:extLst>
                </a:gridCol>
              </a:tblGrid>
              <a:tr h="173351">
                <a:tc>
                  <a:txBody>
                    <a:bodyPr/>
                    <a:lstStyle/>
                    <a:p>
                      <a:r>
                        <a:rPr lang="ru-RU" sz="1200" b="1" dirty="0"/>
                        <a:t>Класс</a:t>
                      </a:r>
                      <a:endParaRPr lang="ru-RU" sz="1200" dirty="0"/>
                    </a:p>
                  </a:txBody>
                  <a:tcPr marL="21465" marR="21465" marT="12521" marB="125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ru-RU" sz="1200" b="1"/>
                        <a:t>Примеры</a:t>
                      </a:r>
                      <a:endParaRPr lang="ru-RU" sz="1200"/>
                    </a:p>
                  </a:txBody>
                  <a:tcPr marL="21465" marR="21465" marT="12521" marB="125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ru-RU" sz="1200" b="1" dirty="0"/>
                        <a:t>Краткая характеристика</a:t>
                      </a:r>
                      <a:endParaRPr lang="ru-RU" sz="1200" dirty="0"/>
                    </a:p>
                  </a:txBody>
                  <a:tcPr marL="21465" marR="21465" marT="12521" marB="125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351">
                <a:tc>
                  <a:txBody>
                    <a:bodyPr/>
                    <a:lstStyle/>
                    <a:p>
                      <a:r>
                        <a:rPr lang="ru-RU" sz="1600" dirty="0"/>
                        <a:t>Ресничные</a:t>
                      </a:r>
                    </a:p>
                  </a:txBody>
                  <a:tcPr marL="21465" marR="21465" marT="12521" marB="125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ru-RU" sz="1400" dirty="0" err="1"/>
                        <a:t>Темноцефалы</a:t>
                      </a:r>
                      <a:r>
                        <a:rPr lang="ru-RU" sz="1400" dirty="0"/>
                        <a:t>, </a:t>
                      </a:r>
                      <a:r>
                        <a:rPr lang="ru-RU" sz="1400" dirty="0" err="1"/>
                        <a:t>планарии</a:t>
                      </a:r>
                      <a:r>
                        <a:rPr lang="ru-RU" sz="1400" dirty="0"/>
                        <a:t>, </a:t>
                      </a:r>
                      <a:endParaRPr lang="ru-RU" sz="1400" dirty="0" smtClean="0"/>
                    </a:p>
                    <a:p>
                      <a:r>
                        <a:rPr lang="ru-RU" sz="1400" dirty="0" err="1" smtClean="0"/>
                        <a:t>удонеллиды</a:t>
                      </a:r>
                      <a:endParaRPr lang="ru-RU" sz="1400" dirty="0"/>
                    </a:p>
                  </a:txBody>
                  <a:tcPr marL="21465" marR="21465" marT="12521" marB="125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just"/>
                      <a:r>
                        <a:rPr lang="ru-RU" sz="1400" dirty="0"/>
                        <a:t>Не являются паразитами. Обитают в водоемах. Ведут </a:t>
                      </a:r>
                      <a:endParaRPr lang="ru-RU" sz="1400" dirty="0" smtClean="0"/>
                    </a:p>
                    <a:p>
                      <a:pPr algn="just"/>
                      <a:r>
                        <a:rPr lang="ru-RU" sz="1400" dirty="0" smtClean="0"/>
                        <a:t>хищнический </a:t>
                      </a:r>
                      <a:r>
                        <a:rPr lang="ru-RU" sz="1400" dirty="0"/>
                        <a:t>образ жизни</a:t>
                      </a:r>
                      <a:r>
                        <a:rPr lang="ru-RU" sz="1400" dirty="0" smtClean="0"/>
                        <a:t>. Обладают </a:t>
                      </a:r>
                      <a:r>
                        <a:rPr lang="ru-RU" sz="1400" dirty="0"/>
                        <a:t>мощными мышцами и </a:t>
                      </a:r>
                      <a:r>
                        <a:rPr lang="ru-RU" sz="1400" dirty="0" smtClean="0"/>
                        <a:t>ресничками для </a:t>
                      </a:r>
                      <a:r>
                        <a:rPr lang="ru-RU" sz="1400" dirty="0"/>
                        <a:t>обеспечения передвижения. Хорошо </a:t>
                      </a:r>
                      <a:r>
                        <a:rPr lang="ru-RU" sz="1400" dirty="0" smtClean="0"/>
                        <a:t>развиты</a:t>
                      </a:r>
                    </a:p>
                    <a:p>
                      <a:pPr algn="just"/>
                      <a:r>
                        <a:rPr lang="ru-RU" sz="1400" dirty="0" smtClean="0"/>
                        <a:t> </a:t>
                      </a:r>
                      <a:r>
                        <a:rPr lang="ru-RU" sz="1400" dirty="0"/>
                        <a:t>органы чувств.</a:t>
                      </a:r>
                    </a:p>
                  </a:txBody>
                  <a:tcPr marL="21465" marR="21465" marT="12521" marB="125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351">
                <a:tc>
                  <a:txBody>
                    <a:bodyPr/>
                    <a:lstStyle/>
                    <a:p>
                      <a:r>
                        <a:rPr lang="ru-RU" sz="1600" dirty="0" smtClean="0"/>
                        <a:t>Трематоды</a:t>
                      </a:r>
                      <a:endParaRPr lang="en-US" sz="1600" dirty="0" smtClean="0"/>
                    </a:p>
                    <a:p>
                      <a:r>
                        <a:rPr lang="en-US" sz="1600" dirty="0" smtClean="0"/>
                        <a:t>(</a:t>
                      </a:r>
                      <a:r>
                        <a:rPr lang="ru-RU" sz="1600" dirty="0" err="1" smtClean="0"/>
                        <a:t>Дигинеи</a:t>
                      </a:r>
                      <a:r>
                        <a:rPr lang="en-US" sz="1600" dirty="0" smtClean="0"/>
                        <a:t>)</a:t>
                      </a:r>
                      <a:endParaRPr lang="ru-RU" sz="1600" dirty="0"/>
                    </a:p>
                  </a:txBody>
                  <a:tcPr marL="21465" marR="21465" marT="12521" marB="125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ru-RU" sz="1400" dirty="0" smtClean="0"/>
                        <a:t>Шистосомы, печеночный</a:t>
                      </a:r>
                    </a:p>
                    <a:p>
                      <a:r>
                        <a:rPr lang="ru-RU" sz="1400" dirty="0" smtClean="0"/>
                        <a:t> </a:t>
                      </a:r>
                      <a:r>
                        <a:rPr lang="ru-RU" sz="1400" dirty="0"/>
                        <a:t>и кошачий сосальщики</a:t>
                      </a:r>
                    </a:p>
                  </a:txBody>
                  <a:tcPr marL="21465" marR="21465" marT="12521" marB="125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just"/>
                      <a:r>
                        <a:rPr lang="ru-RU" sz="1400" dirty="0"/>
                        <a:t>Паразитируют преимущественно в теле млекопитающих.</a:t>
                      </a:r>
                    </a:p>
                    <a:p>
                      <a:pPr algn="just"/>
                      <a:r>
                        <a:rPr lang="ru-RU" sz="1400" dirty="0"/>
                        <a:t>Имеют листовидную </a:t>
                      </a:r>
                      <a:r>
                        <a:rPr lang="ru-RU" sz="1400" dirty="0" smtClean="0"/>
                        <a:t>форму и две присоски. Сложный жизненный цикл</a:t>
                      </a:r>
                      <a:endParaRPr lang="ru-RU" sz="1400" dirty="0"/>
                    </a:p>
                  </a:txBody>
                  <a:tcPr marL="21465" marR="21465" marT="12521" marB="125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351">
                <a:tc>
                  <a:txBody>
                    <a:bodyPr/>
                    <a:lstStyle/>
                    <a:p>
                      <a:r>
                        <a:rPr lang="ru-RU" sz="1600" dirty="0" err="1"/>
                        <a:t>Моногенеи</a:t>
                      </a:r>
                      <a:endParaRPr lang="ru-RU" sz="1600" dirty="0"/>
                    </a:p>
                  </a:txBody>
                  <a:tcPr marL="21465" marR="21465" marT="12521" marB="125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ru-RU" sz="1400" dirty="0"/>
                        <a:t>Черви родов </a:t>
                      </a:r>
                      <a:r>
                        <a:rPr lang="en-US" sz="1400" dirty="0" err="1"/>
                        <a:t>Gyrodactylus</a:t>
                      </a:r>
                      <a:r>
                        <a:rPr lang="en-US" sz="1400" dirty="0"/>
                        <a:t>, </a:t>
                      </a:r>
                      <a:endParaRPr lang="ru-RU" sz="1400" dirty="0" smtClean="0"/>
                    </a:p>
                    <a:p>
                      <a:r>
                        <a:rPr lang="en-US" sz="1400" dirty="0" err="1" smtClean="0"/>
                        <a:t>Dactylogyrus</a:t>
                      </a:r>
                      <a:r>
                        <a:rPr lang="en-US" sz="1400" dirty="0"/>
                        <a:t>, </a:t>
                      </a:r>
                      <a:r>
                        <a:rPr lang="en-US" sz="1400" dirty="0" err="1"/>
                        <a:t>Neobenedenia</a:t>
                      </a:r>
                      <a:r>
                        <a:rPr lang="en-US" sz="1400" dirty="0" smtClean="0"/>
                        <a:t>, </a:t>
                      </a:r>
                      <a:endParaRPr lang="en-US" sz="1400" dirty="0"/>
                    </a:p>
                  </a:txBody>
                  <a:tcPr marL="21465" marR="21465" marT="12521" marB="125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just"/>
                      <a:r>
                        <a:rPr lang="ru-RU" sz="1400" dirty="0"/>
                        <a:t>Чаще всего паразитируют в организме рыб.</a:t>
                      </a:r>
                    </a:p>
                    <a:p>
                      <a:pPr algn="just"/>
                      <a:r>
                        <a:rPr lang="ru-RU" sz="1400" dirty="0"/>
                        <a:t>Обладают утолщенным телом. На заднем конце находится </a:t>
                      </a:r>
                      <a:endParaRPr lang="ru-RU" sz="1400" dirty="0" smtClean="0"/>
                    </a:p>
                    <a:p>
                      <a:pPr algn="just"/>
                      <a:r>
                        <a:rPr lang="ru-RU" sz="1400" dirty="0" smtClean="0"/>
                        <a:t>специальный </a:t>
                      </a:r>
                      <a:r>
                        <a:rPr lang="ru-RU" sz="1400" dirty="0"/>
                        <a:t>орган для прикрепления в форме диска – </a:t>
                      </a:r>
                      <a:r>
                        <a:rPr lang="ru-RU" sz="1400" dirty="0" err="1"/>
                        <a:t>гаптор</a:t>
                      </a:r>
                      <a:r>
                        <a:rPr lang="ru-RU" sz="1400" dirty="0"/>
                        <a:t>.</a:t>
                      </a:r>
                    </a:p>
                    <a:p>
                      <a:pPr algn="just"/>
                      <a:r>
                        <a:rPr lang="ru-RU" sz="1400" dirty="0"/>
                        <a:t>Имеют одну-две пары глаз.</a:t>
                      </a:r>
                    </a:p>
                  </a:txBody>
                  <a:tcPr marL="21465" marR="21465" marT="12521" marB="125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219264">
                <a:tc>
                  <a:txBody>
                    <a:bodyPr/>
                    <a:lstStyle/>
                    <a:p>
                      <a:r>
                        <a:rPr lang="ru-RU" sz="1600" dirty="0"/>
                        <a:t>Ленточные</a:t>
                      </a:r>
                    </a:p>
                  </a:txBody>
                  <a:tcPr marL="21465" marR="21465" marT="12521" marB="125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ru-RU" sz="1400" dirty="0" smtClean="0"/>
                        <a:t>Свиной и бычий цепни,</a:t>
                      </a:r>
                    </a:p>
                    <a:p>
                      <a:r>
                        <a:rPr lang="ru-RU" sz="1400" dirty="0" err="1" smtClean="0"/>
                        <a:t>Мозговик</a:t>
                      </a:r>
                      <a:r>
                        <a:rPr lang="ru-RU" sz="1400" dirty="0" smtClean="0"/>
                        <a:t> овечий,</a:t>
                      </a:r>
                    </a:p>
                    <a:p>
                      <a:r>
                        <a:rPr lang="ru-RU" sz="1400" dirty="0" smtClean="0"/>
                        <a:t>эхинококк</a:t>
                      </a:r>
                      <a:endParaRPr lang="ru-RU" sz="1400" dirty="0">
                        <a:solidFill>
                          <a:schemeClr val="tx1"/>
                        </a:solidFill>
                      </a:endParaRPr>
                    </a:p>
                  </a:txBody>
                  <a:tcPr marL="21465" marR="21465" marT="12521" marB="125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just"/>
                      <a:r>
                        <a:rPr lang="ru-RU" sz="1400" dirty="0"/>
                        <a:t>Паразитируют в организме многих млекопитающих</a:t>
                      </a:r>
                      <a:r>
                        <a:rPr lang="ru-RU" sz="1400" dirty="0" smtClean="0"/>
                        <a:t>. В связи</a:t>
                      </a:r>
                    </a:p>
                    <a:p>
                      <a:pPr algn="just"/>
                      <a:r>
                        <a:rPr lang="ru-RU" sz="1400" dirty="0" smtClean="0"/>
                        <a:t> </a:t>
                      </a:r>
                      <a:r>
                        <a:rPr lang="ru-RU" sz="1400" dirty="0"/>
                        <a:t>с </a:t>
                      </a:r>
                      <a:r>
                        <a:rPr lang="ru-RU" sz="1400" dirty="0" smtClean="0"/>
                        <a:t>таким </a:t>
                      </a:r>
                      <a:r>
                        <a:rPr lang="ru-RU" sz="1400" dirty="0"/>
                        <a:t>образом жизни их нервная система и органы чувств практически не </a:t>
                      </a:r>
                      <a:r>
                        <a:rPr lang="ru-RU" sz="1400" dirty="0" smtClean="0"/>
                        <a:t> развиты</a:t>
                      </a:r>
                      <a:r>
                        <a:rPr lang="ru-RU" sz="1400" dirty="0"/>
                        <a:t>, пищеварительной системы нет.</a:t>
                      </a:r>
                    </a:p>
                    <a:p>
                      <a:pPr algn="just"/>
                      <a:r>
                        <a:rPr lang="ru-RU" sz="1400" dirty="0"/>
                        <a:t>Черви этого класса обладают длинным плоским телом </a:t>
                      </a:r>
                      <a:r>
                        <a:rPr lang="ru-RU" sz="1400" dirty="0" smtClean="0"/>
                        <a:t>с</a:t>
                      </a:r>
                    </a:p>
                    <a:p>
                      <a:pPr algn="just"/>
                      <a:r>
                        <a:rPr lang="ru-RU" sz="1400" dirty="0" smtClean="0"/>
                        <a:t> </a:t>
                      </a:r>
                      <a:r>
                        <a:rPr lang="ru-RU" sz="1400" dirty="0"/>
                        <a:t>присосками на передней части.</a:t>
                      </a:r>
                    </a:p>
                  </a:txBody>
                  <a:tcPr marL="21465" marR="21465" marT="12521" marB="125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82534">
                <a:tc>
                  <a:txBody>
                    <a:bodyPr/>
                    <a:lstStyle/>
                    <a:p>
                      <a:r>
                        <a:rPr lang="ru-RU" sz="1600" dirty="0" err="1" smtClean="0"/>
                        <a:t>Цестодо</a:t>
                      </a:r>
                      <a:endParaRPr lang="ru-RU" sz="1600" dirty="0" smtClean="0"/>
                    </a:p>
                    <a:p>
                      <a:r>
                        <a:rPr lang="ru-RU" sz="1600" dirty="0" smtClean="0"/>
                        <a:t>образные</a:t>
                      </a:r>
                      <a:endParaRPr lang="ru-RU" sz="1600" dirty="0"/>
                    </a:p>
                  </a:txBody>
                  <a:tcPr marL="21465" marR="21465" marT="12521" marB="125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ru-RU" sz="1400" dirty="0"/>
                        <a:t>Черви отряда </a:t>
                      </a:r>
                      <a:r>
                        <a:rPr lang="en-US" sz="1400" dirty="0" err="1"/>
                        <a:t>Amphilinidea</a:t>
                      </a:r>
                      <a:endParaRPr lang="en-US" sz="1400" dirty="0"/>
                    </a:p>
                  </a:txBody>
                  <a:tcPr marL="21465" marR="21465" marT="12521" marB="125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just"/>
                      <a:r>
                        <a:rPr lang="ru-RU" sz="1400" dirty="0"/>
                        <a:t>Паразиты.</a:t>
                      </a:r>
                    </a:p>
                    <a:p>
                      <a:pPr algn="just"/>
                      <a:r>
                        <a:rPr lang="ru-RU" sz="1400" dirty="0"/>
                        <a:t>Пищеварительной системы нет. Нервная не очень хорошо развита.</a:t>
                      </a:r>
                    </a:p>
                  </a:txBody>
                  <a:tcPr marL="21465" marR="21465" marT="12521" marB="125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731170">
                <a:tc>
                  <a:txBody>
                    <a:bodyPr/>
                    <a:lstStyle/>
                    <a:p>
                      <a:r>
                        <a:rPr lang="ru-RU" sz="1600" dirty="0" err="1"/>
                        <a:t>Аспидогастры</a:t>
                      </a:r>
                      <a:endParaRPr lang="ru-RU" sz="1600" dirty="0"/>
                    </a:p>
                  </a:txBody>
                  <a:tcPr marL="21465" marR="21465" marT="12521" marB="125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400" dirty="0" err="1"/>
                        <a:t>Aspidogaster</a:t>
                      </a:r>
                      <a:r>
                        <a:rPr lang="en-US" sz="1400" dirty="0"/>
                        <a:t> </a:t>
                      </a:r>
                      <a:r>
                        <a:rPr lang="en-US" sz="1400" dirty="0" err="1"/>
                        <a:t>conchicola</a:t>
                      </a:r>
                      <a:endParaRPr lang="en-US" sz="1400" dirty="0"/>
                    </a:p>
                  </a:txBody>
                  <a:tcPr marL="21465" marR="21465" marT="12521" marB="125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just"/>
                      <a:r>
                        <a:rPr lang="ru-RU" sz="1400" dirty="0"/>
                        <a:t>Паразиты моллюсков.</a:t>
                      </a:r>
                    </a:p>
                    <a:p>
                      <a:pPr algn="just"/>
                      <a:r>
                        <a:rPr lang="ru-RU" sz="1400" dirty="0"/>
                        <a:t>Имеют прикрепительный диск, который </a:t>
                      </a:r>
                      <a:r>
                        <a:rPr lang="ru-RU" sz="1400" dirty="0" smtClean="0"/>
                        <a:t>находится </a:t>
                      </a:r>
                      <a:r>
                        <a:rPr lang="ru-RU" sz="1400" dirty="0"/>
                        <a:t>с брюшной стороны. Состоит он из нескольких рядов присосок.</a:t>
                      </a:r>
                    </a:p>
                  </a:txBody>
                  <a:tcPr marL="21465" marR="21465" marT="12521" marB="125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52260">
                <a:tc>
                  <a:txBody>
                    <a:bodyPr/>
                    <a:lstStyle/>
                    <a:p>
                      <a:r>
                        <a:rPr lang="ru-RU" sz="1600" dirty="0" err="1"/>
                        <a:t>Гирокотилиды</a:t>
                      </a:r>
                      <a:endParaRPr lang="ru-RU" sz="1600" dirty="0"/>
                    </a:p>
                  </a:txBody>
                  <a:tcPr marL="21465" marR="21465" marT="12521" marB="125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ru-RU" sz="1400" dirty="0" err="1"/>
                        <a:t>Гирокотилида</a:t>
                      </a:r>
                      <a:endParaRPr lang="ru-RU" sz="1400" dirty="0"/>
                    </a:p>
                  </a:txBody>
                  <a:tcPr marL="21465" marR="21465" marT="12521" marB="125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just"/>
                      <a:r>
                        <a:rPr lang="ru-RU" sz="1400" dirty="0"/>
                        <a:t>Паразиты рыб.</a:t>
                      </a:r>
                    </a:p>
                    <a:p>
                      <a:pPr algn="just"/>
                      <a:r>
                        <a:rPr lang="ru-RU" sz="1400" dirty="0"/>
                        <a:t>Обладают особым прикрепительным органом – розеткой</a:t>
                      </a:r>
                      <a:r>
                        <a:rPr lang="ru-RU" sz="1400" dirty="0" smtClean="0"/>
                        <a:t>,</a:t>
                      </a:r>
                    </a:p>
                    <a:p>
                      <a:pPr algn="just"/>
                      <a:r>
                        <a:rPr lang="ru-RU" sz="1400" dirty="0" smtClean="0"/>
                        <a:t> </a:t>
                      </a:r>
                      <a:r>
                        <a:rPr lang="ru-RU" sz="1400" dirty="0"/>
                        <a:t>которая находится сзади</a:t>
                      </a:r>
                    </a:p>
                  </a:txBody>
                  <a:tcPr marL="21465" marR="21465" marT="12521" marB="125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3" name="TextBox 2"/>
          <p:cNvSpPr txBox="1"/>
          <p:nvPr/>
        </p:nvSpPr>
        <p:spPr>
          <a:xfrm>
            <a:off x="714348" y="0"/>
            <a:ext cx="7075078" cy="461665"/>
          </a:xfrm>
          <a:prstGeom prst="rect">
            <a:avLst/>
          </a:prstGeom>
          <a:noFill/>
        </p:spPr>
        <p:txBody>
          <a:bodyPr wrap="none" rtlCol="0">
            <a:spAutoFit/>
          </a:bodyPr>
          <a:lstStyle/>
          <a:p>
            <a:r>
              <a:rPr lang="ru-RU" sz="2400" b="1" dirty="0" smtClean="0"/>
              <a:t>Один из вариантов классификации плоских червей</a:t>
            </a:r>
            <a:endParaRPr lang="ru-RU"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642918"/>
            <a:ext cx="5421677" cy="830997"/>
          </a:xfrm>
          <a:prstGeom prst="rect">
            <a:avLst/>
          </a:prstGeom>
          <a:noFill/>
        </p:spPr>
        <p:txBody>
          <a:bodyPr wrap="none" rtlCol="0">
            <a:spAutoFit/>
          </a:bodyPr>
          <a:lstStyle/>
          <a:p>
            <a:r>
              <a:rPr lang="ru-RU" sz="2400" b="1" dirty="0" smtClean="0"/>
              <a:t>Отряд </a:t>
            </a:r>
            <a:r>
              <a:rPr lang="ru-RU" sz="2400" b="1" dirty="0" err="1" smtClean="0"/>
              <a:t>бескишечные</a:t>
            </a:r>
            <a:r>
              <a:rPr lang="ru-RU" sz="2400" b="1" dirty="0" smtClean="0"/>
              <a:t> ресничные черви </a:t>
            </a:r>
          </a:p>
          <a:p>
            <a:pPr algn="ctr"/>
            <a:r>
              <a:rPr lang="ru-RU" sz="2400" b="1" dirty="0" smtClean="0"/>
              <a:t>(</a:t>
            </a:r>
            <a:r>
              <a:rPr lang="ru-RU" sz="2400" b="1" dirty="0" err="1" smtClean="0"/>
              <a:t>Acoela</a:t>
            </a:r>
            <a:r>
              <a:rPr lang="ru-RU" sz="2400" b="1" dirty="0" smtClean="0"/>
              <a:t>)</a:t>
            </a:r>
            <a:endParaRPr lang="ru-RU" sz="2400" b="1" dirty="0"/>
          </a:p>
        </p:txBody>
      </p:sp>
      <p:sp>
        <p:nvSpPr>
          <p:cNvPr id="3" name="TextBox 2"/>
          <p:cNvSpPr txBox="1"/>
          <p:nvPr/>
        </p:nvSpPr>
        <p:spPr>
          <a:xfrm>
            <a:off x="214282" y="1500174"/>
            <a:ext cx="6121419" cy="369332"/>
          </a:xfrm>
          <a:prstGeom prst="rect">
            <a:avLst/>
          </a:prstGeom>
          <a:noFill/>
        </p:spPr>
        <p:txBody>
          <a:bodyPr wrap="none" rtlCol="0">
            <a:spAutoFit/>
          </a:bodyPr>
          <a:lstStyle/>
          <a:p>
            <a:r>
              <a:rPr lang="ru-RU" dirty="0" smtClean="0"/>
              <a:t>Кишечник отсутствует. Синцитий. Симбиоз с </a:t>
            </a:r>
            <a:r>
              <a:rPr lang="ru-RU" dirty="0" err="1" smtClean="0"/>
              <a:t>зоохлореллами</a:t>
            </a:r>
            <a:endParaRPr lang="ru-RU" dirty="0"/>
          </a:p>
        </p:txBody>
      </p:sp>
      <p:sp>
        <p:nvSpPr>
          <p:cNvPr id="4" name="TextBox 3"/>
          <p:cNvSpPr txBox="1"/>
          <p:nvPr/>
        </p:nvSpPr>
        <p:spPr>
          <a:xfrm>
            <a:off x="285720" y="1928802"/>
            <a:ext cx="5227585" cy="830997"/>
          </a:xfrm>
          <a:prstGeom prst="rect">
            <a:avLst/>
          </a:prstGeom>
          <a:noFill/>
        </p:spPr>
        <p:txBody>
          <a:bodyPr wrap="none" rtlCol="0">
            <a:spAutoFit/>
          </a:bodyPr>
          <a:lstStyle/>
          <a:p>
            <a:r>
              <a:rPr lang="ru-RU" sz="2400" b="1" dirty="0" smtClean="0"/>
              <a:t>Отряд прямокишечные турбеллярии </a:t>
            </a:r>
          </a:p>
          <a:p>
            <a:pPr algn="ctr"/>
            <a:r>
              <a:rPr lang="ru-RU" sz="2400" b="1" dirty="0" smtClean="0"/>
              <a:t>(</a:t>
            </a:r>
            <a:r>
              <a:rPr lang="en-US" sz="2400" b="1" dirty="0" err="1" smtClean="0"/>
              <a:t>Rhabdocoela</a:t>
            </a:r>
            <a:r>
              <a:rPr lang="en-US" sz="2400" b="1" dirty="0" smtClean="0"/>
              <a:t>)</a:t>
            </a:r>
            <a:endParaRPr lang="ru-RU" sz="2400" b="1" dirty="0"/>
          </a:p>
        </p:txBody>
      </p:sp>
      <p:sp>
        <p:nvSpPr>
          <p:cNvPr id="5" name="TextBox 4"/>
          <p:cNvSpPr txBox="1"/>
          <p:nvPr/>
        </p:nvSpPr>
        <p:spPr>
          <a:xfrm>
            <a:off x="2357422" y="2857496"/>
            <a:ext cx="2329292" cy="369332"/>
          </a:xfrm>
          <a:prstGeom prst="rect">
            <a:avLst/>
          </a:prstGeom>
          <a:noFill/>
        </p:spPr>
        <p:txBody>
          <a:bodyPr wrap="none" rtlCol="0">
            <a:spAutoFit/>
          </a:bodyPr>
          <a:lstStyle/>
          <a:p>
            <a:r>
              <a:rPr lang="ru-RU" dirty="0" smtClean="0"/>
              <a:t>Простая кишка. Глаза.</a:t>
            </a:r>
            <a:endParaRPr lang="ru-RU" dirty="0"/>
          </a:p>
        </p:txBody>
      </p:sp>
      <p:sp>
        <p:nvSpPr>
          <p:cNvPr id="6" name="TextBox 5"/>
          <p:cNvSpPr txBox="1"/>
          <p:nvPr/>
        </p:nvSpPr>
        <p:spPr>
          <a:xfrm>
            <a:off x="214282" y="3786190"/>
            <a:ext cx="6100260" cy="830997"/>
          </a:xfrm>
          <a:prstGeom prst="rect">
            <a:avLst/>
          </a:prstGeom>
          <a:noFill/>
        </p:spPr>
        <p:txBody>
          <a:bodyPr wrap="none" rtlCol="0">
            <a:spAutoFit/>
          </a:bodyPr>
          <a:lstStyle/>
          <a:p>
            <a:r>
              <a:rPr lang="ru-RU" sz="2400" b="1" dirty="0"/>
              <a:t>Отряд </a:t>
            </a:r>
            <a:r>
              <a:rPr lang="ru-RU" sz="2400" b="1" dirty="0" err="1"/>
              <a:t>трехветвистокишечные</a:t>
            </a:r>
            <a:r>
              <a:rPr lang="ru-RU" sz="2400" b="1" dirty="0"/>
              <a:t> </a:t>
            </a:r>
            <a:r>
              <a:rPr lang="ru-RU" sz="2400" b="1" dirty="0" smtClean="0"/>
              <a:t>турбеллярии </a:t>
            </a:r>
          </a:p>
          <a:p>
            <a:pPr algn="ctr"/>
            <a:r>
              <a:rPr lang="ru-RU" sz="2400" b="1" dirty="0" smtClean="0"/>
              <a:t>(</a:t>
            </a:r>
            <a:r>
              <a:rPr lang="en-US" sz="2400" b="1" dirty="0" err="1"/>
              <a:t>Tricladida</a:t>
            </a:r>
            <a:r>
              <a:rPr lang="en-US" sz="2400" b="1" dirty="0" smtClean="0"/>
              <a:t>)</a:t>
            </a:r>
            <a:endParaRPr lang="ru-RU" dirty="0"/>
          </a:p>
        </p:txBody>
      </p:sp>
      <p:sp>
        <p:nvSpPr>
          <p:cNvPr id="7" name="TextBox 6"/>
          <p:cNvSpPr txBox="1"/>
          <p:nvPr/>
        </p:nvSpPr>
        <p:spPr>
          <a:xfrm>
            <a:off x="571472" y="4786322"/>
            <a:ext cx="5360122" cy="369332"/>
          </a:xfrm>
          <a:prstGeom prst="rect">
            <a:avLst/>
          </a:prstGeom>
          <a:noFill/>
        </p:spPr>
        <p:txBody>
          <a:bodyPr wrap="none" rtlCol="0">
            <a:spAutoFit/>
          </a:bodyPr>
          <a:lstStyle/>
          <a:p>
            <a:r>
              <a:rPr lang="ru-RU" dirty="0" smtClean="0"/>
              <a:t>Три ветви кишечника. Имеются очень крупные виды</a:t>
            </a:r>
            <a:endParaRPr lang="ru-RU" dirty="0"/>
          </a:p>
        </p:txBody>
      </p:sp>
      <p:sp>
        <p:nvSpPr>
          <p:cNvPr id="8" name="TextBox 7"/>
          <p:cNvSpPr txBox="1"/>
          <p:nvPr/>
        </p:nvSpPr>
        <p:spPr>
          <a:xfrm>
            <a:off x="214282" y="5286388"/>
            <a:ext cx="6439840" cy="830997"/>
          </a:xfrm>
          <a:prstGeom prst="rect">
            <a:avLst/>
          </a:prstGeom>
          <a:noFill/>
        </p:spPr>
        <p:txBody>
          <a:bodyPr wrap="none" rtlCol="0">
            <a:spAutoFit/>
          </a:bodyPr>
          <a:lstStyle/>
          <a:p>
            <a:r>
              <a:rPr lang="ru-RU" sz="2400" b="1" dirty="0" smtClean="0"/>
              <a:t>Отряд </a:t>
            </a:r>
            <a:r>
              <a:rPr lang="ru-RU" sz="2400" b="1" dirty="0" err="1" smtClean="0"/>
              <a:t>многоветвистокишечные</a:t>
            </a:r>
            <a:r>
              <a:rPr lang="ru-RU" sz="2400" b="1" dirty="0" smtClean="0"/>
              <a:t> турбеллярии </a:t>
            </a:r>
          </a:p>
          <a:p>
            <a:pPr algn="ctr"/>
            <a:r>
              <a:rPr lang="ru-RU" sz="2400" b="1" dirty="0" smtClean="0"/>
              <a:t>(</a:t>
            </a:r>
            <a:r>
              <a:rPr lang="en-US" sz="2400" b="1" dirty="0" err="1" smtClean="0"/>
              <a:t>Polycladida</a:t>
            </a:r>
            <a:r>
              <a:rPr lang="en-US" b="1" dirty="0" smtClean="0"/>
              <a:t>)</a:t>
            </a:r>
            <a:endParaRPr lang="ru-RU" b="1" dirty="0"/>
          </a:p>
        </p:txBody>
      </p:sp>
      <p:sp>
        <p:nvSpPr>
          <p:cNvPr id="9" name="TextBox 8"/>
          <p:cNvSpPr txBox="1"/>
          <p:nvPr/>
        </p:nvSpPr>
        <p:spPr>
          <a:xfrm>
            <a:off x="2285984" y="6143644"/>
            <a:ext cx="2536400" cy="369332"/>
          </a:xfrm>
          <a:prstGeom prst="rect">
            <a:avLst/>
          </a:prstGeom>
          <a:noFill/>
        </p:spPr>
        <p:txBody>
          <a:bodyPr wrap="none" rtlCol="0">
            <a:spAutoFit/>
          </a:bodyPr>
          <a:lstStyle/>
          <a:p>
            <a:pPr algn="ctr"/>
            <a:r>
              <a:rPr lang="ru-RU" dirty="0" err="1" smtClean="0"/>
              <a:t>Мюллеровская</a:t>
            </a:r>
            <a:r>
              <a:rPr lang="ru-RU" dirty="0" smtClean="0"/>
              <a:t> личинка</a:t>
            </a:r>
            <a:endParaRPr lang="ru-RU" dirty="0"/>
          </a:p>
        </p:txBody>
      </p:sp>
      <p:pic>
        <p:nvPicPr>
          <p:cNvPr id="12" name="Рисунок 11" descr="p-21_800x800.jpg"/>
          <p:cNvPicPr>
            <a:picLocks noChangeAspect="1"/>
          </p:cNvPicPr>
          <p:nvPr/>
        </p:nvPicPr>
        <p:blipFill>
          <a:blip r:embed="rId2" cstate="print"/>
          <a:stretch>
            <a:fillRect/>
          </a:stretch>
        </p:blipFill>
        <p:spPr>
          <a:xfrm>
            <a:off x="6500826" y="1928802"/>
            <a:ext cx="2214578" cy="1660934"/>
          </a:xfrm>
          <a:prstGeom prst="rect">
            <a:avLst/>
          </a:prstGeom>
        </p:spPr>
      </p:pic>
      <p:pic>
        <p:nvPicPr>
          <p:cNvPr id="13" name="Рисунок 12" descr="scale_1200.jpg"/>
          <p:cNvPicPr>
            <a:picLocks noChangeAspect="1"/>
          </p:cNvPicPr>
          <p:nvPr/>
        </p:nvPicPr>
        <p:blipFill>
          <a:blip r:embed="rId3" cstate="print"/>
          <a:stretch>
            <a:fillRect/>
          </a:stretch>
        </p:blipFill>
        <p:spPr>
          <a:xfrm>
            <a:off x="6429388" y="3714752"/>
            <a:ext cx="2286016" cy="1444000"/>
          </a:xfrm>
          <a:prstGeom prst="rect">
            <a:avLst/>
          </a:prstGeom>
        </p:spPr>
      </p:pic>
      <p:pic>
        <p:nvPicPr>
          <p:cNvPr id="14" name="Рисунок 13" descr="0455.jpeg"/>
          <p:cNvPicPr>
            <a:picLocks noChangeAspect="1"/>
          </p:cNvPicPr>
          <p:nvPr/>
        </p:nvPicPr>
        <p:blipFill>
          <a:blip r:embed="rId4" cstate="print"/>
          <a:stretch>
            <a:fillRect/>
          </a:stretch>
        </p:blipFill>
        <p:spPr>
          <a:xfrm>
            <a:off x="6500826" y="5357826"/>
            <a:ext cx="2287811" cy="1365823"/>
          </a:xfrm>
          <a:prstGeom prst="rect">
            <a:avLst/>
          </a:prstGeom>
        </p:spPr>
      </p:pic>
      <p:pic>
        <p:nvPicPr>
          <p:cNvPr id="15" name="Рисунок 14" descr="Proporus_sp.png"/>
          <p:cNvPicPr>
            <a:picLocks noChangeAspect="1"/>
          </p:cNvPicPr>
          <p:nvPr/>
        </p:nvPicPr>
        <p:blipFill>
          <a:blip r:embed="rId5" cstate="print"/>
          <a:stretch>
            <a:fillRect/>
          </a:stretch>
        </p:blipFill>
        <p:spPr>
          <a:xfrm>
            <a:off x="6500826" y="571480"/>
            <a:ext cx="2160319" cy="1227781"/>
          </a:xfrm>
          <a:prstGeom prst="rect">
            <a:avLst/>
          </a:prstGeom>
        </p:spPr>
      </p:pic>
      <p:sp>
        <p:nvSpPr>
          <p:cNvPr id="16" name="TextBox 15"/>
          <p:cNvSpPr txBox="1"/>
          <p:nvPr/>
        </p:nvSpPr>
        <p:spPr>
          <a:xfrm>
            <a:off x="1000100" y="0"/>
            <a:ext cx="5630452" cy="523220"/>
          </a:xfrm>
          <a:prstGeom prst="rect">
            <a:avLst/>
          </a:prstGeom>
          <a:noFill/>
        </p:spPr>
        <p:txBody>
          <a:bodyPr wrap="none" rtlCol="0">
            <a:spAutoFit/>
          </a:bodyPr>
          <a:lstStyle/>
          <a:p>
            <a:r>
              <a:rPr lang="ru-RU" sz="2800" b="1" dirty="0" smtClean="0"/>
              <a:t>Класс Ресничные черви </a:t>
            </a:r>
            <a:r>
              <a:rPr lang="en-US" sz="2800" b="1" dirty="0" smtClean="0"/>
              <a:t> </a:t>
            </a:r>
            <a:r>
              <a:rPr lang="en-US" sz="2800" b="1" dirty="0" err="1" smtClean="0"/>
              <a:t>Turbellaria</a:t>
            </a:r>
            <a:endParaRPr lang="ru-RU"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TotalTime>
  <Words>2061</Words>
  <Application>Microsoft Office PowerPoint</Application>
  <PresentationFormat>On-screen Show (4:3)</PresentationFormat>
  <Paragraphs>177</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Times New Roman</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Mikhail Dianov</cp:lastModifiedBy>
  <cp:revision>126</cp:revision>
  <dcterms:created xsi:type="dcterms:W3CDTF">2019-12-21T12:53:57Z</dcterms:created>
  <dcterms:modified xsi:type="dcterms:W3CDTF">2020-03-16T11:04:31Z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3263416</vt:lpwstr>
  </property>
  <property fmtid="{D5CDD505-2E9C-101B-9397-08002B2CF9AE}" pid="3" name="NXPowerLiteSettings">
    <vt:lpwstr>C700052003A000</vt:lpwstr>
  </property>
  <property fmtid="{D5CDD505-2E9C-101B-9397-08002B2CF9AE}" pid="4" name="NXPowerLiteVersion">
    <vt:lpwstr>D8.0.11</vt:lpwstr>
  </property>
</Properties>
</file>