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2" r:id="rId4"/>
    <p:sldId id="263" r:id="rId5"/>
    <p:sldId id="258" r:id="rId6"/>
    <p:sldId id="259" r:id="rId7"/>
    <p:sldId id="260" r:id="rId8"/>
    <p:sldId id="261"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2" y="73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C3E7692-43CD-5D3A-9529-16FC55218E30}"/>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E8614293-CCB2-C653-71CC-3B5AC988926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C0F29217-708B-3703-69F6-DED292014E0A}"/>
              </a:ext>
            </a:extLst>
          </p:cNvPr>
          <p:cNvSpPr>
            <a:spLocks noGrp="1"/>
          </p:cNvSpPr>
          <p:nvPr>
            <p:ph type="dt" sz="half" idx="10"/>
          </p:nvPr>
        </p:nvSpPr>
        <p:spPr/>
        <p:txBody>
          <a:bodyPr/>
          <a:lstStyle/>
          <a:p>
            <a:fld id="{8725DCFC-95F1-4B46-90F4-E0FF8CB4777C}" type="datetimeFigureOut">
              <a:rPr lang="ru-RU" smtClean="0"/>
              <a:t>10.03.2023</a:t>
            </a:fld>
            <a:endParaRPr lang="ru-RU"/>
          </a:p>
        </p:txBody>
      </p:sp>
      <p:sp>
        <p:nvSpPr>
          <p:cNvPr id="5" name="Нижний колонтитул 4">
            <a:extLst>
              <a:ext uri="{FF2B5EF4-FFF2-40B4-BE49-F238E27FC236}">
                <a16:creationId xmlns:a16="http://schemas.microsoft.com/office/drawing/2014/main" id="{083A0785-B790-C246-609B-B1DF4ABFBD5A}"/>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6B437042-CE65-344E-1829-B2F13831E122}"/>
              </a:ext>
            </a:extLst>
          </p:cNvPr>
          <p:cNvSpPr>
            <a:spLocks noGrp="1"/>
          </p:cNvSpPr>
          <p:nvPr>
            <p:ph type="sldNum" sz="quarter" idx="12"/>
          </p:nvPr>
        </p:nvSpPr>
        <p:spPr/>
        <p:txBody>
          <a:bodyPr/>
          <a:lstStyle/>
          <a:p>
            <a:fld id="{EB704E4B-C66E-49A6-93AA-3F39355B02E9}" type="slidenum">
              <a:rPr lang="ru-RU" smtClean="0"/>
              <a:t>‹#›</a:t>
            </a:fld>
            <a:endParaRPr lang="ru-RU"/>
          </a:p>
        </p:txBody>
      </p:sp>
    </p:spTree>
    <p:extLst>
      <p:ext uri="{BB962C8B-B14F-4D97-AF65-F5344CB8AC3E}">
        <p14:creationId xmlns:p14="http://schemas.microsoft.com/office/powerpoint/2010/main" val="35062239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30CEA78-A006-3656-A0DC-0DAA5FBAD1DA}"/>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ECB0A99E-370B-0D46-7B4D-32137C3C63A8}"/>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E042B5EB-02A4-B5DA-85B4-414F05036D98}"/>
              </a:ext>
            </a:extLst>
          </p:cNvPr>
          <p:cNvSpPr>
            <a:spLocks noGrp="1"/>
          </p:cNvSpPr>
          <p:nvPr>
            <p:ph type="dt" sz="half" idx="10"/>
          </p:nvPr>
        </p:nvSpPr>
        <p:spPr/>
        <p:txBody>
          <a:bodyPr/>
          <a:lstStyle/>
          <a:p>
            <a:fld id="{8725DCFC-95F1-4B46-90F4-E0FF8CB4777C}" type="datetimeFigureOut">
              <a:rPr lang="ru-RU" smtClean="0"/>
              <a:t>10.03.2023</a:t>
            </a:fld>
            <a:endParaRPr lang="ru-RU"/>
          </a:p>
        </p:txBody>
      </p:sp>
      <p:sp>
        <p:nvSpPr>
          <p:cNvPr id="5" name="Нижний колонтитул 4">
            <a:extLst>
              <a:ext uri="{FF2B5EF4-FFF2-40B4-BE49-F238E27FC236}">
                <a16:creationId xmlns:a16="http://schemas.microsoft.com/office/drawing/2014/main" id="{38AFBF86-1763-71D3-F824-44343AF137B9}"/>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FE10E518-8711-B1ED-713A-B9CCA675F33C}"/>
              </a:ext>
            </a:extLst>
          </p:cNvPr>
          <p:cNvSpPr>
            <a:spLocks noGrp="1"/>
          </p:cNvSpPr>
          <p:nvPr>
            <p:ph type="sldNum" sz="quarter" idx="12"/>
          </p:nvPr>
        </p:nvSpPr>
        <p:spPr/>
        <p:txBody>
          <a:bodyPr/>
          <a:lstStyle/>
          <a:p>
            <a:fld id="{EB704E4B-C66E-49A6-93AA-3F39355B02E9}" type="slidenum">
              <a:rPr lang="ru-RU" smtClean="0"/>
              <a:t>‹#›</a:t>
            </a:fld>
            <a:endParaRPr lang="ru-RU"/>
          </a:p>
        </p:txBody>
      </p:sp>
    </p:spTree>
    <p:extLst>
      <p:ext uri="{BB962C8B-B14F-4D97-AF65-F5344CB8AC3E}">
        <p14:creationId xmlns:p14="http://schemas.microsoft.com/office/powerpoint/2010/main" val="15154610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ABC4E6C7-E69D-6235-114C-0601DE5E73A4}"/>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CA20A329-42BB-55AE-ADC0-27DA5BBB7AA5}"/>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96FC431C-0050-0781-9A8D-3607ADB4C8BB}"/>
              </a:ext>
            </a:extLst>
          </p:cNvPr>
          <p:cNvSpPr>
            <a:spLocks noGrp="1"/>
          </p:cNvSpPr>
          <p:nvPr>
            <p:ph type="dt" sz="half" idx="10"/>
          </p:nvPr>
        </p:nvSpPr>
        <p:spPr/>
        <p:txBody>
          <a:bodyPr/>
          <a:lstStyle/>
          <a:p>
            <a:fld id="{8725DCFC-95F1-4B46-90F4-E0FF8CB4777C}" type="datetimeFigureOut">
              <a:rPr lang="ru-RU" smtClean="0"/>
              <a:t>10.03.2023</a:t>
            </a:fld>
            <a:endParaRPr lang="ru-RU"/>
          </a:p>
        </p:txBody>
      </p:sp>
      <p:sp>
        <p:nvSpPr>
          <p:cNvPr id="5" name="Нижний колонтитул 4">
            <a:extLst>
              <a:ext uri="{FF2B5EF4-FFF2-40B4-BE49-F238E27FC236}">
                <a16:creationId xmlns:a16="http://schemas.microsoft.com/office/drawing/2014/main" id="{AE7B855F-1450-CF09-E1E8-0AD98FED6E63}"/>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AB916F14-64B2-D977-DF43-4FF2A633A9FD}"/>
              </a:ext>
            </a:extLst>
          </p:cNvPr>
          <p:cNvSpPr>
            <a:spLocks noGrp="1"/>
          </p:cNvSpPr>
          <p:nvPr>
            <p:ph type="sldNum" sz="quarter" idx="12"/>
          </p:nvPr>
        </p:nvSpPr>
        <p:spPr/>
        <p:txBody>
          <a:bodyPr/>
          <a:lstStyle/>
          <a:p>
            <a:fld id="{EB704E4B-C66E-49A6-93AA-3F39355B02E9}" type="slidenum">
              <a:rPr lang="ru-RU" smtClean="0"/>
              <a:t>‹#›</a:t>
            </a:fld>
            <a:endParaRPr lang="ru-RU"/>
          </a:p>
        </p:txBody>
      </p:sp>
    </p:spTree>
    <p:extLst>
      <p:ext uri="{BB962C8B-B14F-4D97-AF65-F5344CB8AC3E}">
        <p14:creationId xmlns:p14="http://schemas.microsoft.com/office/powerpoint/2010/main" val="3798860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8153136-F611-D8A1-C58D-282D55ED030B}"/>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88A65B50-327F-ABC4-B16A-CAC8AA1C5002}"/>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91358158-38EF-23D2-55E7-F9DC1B11DE5C}"/>
              </a:ext>
            </a:extLst>
          </p:cNvPr>
          <p:cNvSpPr>
            <a:spLocks noGrp="1"/>
          </p:cNvSpPr>
          <p:nvPr>
            <p:ph type="dt" sz="half" idx="10"/>
          </p:nvPr>
        </p:nvSpPr>
        <p:spPr/>
        <p:txBody>
          <a:bodyPr/>
          <a:lstStyle/>
          <a:p>
            <a:fld id="{8725DCFC-95F1-4B46-90F4-E0FF8CB4777C}" type="datetimeFigureOut">
              <a:rPr lang="ru-RU" smtClean="0"/>
              <a:t>10.03.2023</a:t>
            </a:fld>
            <a:endParaRPr lang="ru-RU"/>
          </a:p>
        </p:txBody>
      </p:sp>
      <p:sp>
        <p:nvSpPr>
          <p:cNvPr id="5" name="Нижний колонтитул 4">
            <a:extLst>
              <a:ext uri="{FF2B5EF4-FFF2-40B4-BE49-F238E27FC236}">
                <a16:creationId xmlns:a16="http://schemas.microsoft.com/office/drawing/2014/main" id="{12BE6446-0924-7D65-F762-F1915636A607}"/>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EA31D7D2-25B2-D213-742D-D6E1453B1242}"/>
              </a:ext>
            </a:extLst>
          </p:cNvPr>
          <p:cNvSpPr>
            <a:spLocks noGrp="1"/>
          </p:cNvSpPr>
          <p:nvPr>
            <p:ph type="sldNum" sz="quarter" idx="12"/>
          </p:nvPr>
        </p:nvSpPr>
        <p:spPr/>
        <p:txBody>
          <a:bodyPr/>
          <a:lstStyle/>
          <a:p>
            <a:fld id="{EB704E4B-C66E-49A6-93AA-3F39355B02E9}" type="slidenum">
              <a:rPr lang="ru-RU" smtClean="0"/>
              <a:t>‹#›</a:t>
            </a:fld>
            <a:endParaRPr lang="ru-RU"/>
          </a:p>
        </p:txBody>
      </p:sp>
    </p:spTree>
    <p:extLst>
      <p:ext uri="{BB962C8B-B14F-4D97-AF65-F5344CB8AC3E}">
        <p14:creationId xmlns:p14="http://schemas.microsoft.com/office/powerpoint/2010/main" val="9031956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2893DFC-E8E1-DF36-41C9-7A06DBD14AEC}"/>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799E606F-5311-AAEE-7E7F-3ED97816487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DCC4F441-ABBE-5892-4E8C-D83ACE80FDF4}"/>
              </a:ext>
            </a:extLst>
          </p:cNvPr>
          <p:cNvSpPr>
            <a:spLocks noGrp="1"/>
          </p:cNvSpPr>
          <p:nvPr>
            <p:ph type="dt" sz="half" idx="10"/>
          </p:nvPr>
        </p:nvSpPr>
        <p:spPr/>
        <p:txBody>
          <a:bodyPr/>
          <a:lstStyle/>
          <a:p>
            <a:fld id="{8725DCFC-95F1-4B46-90F4-E0FF8CB4777C}" type="datetimeFigureOut">
              <a:rPr lang="ru-RU" smtClean="0"/>
              <a:t>10.03.2023</a:t>
            </a:fld>
            <a:endParaRPr lang="ru-RU"/>
          </a:p>
        </p:txBody>
      </p:sp>
      <p:sp>
        <p:nvSpPr>
          <p:cNvPr id="5" name="Нижний колонтитул 4">
            <a:extLst>
              <a:ext uri="{FF2B5EF4-FFF2-40B4-BE49-F238E27FC236}">
                <a16:creationId xmlns:a16="http://schemas.microsoft.com/office/drawing/2014/main" id="{38487686-4DDE-3B34-F083-B1273C6F365F}"/>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26FDBACF-2E7B-C874-2586-B6EFBE45BBF6}"/>
              </a:ext>
            </a:extLst>
          </p:cNvPr>
          <p:cNvSpPr>
            <a:spLocks noGrp="1"/>
          </p:cNvSpPr>
          <p:nvPr>
            <p:ph type="sldNum" sz="quarter" idx="12"/>
          </p:nvPr>
        </p:nvSpPr>
        <p:spPr/>
        <p:txBody>
          <a:bodyPr/>
          <a:lstStyle/>
          <a:p>
            <a:fld id="{EB704E4B-C66E-49A6-93AA-3F39355B02E9}" type="slidenum">
              <a:rPr lang="ru-RU" smtClean="0"/>
              <a:t>‹#›</a:t>
            </a:fld>
            <a:endParaRPr lang="ru-RU"/>
          </a:p>
        </p:txBody>
      </p:sp>
    </p:spTree>
    <p:extLst>
      <p:ext uri="{BB962C8B-B14F-4D97-AF65-F5344CB8AC3E}">
        <p14:creationId xmlns:p14="http://schemas.microsoft.com/office/powerpoint/2010/main" val="12316483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F6BBAC9-D2FB-C60C-FC32-671ADAC4D59D}"/>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B98597C5-A3CB-88B4-0E16-8008C09CA872}"/>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77247D8B-9845-C7C6-CE9C-EF2F703C4ACB}"/>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329ED0E6-45E3-FD6D-BDD2-87DB87B7EF67}"/>
              </a:ext>
            </a:extLst>
          </p:cNvPr>
          <p:cNvSpPr>
            <a:spLocks noGrp="1"/>
          </p:cNvSpPr>
          <p:nvPr>
            <p:ph type="dt" sz="half" idx="10"/>
          </p:nvPr>
        </p:nvSpPr>
        <p:spPr/>
        <p:txBody>
          <a:bodyPr/>
          <a:lstStyle/>
          <a:p>
            <a:fld id="{8725DCFC-95F1-4B46-90F4-E0FF8CB4777C}" type="datetimeFigureOut">
              <a:rPr lang="ru-RU" smtClean="0"/>
              <a:t>10.03.2023</a:t>
            </a:fld>
            <a:endParaRPr lang="ru-RU"/>
          </a:p>
        </p:txBody>
      </p:sp>
      <p:sp>
        <p:nvSpPr>
          <p:cNvPr id="6" name="Нижний колонтитул 5">
            <a:extLst>
              <a:ext uri="{FF2B5EF4-FFF2-40B4-BE49-F238E27FC236}">
                <a16:creationId xmlns:a16="http://schemas.microsoft.com/office/drawing/2014/main" id="{5334EFF9-A2CA-EE3E-ECD1-EC93F18A3274}"/>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66500433-131D-BDE9-7060-74F47300FBD3}"/>
              </a:ext>
            </a:extLst>
          </p:cNvPr>
          <p:cNvSpPr>
            <a:spLocks noGrp="1"/>
          </p:cNvSpPr>
          <p:nvPr>
            <p:ph type="sldNum" sz="quarter" idx="12"/>
          </p:nvPr>
        </p:nvSpPr>
        <p:spPr/>
        <p:txBody>
          <a:bodyPr/>
          <a:lstStyle/>
          <a:p>
            <a:fld id="{EB704E4B-C66E-49A6-93AA-3F39355B02E9}" type="slidenum">
              <a:rPr lang="ru-RU" smtClean="0"/>
              <a:t>‹#›</a:t>
            </a:fld>
            <a:endParaRPr lang="ru-RU"/>
          </a:p>
        </p:txBody>
      </p:sp>
    </p:spTree>
    <p:extLst>
      <p:ext uri="{BB962C8B-B14F-4D97-AF65-F5344CB8AC3E}">
        <p14:creationId xmlns:p14="http://schemas.microsoft.com/office/powerpoint/2010/main" val="18195649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C32CB48-394C-7A6B-CDEB-423AA9CBBE17}"/>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7E7097BA-C7CF-48FF-4AF0-93630DB9505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BC5EDFA1-DBAB-C818-8492-A6DC5150EFFB}"/>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734444C0-0097-03D8-ADF4-09DCC4BC344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466503C8-4688-F36D-F8E1-4E2FE04F3366}"/>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59FE4ACA-0E7E-4A69-10F4-80D7E31C759B}"/>
              </a:ext>
            </a:extLst>
          </p:cNvPr>
          <p:cNvSpPr>
            <a:spLocks noGrp="1"/>
          </p:cNvSpPr>
          <p:nvPr>
            <p:ph type="dt" sz="half" idx="10"/>
          </p:nvPr>
        </p:nvSpPr>
        <p:spPr/>
        <p:txBody>
          <a:bodyPr/>
          <a:lstStyle/>
          <a:p>
            <a:fld id="{8725DCFC-95F1-4B46-90F4-E0FF8CB4777C}" type="datetimeFigureOut">
              <a:rPr lang="ru-RU" smtClean="0"/>
              <a:t>10.03.2023</a:t>
            </a:fld>
            <a:endParaRPr lang="ru-RU"/>
          </a:p>
        </p:txBody>
      </p:sp>
      <p:sp>
        <p:nvSpPr>
          <p:cNvPr id="8" name="Нижний колонтитул 7">
            <a:extLst>
              <a:ext uri="{FF2B5EF4-FFF2-40B4-BE49-F238E27FC236}">
                <a16:creationId xmlns:a16="http://schemas.microsoft.com/office/drawing/2014/main" id="{A9D5D896-C72A-1F72-2778-15E6394B6E33}"/>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6367441D-DD45-01A3-4E2B-3D8CB03606A4}"/>
              </a:ext>
            </a:extLst>
          </p:cNvPr>
          <p:cNvSpPr>
            <a:spLocks noGrp="1"/>
          </p:cNvSpPr>
          <p:nvPr>
            <p:ph type="sldNum" sz="quarter" idx="12"/>
          </p:nvPr>
        </p:nvSpPr>
        <p:spPr/>
        <p:txBody>
          <a:bodyPr/>
          <a:lstStyle/>
          <a:p>
            <a:fld id="{EB704E4B-C66E-49A6-93AA-3F39355B02E9}" type="slidenum">
              <a:rPr lang="ru-RU" smtClean="0"/>
              <a:t>‹#›</a:t>
            </a:fld>
            <a:endParaRPr lang="ru-RU"/>
          </a:p>
        </p:txBody>
      </p:sp>
    </p:spTree>
    <p:extLst>
      <p:ext uri="{BB962C8B-B14F-4D97-AF65-F5344CB8AC3E}">
        <p14:creationId xmlns:p14="http://schemas.microsoft.com/office/powerpoint/2010/main" val="564012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445AB1B-8804-BD8A-FB28-5831A62A032D}"/>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878577A7-750C-E926-6991-A1AF2F394C2D}"/>
              </a:ext>
            </a:extLst>
          </p:cNvPr>
          <p:cNvSpPr>
            <a:spLocks noGrp="1"/>
          </p:cNvSpPr>
          <p:nvPr>
            <p:ph type="dt" sz="half" idx="10"/>
          </p:nvPr>
        </p:nvSpPr>
        <p:spPr/>
        <p:txBody>
          <a:bodyPr/>
          <a:lstStyle/>
          <a:p>
            <a:fld id="{8725DCFC-95F1-4B46-90F4-E0FF8CB4777C}" type="datetimeFigureOut">
              <a:rPr lang="ru-RU" smtClean="0"/>
              <a:t>10.03.2023</a:t>
            </a:fld>
            <a:endParaRPr lang="ru-RU"/>
          </a:p>
        </p:txBody>
      </p:sp>
      <p:sp>
        <p:nvSpPr>
          <p:cNvPr id="4" name="Нижний колонтитул 3">
            <a:extLst>
              <a:ext uri="{FF2B5EF4-FFF2-40B4-BE49-F238E27FC236}">
                <a16:creationId xmlns:a16="http://schemas.microsoft.com/office/drawing/2014/main" id="{451309B2-1AFD-B8D0-8C3A-5F3C7F2BCB27}"/>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D9D780F9-F72C-AA03-936F-5B298B6ADD3E}"/>
              </a:ext>
            </a:extLst>
          </p:cNvPr>
          <p:cNvSpPr>
            <a:spLocks noGrp="1"/>
          </p:cNvSpPr>
          <p:nvPr>
            <p:ph type="sldNum" sz="quarter" idx="12"/>
          </p:nvPr>
        </p:nvSpPr>
        <p:spPr/>
        <p:txBody>
          <a:bodyPr/>
          <a:lstStyle/>
          <a:p>
            <a:fld id="{EB704E4B-C66E-49A6-93AA-3F39355B02E9}" type="slidenum">
              <a:rPr lang="ru-RU" smtClean="0"/>
              <a:t>‹#›</a:t>
            </a:fld>
            <a:endParaRPr lang="ru-RU"/>
          </a:p>
        </p:txBody>
      </p:sp>
    </p:spTree>
    <p:extLst>
      <p:ext uri="{BB962C8B-B14F-4D97-AF65-F5344CB8AC3E}">
        <p14:creationId xmlns:p14="http://schemas.microsoft.com/office/powerpoint/2010/main" val="22423460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3C33BE20-31D1-5390-58B1-FA83D4C61A82}"/>
              </a:ext>
            </a:extLst>
          </p:cNvPr>
          <p:cNvSpPr>
            <a:spLocks noGrp="1"/>
          </p:cNvSpPr>
          <p:nvPr>
            <p:ph type="dt" sz="half" idx="10"/>
          </p:nvPr>
        </p:nvSpPr>
        <p:spPr/>
        <p:txBody>
          <a:bodyPr/>
          <a:lstStyle/>
          <a:p>
            <a:fld id="{8725DCFC-95F1-4B46-90F4-E0FF8CB4777C}" type="datetimeFigureOut">
              <a:rPr lang="ru-RU" smtClean="0"/>
              <a:t>10.03.2023</a:t>
            </a:fld>
            <a:endParaRPr lang="ru-RU"/>
          </a:p>
        </p:txBody>
      </p:sp>
      <p:sp>
        <p:nvSpPr>
          <p:cNvPr id="3" name="Нижний колонтитул 2">
            <a:extLst>
              <a:ext uri="{FF2B5EF4-FFF2-40B4-BE49-F238E27FC236}">
                <a16:creationId xmlns:a16="http://schemas.microsoft.com/office/drawing/2014/main" id="{F58E9B67-C367-3CC6-80E3-A9AFD5353BC4}"/>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D5E9E6EB-CB94-7221-A712-0B9A5A4F1DE5}"/>
              </a:ext>
            </a:extLst>
          </p:cNvPr>
          <p:cNvSpPr>
            <a:spLocks noGrp="1"/>
          </p:cNvSpPr>
          <p:nvPr>
            <p:ph type="sldNum" sz="quarter" idx="12"/>
          </p:nvPr>
        </p:nvSpPr>
        <p:spPr/>
        <p:txBody>
          <a:bodyPr/>
          <a:lstStyle/>
          <a:p>
            <a:fld id="{EB704E4B-C66E-49A6-93AA-3F39355B02E9}" type="slidenum">
              <a:rPr lang="ru-RU" smtClean="0"/>
              <a:t>‹#›</a:t>
            </a:fld>
            <a:endParaRPr lang="ru-RU"/>
          </a:p>
        </p:txBody>
      </p:sp>
    </p:spTree>
    <p:extLst>
      <p:ext uri="{BB962C8B-B14F-4D97-AF65-F5344CB8AC3E}">
        <p14:creationId xmlns:p14="http://schemas.microsoft.com/office/powerpoint/2010/main" val="20107763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5980477-0682-E1C8-BABA-5600E0F62D90}"/>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9E3ABF90-372B-E74D-B428-A5A0ABFDA56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BEC7622A-65F2-F4DE-D548-14F610F2CE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9F14E228-3C8F-18F3-957D-633828D1C3D1}"/>
              </a:ext>
            </a:extLst>
          </p:cNvPr>
          <p:cNvSpPr>
            <a:spLocks noGrp="1"/>
          </p:cNvSpPr>
          <p:nvPr>
            <p:ph type="dt" sz="half" idx="10"/>
          </p:nvPr>
        </p:nvSpPr>
        <p:spPr/>
        <p:txBody>
          <a:bodyPr/>
          <a:lstStyle/>
          <a:p>
            <a:fld id="{8725DCFC-95F1-4B46-90F4-E0FF8CB4777C}" type="datetimeFigureOut">
              <a:rPr lang="ru-RU" smtClean="0"/>
              <a:t>10.03.2023</a:t>
            </a:fld>
            <a:endParaRPr lang="ru-RU"/>
          </a:p>
        </p:txBody>
      </p:sp>
      <p:sp>
        <p:nvSpPr>
          <p:cNvPr id="6" name="Нижний колонтитул 5">
            <a:extLst>
              <a:ext uri="{FF2B5EF4-FFF2-40B4-BE49-F238E27FC236}">
                <a16:creationId xmlns:a16="http://schemas.microsoft.com/office/drawing/2014/main" id="{CF62D83A-7CA0-CEEF-C1F1-B3BD28E48A0F}"/>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5EC6286F-C490-90F5-DDD3-523E2486A11D}"/>
              </a:ext>
            </a:extLst>
          </p:cNvPr>
          <p:cNvSpPr>
            <a:spLocks noGrp="1"/>
          </p:cNvSpPr>
          <p:nvPr>
            <p:ph type="sldNum" sz="quarter" idx="12"/>
          </p:nvPr>
        </p:nvSpPr>
        <p:spPr/>
        <p:txBody>
          <a:bodyPr/>
          <a:lstStyle/>
          <a:p>
            <a:fld id="{EB704E4B-C66E-49A6-93AA-3F39355B02E9}" type="slidenum">
              <a:rPr lang="ru-RU" smtClean="0"/>
              <a:t>‹#›</a:t>
            </a:fld>
            <a:endParaRPr lang="ru-RU"/>
          </a:p>
        </p:txBody>
      </p:sp>
    </p:spTree>
    <p:extLst>
      <p:ext uri="{BB962C8B-B14F-4D97-AF65-F5344CB8AC3E}">
        <p14:creationId xmlns:p14="http://schemas.microsoft.com/office/powerpoint/2010/main" val="21352142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DE227E3-99B9-5436-1B1E-AE0330FE191E}"/>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90EAC4B0-2B6A-96ED-FAEC-6ACF24DA2AD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9B97E215-F0B1-B082-1EA5-FDDA0369625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4A9C9EEF-9C96-7AA1-E6E1-416FB823A667}"/>
              </a:ext>
            </a:extLst>
          </p:cNvPr>
          <p:cNvSpPr>
            <a:spLocks noGrp="1"/>
          </p:cNvSpPr>
          <p:nvPr>
            <p:ph type="dt" sz="half" idx="10"/>
          </p:nvPr>
        </p:nvSpPr>
        <p:spPr/>
        <p:txBody>
          <a:bodyPr/>
          <a:lstStyle/>
          <a:p>
            <a:fld id="{8725DCFC-95F1-4B46-90F4-E0FF8CB4777C}" type="datetimeFigureOut">
              <a:rPr lang="ru-RU" smtClean="0"/>
              <a:t>10.03.2023</a:t>
            </a:fld>
            <a:endParaRPr lang="ru-RU"/>
          </a:p>
        </p:txBody>
      </p:sp>
      <p:sp>
        <p:nvSpPr>
          <p:cNvPr id="6" name="Нижний колонтитул 5">
            <a:extLst>
              <a:ext uri="{FF2B5EF4-FFF2-40B4-BE49-F238E27FC236}">
                <a16:creationId xmlns:a16="http://schemas.microsoft.com/office/drawing/2014/main" id="{7594E86B-2C25-3536-4D74-DF7A8313D219}"/>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4BE175B4-75F3-EC87-B785-C0E42E0A6794}"/>
              </a:ext>
            </a:extLst>
          </p:cNvPr>
          <p:cNvSpPr>
            <a:spLocks noGrp="1"/>
          </p:cNvSpPr>
          <p:nvPr>
            <p:ph type="sldNum" sz="quarter" idx="12"/>
          </p:nvPr>
        </p:nvSpPr>
        <p:spPr/>
        <p:txBody>
          <a:bodyPr/>
          <a:lstStyle/>
          <a:p>
            <a:fld id="{EB704E4B-C66E-49A6-93AA-3F39355B02E9}" type="slidenum">
              <a:rPr lang="ru-RU" smtClean="0"/>
              <a:t>‹#›</a:t>
            </a:fld>
            <a:endParaRPr lang="ru-RU"/>
          </a:p>
        </p:txBody>
      </p:sp>
    </p:spTree>
    <p:extLst>
      <p:ext uri="{BB962C8B-B14F-4D97-AF65-F5344CB8AC3E}">
        <p14:creationId xmlns:p14="http://schemas.microsoft.com/office/powerpoint/2010/main" val="26556300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82A061A-9E4D-97D6-B960-ACB6B6822C3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C50BB8D1-231B-9173-98CD-D371E067F7C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7BE58C71-4662-A875-FCCD-2FFC4C3B19D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25DCFC-95F1-4B46-90F4-E0FF8CB4777C}" type="datetimeFigureOut">
              <a:rPr lang="ru-RU" smtClean="0"/>
              <a:t>10.03.2023</a:t>
            </a:fld>
            <a:endParaRPr lang="ru-RU"/>
          </a:p>
        </p:txBody>
      </p:sp>
      <p:sp>
        <p:nvSpPr>
          <p:cNvPr id="5" name="Нижний колонтитул 4">
            <a:extLst>
              <a:ext uri="{FF2B5EF4-FFF2-40B4-BE49-F238E27FC236}">
                <a16:creationId xmlns:a16="http://schemas.microsoft.com/office/drawing/2014/main" id="{82A24217-4BFF-A2A8-9495-6BF24DCB8C3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A81E2A9C-49E4-62E1-87F9-0798BE08258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704E4B-C66E-49A6-93AA-3F39355B02E9}" type="slidenum">
              <a:rPr lang="ru-RU" smtClean="0"/>
              <a:t>‹#›</a:t>
            </a:fld>
            <a:endParaRPr lang="ru-RU"/>
          </a:p>
        </p:txBody>
      </p:sp>
    </p:spTree>
    <p:extLst>
      <p:ext uri="{BB962C8B-B14F-4D97-AF65-F5344CB8AC3E}">
        <p14:creationId xmlns:p14="http://schemas.microsoft.com/office/powerpoint/2010/main" val="18338682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 Id="rId4" Type="http://schemas.openxmlformats.org/officeDocument/2006/relationships/image" Target="../media/image12.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2.xml"/><Relationship Id="rId5" Type="http://schemas.openxmlformats.org/officeDocument/2006/relationships/image" Target="../media/image18.emf"/><Relationship Id="rId4" Type="http://schemas.openxmlformats.org/officeDocument/2006/relationships/image" Target="../media/image17.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2.xml"/><Relationship Id="rId4" Type="http://schemas.openxmlformats.org/officeDocument/2006/relationships/image" Target="../media/image21.emf"/></Relationships>
</file>

<file path=ppt/slides/_rels/slide31.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 Id="rId4" Type="http://schemas.openxmlformats.org/officeDocument/2006/relationships/image" Target="../media/image24.emf"/></Relationships>
</file>

<file path=ppt/slides/_rels/slide32.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emf"/><Relationship Id="rId1" Type="http://schemas.openxmlformats.org/officeDocument/2006/relationships/slideLayout" Target="../slideLayouts/slideLayout2.xml"/><Relationship Id="rId6" Type="http://schemas.openxmlformats.org/officeDocument/2006/relationships/image" Target="../media/image38.emf"/><Relationship Id="rId5" Type="http://schemas.openxmlformats.org/officeDocument/2006/relationships/image" Target="../media/image37.emf"/><Relationship Id="rId4" Type="http://schemas.openxmlformats.org/officeDocument/2006/relationships/image" Target="../media/image36.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image" Target="../media/image39.emf"/><Relationship Id="rId1" Type="http://schemas.openxmlformats.org/officeDocument/2006/relationships/slideLayout" Target="../slideLayouts/slideLayout2.xml"/><Relationship Id="rId6" Type="http://schemas.openxmlformats.org/officeDocument/2006/relationships/image" Target="../media/image43.emf"/><Relationship Id="rId5" Type="http://schemas.openxmlformats.org/officeDocument/2006/relationships/image" Target="../media/image42.emf"/><Relationship Id="rId4" Type="http://schemas.openxmlformats.org/officeDocument/2006/relationships/image" Target="../media/image41.emf"/></Relationships>
</file>

<file path=ppt/slides/_rels/slide53.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image" Target="../media/image44.emf"/><Relationship Id="rId1" Type="http://schemas.openxmlformats.org/officeDocument/2006/relationships/slideLayout" Target="../slideLayouts/slideLayout2.xml"/><Relationship Id="rId5" Type="http://schemas.openxmlformats.org/officeDocument/2006/relationships/image" Target="../media/image47.emf"/><Relationship Id="rId4" Type="http://schemas.openxmlformats.org/officeDocument/2006/relationships/image" Target="../media/image46.emf"/></Relationships>
</file>

<file path=ppt/slides/_rels/slide54.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image" Target="../media/image48.emf"/><Relationship Id="rId1" Type="http://schemas.openxmlformats.org/officeDocument/2006/relationships/slideLayout" Target="../slideLayouts/slideLayout2.xml"/><Relationship Id="rId4" Type="http://schemas.openxmlformats.org/officeDocument/2006/relationships/image" Target="../media/image50.emf"/></Relationships>
</file>

<file path=ppt/slides/_rels/slide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2.xml"/><Relationship Id="rId6" Type="http://schemas.openxmlformats.org/officeDocument/2006/relationships/image" Target="../media/image6.emf"/><Relationship Id="rId5" Type="http://schemas.openxmlformats.org/officeDocument/2006/relationships/image" Target="../media/image5.emf"/><Relationship Id="rId4" Type="http://schemas.openxmlformats.org/officeDocument/2006/relationships/image" Target="../media/image4.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C782C16-9A90-1C68-196A-28CAB87902EA}"/>
              </a:ext>
            </a:extLst>
          </p:cNvPr>
          <p:cNvSpPr>
            <a:spLocks noGrp="1"/>
          </p:cNvSpPr>
          <p:nvPr>
            <p:ph type="ctrTitle"/>
          </p:nvPr>
        </p:nvSpPr>
        <p:spPr/>
        <p:txBody>
          <a:bodyPr/>
          <a:lstStyle/>
          <a:p>
            <a:r>
              <a:rPr lang="ru-RU" dirty="0"/>
              <a:t>Корреляционный анализ</a:t>
            </a:r>
          </a:p>
        </p:txBody>
      </p:sp>
    </p:spTree>
    <p:extLst>
      <p:ext uri="{BB962C8B-B14F-4D97-AF65-F5344CB8AC3E}">
        <p14:creationId xmlns:p14="http://schemas.microsoft.com/office/powerpoint/2010/main" val="38083842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0CF91C9D-7C6B-57CE-7313-AEE2985DA8F6}"/>
              </a:ext>
            </a:extLst>
          </p:cNvPr>
          <p:cNvSpPr>
            <a:spLocks noGrp="1"/>
          </p:cNvSpPr>
          <p:nvPr>
            <p:ph idx="1"/>
          </p:nvPr>
        </p:nvSpPr>
        <p:spPr>
          <a:xfrm>
            <a:off x="351691" y="562708"/>
            <a:ext cx="11507373" cy="5753686"/>
          </a:xfrm>
        </p:spPr>
        <p:txBody>
          <a:bodyPr>
            <a:normAutofit fontScale="92500" lnSpcReduction="10000"/>
          </a:bodyPr>
          <a:lstStyle/>
          <a:p>
            <a:pPr marL="0" indent="0">
              <a:buNone/>
            </a:pPr>
            <a:r>
              <a:rPr lang="ru-RU" b="1" i="1" dirty="0"/>
              <a:t>Коэффициент ранговой корреляции Спирмена</a:t>
            </a:r>
          </a:p>
          <a:p>
            <a:pPr marL="0" indent="0">
              <a:buNone/>
            </a:pPr>
            <a:r>
              <a:rPr lang="ru-RU" dirty="0"/>
              <a:t>Это непараметрический метод, который используется с целью статистического изучения связи между явлениями. В этом случае определяется фактическая степень параллелизма между двумя количественными рядами изучаемых признаков и дается оценка тесноты установленной связи с помощью количественно выраженного коэффициента.</a:t>
            </a:r>
          </a:p>
          <a:p>
            <a:pPr marL="0" indent="0">
              <a:buNone/>
            </a:pPr>
            <a:r>
              <a:rPr lang="ru-RU" dirty="0"/>
              <a:t>Коэффициент ранговой корреляции Спирмена используется для выявления и оценки тесноты связи между двумя рядами сопоставляемых количественных показателей. В том случае, если ранги показателей, упорядоченных по степени возрастания или убывания, в большинстве случаев совпадают (большему значению одного показателя соответствует большее значение другого показателя - например, при сопоставлении размера животного и его массы тела), делается вывод о наличии прямой корреляционной связи. Если ранги показателей имеют противоположную направленность (большему значению одного показателя соответствует меньшее значение другого – например, при сопоставлении возраста и частоты сердечных сокращений), то говорят об обратной связи между показателями.</a:t>
            </a:r>
          </a:p>
        </p:txBody>
      </p:sp>
    </p:spTree>
    <p:extLst>
      <p:ext uri="{BB962C8B-B14F-4D97-AF65-F5344CB8AC3E}">
        <p14:creationId xmlns:p14="http://schemas.microsoft.com/office/powerpoint/2010/main" val="22817416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49955F80-04C5-DB64-5156-CB9F35A3AADD}"/>
              </a:ext>
            </a:extLst>
          </p:cNvPr>
          <p:cNvSpPr>
            <a:spLocks noGrp="1"/>
          </p:cNvSpPr>
          <p:nvPr>
            <p:ph idx="1"/>
          </p:nvPr>
        </p:nvSpPr>
        <p:spPr>
          <a:xfrm>
            <a:off x="365759" y="562708"/>
            <a:ext cx="11479237" cy="5739618"/>
          </a:xfrm>
        </p:spPr>
        <p:txBody>
          <a:bodyPr>
            <a:normAutofit fontScale="92500" lnSpcReduction="20000"/>
          </a:bodyPr>
          <a:lstStyle/>
          <a:p>
            <a:pPr marL="0" indent="0">
              <a:buNone/>
            </a:pPr>
            <a:r>
              <a:rPr lang="ru-RU" dirty="0"/>
              <a:t>Коэффициент корреляции Спирмена обладает следующими свойствами:</a:t>
            </a:r>
          </a:p>
          <a:p>
            <a:r>
              <a:rPr lang="ru-RU" dirty="0"/>
              <a:t>Если коэффициент корреляции отрицательный, то имеет место обратная связь, если положительный, то – прямая связь.</a:t>
            </a:r>
          </a:p>
          <a:p>
            <a:r>
              <a:rPr lang="ru-RU" dirty="0"/>
              <a:t>Если коэффициент корреляции равен нулю, то связь между величинами практически отсутствует.</a:t>
            </a:r>
          </a:p>
          <a:p>
            <a:r>
              <a:rPr lang="ru-RU" dirty="0"/>
              <a:t>Чем ближе модуль коэффициента корреляции к единице, тем более сильной является связь между измеряемыми величинами.</a:t>
            </a:r>
          </a:p>
          <a:p>
            <a:pPr marL="0" indent="0">
              <a:buNone/>
            </a:pPr>
            <a:r>
              <a:rPr lang="ru-RU" dirty="0"/>
              <a:t>В связи с тем, что коэффициент является методом непараметрического анализа, проверка на нормальность распределения не требуется.</a:t>
            </a:r>
          </a:p>
          <a:p>
            <a:pPr marL="0" indent="0">
              <a:buNone/>
            </a:pPr>
            <a:r>
              <a:rPr lang="ru-RU" dirty="0"/>
              <a:t>Сопоставляемые показатели могут быть измерены как в непрерывной шкале, так и в порядковой.</a:t>
            </a:r>
          </a:p>
          <a:p>
            <a:pPr marL="0" indent="0">
              <a:buNone/>
            </a:pPr>
            <a:r>
              <a:rPr lang="ru-RU" dirty="0"/>
              <a:t>Эффективность и качество оценки методом Спирмена снижается, если разница между различными значениями какой-либо из измеряемых величин достаточно велика. Не рекомендуется использовать коэффициент Спирмена, если имеет место неравномерное распределение значений измеряемой величины.</a:t>
            </a:r>
          </a:p>
        </p:txBody>
      </p:sp>
    </p:spTree>
    <p:extLst>
      <p:ext uri="{BB962C8B-B14F-4D97-AF65-F5344CB8AC3E}">
        <p14:creationId xmlns:p14="http://schemas.microsoft.com/office/powerpoint/2010/main" val="38498321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Объект 2">
                <a:extLst>
                  <a:ext uri="{FF2B5EF4-FFF2-40B4-BE49-F238E27FC236}">
                    <a16:creationId xmlns:a16="http://schemas.microsoft.com/office/drawing/2014/main" id="{F0BF8477-500A-09EB-BC20-B226828ABEE4}"/>
                  </a:ext>
                </a:extLst>
              </p:cNvPr>
              <p:cNvSpPr>
                <a:spLocks noGrp="1"/>
              </p:cNvSpPr>
              <p:nvPr>
                <p:ph idx="1"/>
              </p:nvPr>
            </p:nvSpPr>
            <p:spPr>
              <a:xfrm>
                <a:off x="351692" y="562708"/>
                <a:ext cx="11521440" cy="5753686"/>
              </a:xfrm>
            </p:spPr>
            <p:txBody>
              <a:bodyPr>
                <a:normAutofit fontScale="85000" lnSpcReduction="20000"/>
              </a:bodyPr>
              <a:lstStyle/>
              <a:p>
                <a:pPr marL="0" indent="0">
                  <a:buNone/>
                </a:pPr>
                <a:r>
                  <a:rPr lang="ru-RU" dirty="0"/>
                  <a:t>Расчет коэффициента ранговой корреляции Спирмена включает следующие этапы:</a:t>
                </a:r>
              </a:p>
              <a:p>
                <a:r>
                  <a:rPr lang="ru-RU" dirty="0"/>
                  <a:t>Сопоставить каждому из признаков их порядковый номер (ранг) по возрастанию или убыванию.</a:t>
                </a:r>
              </a:p>
              <a:p>
                <a:r>
                  <a:rPr lang="ru-RU" dirty="0"/>
                  <a:t>Определить разности рангов каждой пары сопоставляемых значений (d).</a:t>
                </a:r>
              </a:p>
              <a:p>
                <a:r>
                  <a:rPr lang="ru-RU" dirty="0"/>
                  <a:t>Возвести в квадрат каждую разность и суммировать полученные результаты.</a:t>
                </a:r>
              </a:p>
              <a:p>
                <a:r>
                  <a:rPr lang="ru-RU" dirty="0"/>
                  <a:t>Вычислить коэффициент корреляции рангов по формуле:</a:t>
                </a:r>
              </a:p>
              <a:p>
                <a:pPr marL="0" indent="0">
                  <a:buNone/>
                </a:pPr>
                <a14:m>
                  <m:oMathPara xmlns:m="http://schemas.openxmlformats.org/officeDocument/2006/math">
                    <m:oMathParaPr>
                      <m:jc m:val="centerGroup"/>
                    </m:oMathParaPr>
                    <m:oMath xmlns:m="http://schemas.openxmlformats.org/officeDocument/2006/math">
                      <m:r>
                        <a:rPr lang="ru-RU" i="1" smtClean="0">
                          <a:latin typeface="Cambria Math" panose="02040503050406030204" pitchFamily="18" charset="0"/>
                          <a:ea typeface="Cambria Math" panose="02040503050406030204" pitchFamily="18" charset="0"/>
                        </a:rPr>
                        <m:t>𝜌</m:t>
                      </m:r>
                      <m:r>
                        <a:rPr lang="ru-RU" b="0" i="1" smtClean="0">
                          <a:latin typeface="Cambria Math" panose="02040503050406030204" pitchFamily="18" charset="0"/>
                          <a:ea typeface="Cambria Math" panose="02040503050406030204" pitchFamily="18" charset="0"/>
                        </a:rPr>
                        <m:t>=1−</m:t>
                      </m:r>
                      <m:f>
                        <m:fPr>
                          <m:ctrlPr>
                            <a:rPr lang="ru-RU" b="0" i="1" smtClean="0">
                              <a:latin typeface="Cambria Math" panose="02040503050406030204" pitchFamily="18" charset="0"/>
                              <a:ea typeface="Cambria Math" panose="02040503050406030204" pitchFamily="18" charset="0"/>
                            </a:rPr>
                          </m:ctrlPr>
                        </m:fPr>
                        <m:num>
                          <m:r>
                            <a:rPr lang="ru-RU" b="0" i="1" smtClean="0">
                              <a:latin typeface="Cambria Math" panose="02040503050406030204" pitchFamily="18" charset="0"/>
                              <a:ea typeface="Cambria Math" panose="02040503050406030204" pitchFamily="18" charset="0"/>
                            </a:rPr>
                            <m:t>6</m:t>
                          </m:r>
                          <m:nary>
                            <m:naryPr>
                              <m:chr m:val="∑"/>
                              <m:subHide m:val="on"/>
                              <m:supHide m:val="on"/>
                              <m:ctrlPr>
                                <a:rPr lang="ru-RU" b="0" i="1" smtClean="0">
                                  <a:latin typeface="Cambria Math" panose="02040503050406030204" pitchFamily="18" charset="0"/>
                                  <a:ea typeface="Cambria Math" panose="02040503050406030204" pitchFamily="18" charset="0"/>
                                </a:rPr>
                              </m:ctrlPr>
                            </m:naryPr>
                            <m:sub/>
                            <m:sup/>
                            <m:e>
                              <m:sSup>
                                <m:sSupPr>
                                  <m:ctrlPr>
                                    <a:rPr lang="ru-RU"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𝑑</m:t>
                                  </m:r>
                                </m:e>
                                <m:sup>
                                  <m:r>
                                    <a:rPr lang="en-US" b="0" i="1" smtClean="0">
                                      <a:latin typeface="Cambria Math" panose="02040503050406030204" pitchFamily="18" charset="0"/>
                                      <a:ea typeface="Cambria Math" panose="02040503050406030204" pitchFamily="18" charset="0"/>
                                    </a:rPr>
                                    <m:t>2</m:t>
                                  </m:r>
                                </m:sup>
                              </m:sSup>
                            </m:e>
                          </m:nary>
                        </m:num>
                        <m:den>
                          <m:r>
                            <a:rPr lang="en-US" b="0" i="1" smtClean="0">
                              <a:latin typeface="Cambria Math" panose="02040503050406030204" pitchFamily="18" charset="0"/>
                              <a:ea typeface="Cambria Math" panose="02040503050406030204" pitchFamily="18" charset="0"/>
                            </a:rPr>
                            <m:t>𝑛</m:t>
                          </m:r>
                          <m:r>
                            <a:rPr lang="en-US" b="0" i="1" smtClean="0">
                              <a:latin typeface="Cambria Math" panose="02040503050406030204" pitchFamily="18" charset="0"/>
                              <a:ea typeface="Cambria Math" panose="02040503050406030204" pitchFamily="18" charset="0"/>
                            </a:rPr>
                            <m:t>(</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𝑛</m:t>
                              </m:r>
                            </m:e>
                            <m:sup>
                              <m:r>
                                <a:rPr lang="en-US" b="0" i="1" smtClean="0">
                                  <a:latin typeface="Cambria Math" panose="02040503050406030204" pitchFamily="18" charset="0"/>
                                  <a:ea typeface="Cambria Math" panose="02040503050406030204" pitchFamily="18" charset="0"/>
                                </a:rPr>
                                <m:t>2</m:t>
                              </m:r>
                            </m:sup>
                          </m:sSup>
                          <m:r>
                            <a:rPr lang="en-US" b="0" i="1" smtClean="0">
                              <a:latin typeface="Cambria Math" panose="02040503050406030204" pitchFamily="18" charset="0"/>
                              <a:ea typeface="Cambria Math" panose="02040503050406030204" pitchFamily="18" charset="0"/>
                            </a:rPr>
                            <m:t>−1)</m:t>
                          </m:r>
                        </m:den>
                      </m:f>
                    </m:oMath>
                  </m:oMathPara>
                </a14:m>
                <a:endParaRPr lang="ru-RU" dirty="0"/>
              </a:p>
              <a:p>
                <a:r>
                  <a:rPr lang="ru-RU" dirty="0"/>
                  <a:t>Определить статистическую значимость коэффициента при помощи t-критерия, рассчитанного по следующей формуле:</a:t>
                </a:r>
                <a:endParaRPr lang="en-US" dirty="0"/>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𝑡</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𝑟</m:t>
                          </m:r>
                          <m:rad>
                            <m:radPr>
                              <m:degHide m:val="on"/>
                              <m:ctrlPr>
                                <a:rPr lang="en-US" b="0" i="1" smtClean="0">
                                  <a:latin typeface="Cambria Math" panose="02040503050406030204" pitchFamily="18" charset="0"/>
                                </a:rPr>
                              </m:ctrlPr>
                            </m:radPr>
                            <m:deg/>
                            <m:e>
                              <m:r>
                                <a:rPr lang="en-US" b="0" i="1" smtClean="0">
                                  <a:latin typeface="Cambria Math" panose="02040503050406030204" pitchFamily="18" charset="0"/>
                                </a:rPr>
                                <m:t>𝑛</m:t>
                              </m:r>
                              <m:r>
                                <a:rPr lang="en-US" b="0" i="1" smtClean="0">
                                  <a:latin typeface="Cambria Math" panose="02040503050406030204" pitchFamily="18" charset="0"/>
                                </a:rPr>
                                <m:t>−2</m:t>
                              </m:r>
                            </m:e>
                          </m:rad>
                        </m:num>
                        <m:den>
                          <m:rad>
                            <m:radPr>
                              <m:degHide m:val="on"/>
                              <m:ctrlPr>
                                <a:rPr lang="en-US" b="0" i="1" smtClean="0">
                                  <a:latin typeface="Cambria Math" panose="02040503050406030204" pitchFamily="18" charset="0"/>
                                </a:rPr>
                              </m:ctrlPr>
                            </m:radPr>
                            <m:deg/>
                            <m:e>
                              <m:r>
                                <a:rPr lang="en-US" b="0" i="1" smtClean="0">
                                  <a:latin typeface="Cambria Math" panose="02040503050406030204" pitchFamily="18" charset="0"/>
                                </a:rPr>
                                <m:t>1−</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𝑟</m:t>
                                  </m:r>
                                </m:e>
                                <m:sup>
                                  <m:r>
                                    <a:rPr lang="en-US" b="0" i="1" smtClean="0">
                                      <a:latin typeface="Cambria Math" panose="02040503050406030204" pitchFamily="18" charset="0"/>
                                    </a:rPr>
                                    <m:t>2</m:t>
                                  </m:r>
                                </m:sup>
                              </m:sSup>
                            </m:e>
                          </m:rad>
                        </m:den>
                      </m:f>
                    </m:oMath>
                  </m:oMathPara>
                </a14:m>
                <a:endParaRPr lang="en-US" dirty="0"/>
              </a:p>
              <a:p>
                <a:pPr marL="0" indent="0">
                  <a:buNone/>
                </a:pPr>
                <a:r>
                  <a:rPr lang="ru-RU" dirty="0"/>
                  <a:t>Статистическая значимость полученного коэффициента оценивается при помощи t-критерия Стьюдента. Если </a:t>
                </a:r>
                <a:r>
                  <a:rPr lang="ru-RU" dirty="0" err="1"/>
                  <a:t>расчитанное</a:t>
                </a:r>
                <a:r>
                  <a:rPr lang="ru-RU" dirty="0"/>
                  <a:t> значение t-критерия меньше табличного при заданном числе степеней свободы, статистическая значимость наблюдаемой взаимосвязи - отсутствует. Если больше, то корреляционная связь считается статистически значимой.</a:t>
                </a:r>
              </a:p>
              <a:p>
                <a:endParaRPr lang="ru-RU" dirty="0"/>
              </a:p>
            </p:txBody>
          </p:sp>
        </mc:Choice>
        <mc:Fallback xmlns="">
          <p:sp>
            <p:nvSpPr>
              <p:cNvPr id="3" name="Объект 2">
                <a:extLst>
                  <a:ext uri="{FF2B5EF4-FFF2-40B4-BE49-F238E27FC236}">
                    <a16:creationId xmlns:a16="http://schemas.microsoft.com/office/drawing/2014/main" id="{F0BF8477-500A-09EB-BC20-B226828ABEE4}"/>
                  </a:ext>
                </a:extLst>
              </p:cNvPr>
              <p:cNvSpPr>
                <a:spLocks noGrp="1" noRot="1" noChangeAspect="1" noMove="1" noResize="1" noEditPoints="1" noAdjustHandles="1" noChangeArrowheads="1" noChangeShapeType="1" noTextEdit="1"/>
              </p:cNvSpPr>
              <p:nvPr>
                <p:ph idx="1"/>
              </p:nvPr>
            </p:nvSpPr>
            <p:spPr>
              <a:xfrm>
                <a:off x="351692" y="562708"/>
                <a:ext cx="11521440" cy="5753686"/>
              </a:xfrm>
              <a:blipFill>
                <a:blip r:embed="rId2"/>
                <a:stretch>
                  <a:fillRect l="-847" t="-2436" r="-1323" b="-953"/>
                </a:stretch>
              </a:blipFill>
            </p:spPr>
            <p:txBody>
              <a:bodyPr/>
              <a:lstStyle/>
              <a:p>
                <a:r>
                  <a:rPr lang="ru-RU">
                    <a:noFill/>
                  </a:rPr>
                  <a:t> </a:t>
                </a:r>
              </a:p>
            </p:txBody>
          </p:sp>
        </mc:Fallback>
      </mc:AlternateContent>
    </p:spTree>
    <p:extLst>
      <p:ext uri="{BB962C8B-B14F-4D97-AF65-F5344CB8AC3E}">
        <p14:creationId xmlns:p14="http://schemas.microsoft.com/office/powerpoint/2010/main" val="20841770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6EEDA866-FD57-CC37-FAF1-B8EAD8994267}"/>
              </a:ext>
            </a:extLst>
          </p:cNvPr>
          <p:cNvPicPr>
            <a:picLocks noChangeAspect="1"/>
          </p:cNvPicPr>
          <p:nvPr/>
        </p:nvPicPr>
        <p:blipFill>
          <a:blip r:embed="rId2"/>
          <a:stretch>
            <a:fillRect/>
          </a:stretch>
        </p:blipFill>
        <p:spPr>
          <a:xfrm>
            <a:off x="145366" y="141711"/>
            <a:ext cx="4840148" cy="3487754"/>
          </a:xfrm>
          <a:prstGeom prst="rect">
            <a:avLst/>
          </a:prstGeom>
        </p:spPr>
      </p:pic>
      <p:pic>
        <p:nvPicPr>
          <p:cNvPr id="7" name="Рисунок 6">
            <a:extLst>
              <a:ext uri="{FF2B5EF4-FFF2-40B4-BE49-F238E27FC236}">
                <a16:creationId xmlns:a16="http://schemas.microsoft.com/office/drawing/2014/main" id="{690AF41B-5CF9-749D-E553-8851732F6321}"/>
              </a:ext>
            </a:extLst>
          </p:cNvPr>
          <p:cNvPicPr>
            <a:picLocks noChangeAspect="1"/>
          </p:cNvPicPr>
          <p:nvPr/>
        </p:nvPicPr>
        <p:blipFill>
          <a:blip r:embed="rId3"/>
          <a:stretch>
            <a:fillRect/>
          </a:stretch>
        </p:blipFill>
        <p:spPr>
          <a:xfrm>
            <a:off x="6334843" y="131297"/>
            <a:ext cx="5777440" cy="3934265"/>
          </a:xfrm>
          <a:prstGeom prst="rect">
            <a:avLst/>
          </a:prstGeom>
        </p:spPr>
      </p:pic>
      <p:pic>
        <p:nvPicPr>
          <p:cNvPr id="9" name="Рисунок 8">
            <a:extLst>
              <a:ext uri="{FF2B5EF4-FFF2-40B4-BE49-F238E27FC236}">
                <a16:creationId xmlns:a16="http://schemas.microsoft.com/office/drawing/2014/main" id="{E8365559-A3F2-A492-5593-FDF4E5F74DC5}"/>
              </a:ext>
            </a:extLst>
          </p:cNvPr>
          <p:cNvPicPr>
            <a:picLocks noChangeAspect="1"/>
          </p:cNvPicPr>
          <p:nvPr/>
        </p:nvPicPr>
        <p:blipFill>
          <a:blip r:embed="rId4"/>
          <a:stretch>
            <a:fillRect/>
          </a:stretch>
        </p:blipFill>
        <p:spPr>
          <a:xfrm>
            <a:off x="2899777" y="4473526"/>
            <a:ext cx="6392445" cy="1950238"/>
          </a:xfrm>
          <a:prstGeom prst="rect">
            <a:avLst/>
          </a:prstGeom>
        </p:spPr>
      </p:pic>
      <p:cxnSp>
        <p:nvCxnSpPr>
          <p:cNvPr id="11" name="Прямая со стрелкой 10">
            <a:extLst>
              <a:ext uri="{FF2B5EF4-FFF2-40B4-BE49-F238E27FC236}">
                <a16:creationId xmlns:a16="http://schemas.microsoft.com/office/drawing/2014/main" id="{AF61F3CF-F331-6A69-F2E4-FDECAEE78C91}"/>
              </a:ext>
            </a:extLst>
          </p:cNvPr>
          <p:cNvCxnSpPr>
            <a:cxnSpLocks/>
          </p:cNvCxnSpPr>
          <p:nvPr/>
        </p:nvCxnSpPr>
        <p:spPr>
          <a:xfrm>
            <a:off x="5176911" y="1645920"/>
            <a:ext cx="919088" cy="0"/>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14" name="Соединитель: изогнутый 13">
            <a:extLst>
              <a:ext uri="{FF2B5EF4-FFF2-40B4-BE49-F238E27FC236}">
                <a16:creationId xmlns:a16="http://schemas.microsoft.com/office/drawing/2014/main" id="{9B092F86-3AEC-96F4-6AF0-9F8629B9DA61}"/>
              </a:ext>
            </a:extLst>
          </p:cNvPr>
          <p:cNvCxnSpPr/>
          <p:nvPr/>
        </p:nvCxnSpPr>
        <p:spPr>
          <a:xfrm rot="10800000" flipV="1">
            <a:off x="9495692" y="4234374"/>
            <a:ext cx="1575582" cy="1055077"/>
          </a:xfrm>
          <a:prstGeom prst="curvedConnector3">
            <a:avLst/>
          </a:prstGeom>
          <a:ln w="508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48234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9AF97474-DD3D-2B9F-ECD1-028E93EC95CB}"/>
              </a:ext>
            </a:extLst>
          </p:cNvPr>
          <p:cNvSpPr>
            <a:spLocks noGrp="1"/>
          </p:cNvSpPr>
          <p:nvPr>
            <p:ph idx="1"/>
          </p:nvPr>
        </p:nvSpPr>
        <p:spPr>
          <a:xfrm>
            <a:off x="337625" y="548640"/>
            <a:ext cx="11535507" cy="5767754"/>
          </a:xfrm>
        </p:spPr>
        <p:txBody>
          <a:bodyPr/>
          <a:lstStyle/>
          <a:p>
            <a:pPr marL="0" indent="0">
              <a:buNone/>
            </a:pPr>
            <a:r>
              <a:rPr lang="ru-RU" dirty="0"/>
              <a:t>Коэффициент ассоциации (связанности).</a:t>
            </a:r>
          </a:p>
          <a:p>
            <a:pPr marL="0" indent="0">
              <a:buNone/>
            </a:pPr>
            <a:r>
              <a:rPr lang="ru-RU" dirty="0"/>
              <a:t>Применение коэффициентов корреляции Пирсона и Спирмена возможно только в том случае, если изучаемые признаки имеют количественный характер. Однако в биологии признаки очень часто имеют качественную природу (пол, окраска, форма, состояние и т.д.). Классический корреляционный анализ в подобных случаях не возможен. Однако для таких признаков также можно рассчитать степень связанности. Это позволяет сделать коэффициент ассоциации или связанности </a:t>
            </a:r>
            <a:r>
              <a:rPr lang="el-GR" dirty="0"/>
              <a:t>φ</a:t>
            </a:r>
            <a:r>
              <a:rPr lang="ru-RU" dirty="0"/>
              <a:t>. Чем ближе данный коэффициент 1, тем сильнее взаимосвязь.</a:t>
            </a:r>
          </a:p>
          <a:p>
            <a:pPr marL="0" indent="0">
              <a:buNone/>
            </a:pPr>
            <a:endParaRPr lang="ru-RU" dirty="0"/>
          </a:p>
        </p:txBody>
      </p:sp>
      <p:graphicFrame>
        <p:nvGraphicFramePr>
          <p:cNvPr id="4" name="Таблица 4">
            <a:extLst>
              <a:ext uri="{FF2B5EF4-FFF2-40B4-BE49-F238E27FC236}">
                <a16:creationId xmlns:a16="http://schemas.microsoft.com/office/drawing/2014/main" id="{F3C80A36-0883-D69F-0A3F-834EB4BB7AC1}"/>
              </a:ext>
            </a:extLst>
          </p:cNvPr>
          <p:cNvGraphicFramePr>
            <a:graphicFrameLocks noGrp="1"/>
          </p:cNvGraphicFramePr>
          <p:nvPr>
            <p:extLst>
              <p:ext uri="{D42A27DB-BD31-4B8C-83A1-F6EECF244321}">
                <p14:modId xmlns:p14="http://schemas.microsoft.com/office/powerpoint/2010/main" val="455057776"/>
              </p:ext>
            </p:extLst>
          </p:nvPr>
        </p:nvGraphicFramePr>
        <p:xfrm>
          <a:off x="337625" y="4377266"/>
          <a:ext cx="3207434" cy="1280160"/>
        </p:xfrm>
        <a:graphic>
          <a:graphicData uri="http://schemas.openxmlformats.org/drawingml/2006/table">
            <a:tbl>
              <a:tblPr firstRow="1" bandRow="1">
                <a:tableStyleId>{5C22544A-7EE6-4342-B048-85BDC9FD1C3A}</a:tableStyleId>
              </a:tblPr>
              <a:tblGrid>
                <a:gridCol w="1603717">
                  <a:extLst>
                    <a:ext uri="{9D8B030D-6E8A-4147-A177-3AD203B41FA5}">
                      <a16:colId xmlns:a16="http://schemas.microsoft.com/office/drawing/2014/main" val="3289003915"/>
                    </a:ext>
                  </a:extLst>
                </a:gridCol>
                <a:gridCol w="1603717">
                  <a:extLst>
                    <a:ext uri="{9D8B030D-6E8A-4147-A177-3AD203B41FA5}">
                      <a16:colId xmlns:a16="http://schemas.microsoft.com/office/drawing/2014/main" val="759500037"/>
                    </a:ext>
                  </a:extLst>
                </a:gridCol>
              </a:tblGrid>
              <a:tr h="364653">
                <a:tc>
                  <a:txBody>
                    <a:bodyPr/>
                    <a:lstStyle/>
                    <a:p>
                      <a:pPr algn="ctr"/>
                      <a:r>
                        <a:rPr lang="en-US" sz="3600" dirty="0"/>
                        <a:t>a</a:t>
                      </a:r>
                      <a:endParaRPr lang="ru-RU" sz="3600" dirty="0"/>
                    </a:p>
                  </a:txBody>
                  <a:tcPr anchor="ctr"/>
                </a:tc>
                <a:tc>
                  <a:txBody>
                    <a:bodyPr/>
                    <a:lstStyle/>
                    <a:p>
                      <a:pPr algn="ctr"/>
                      <a:r>
                        <a:rPr lang="en-US" sz="3600" dirty="0"/>
                        <a:t>b</a:t>
                      </a:r>
                      <a:endParaRPr lang="ru-RU" sz="3600" dirty="0"/>
                    </a:p>
                  </a:txBody>
                  <a:tcPr anchor="ctr"/>
                </a:tc>
                <a:extLst>
                  <a:ext uri="{0D108BD9-81ED-4DB2-BD59-A6C34878D82A}">
                    <a16:rowId xmlns:a16="http://schemas.microsoft.com/office/drawing/2014/main" val="3978047313"/>
                  </a:ext>
                </a:extLst>
              </a:tr>
              <a:tr h="364653">
                <a:tc>
                  <a:txBody>
                    <a:bodyPr/>
                    <a:lstStyle/>
                    <a:p>
                      <a:pPr algn="ctr"/>
                      <a:r>
                        <a:rPr lang="en-US" sz="3600" dirty="0"/>
                        <a:t>c</a:t>
                      </a:r>
                      <a:endParaRPr lang="ru-RU" sz="3600" dirty="0"/>
                    </a:p>
                  </a:txBody>
                  <a:tcPr anchor="ctr"/>
                </a:tc>
                <a:tc>
                  <a:txBody>
                    <a:bodyPr/>
                    <a:lstStyle/>
                    <a:p>
                      <a:pPr algn="ctr"/>
                      <a:r>
                        <a:rPr lang="en-US" sz="3600" dirty="0"/>
                        <a:t>d</a:t>
                      </a:r>
                      <a:endParaRPr lang="ru-RU" sz="3600" dirty="0"/>
                    </a:p>
                  </a:txBody>
                  <a:tcPr anchor="ctr"/>
                </a:tc>
                <a:extLst>
                  <a:ext uri="{0D108BD9-81ED-4DB2-BD59-A6C34878D82A}">
                    <a16:rowId xmlns:a16="http://schemas.microsoft.com/office/drawing/2014/main" val="2368786524"/>
                  </a:ext>
                </a:extLst>
              </a:tr>
            </a:tbl>
          </a:graphicData>
        </a:graphic>
      </p:graphicFrame>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A527AADB-4F6D-EA3B-5E52-2CE152558F1F}"/>
                  </a:ext>
                </a:extLst>
              </p:cNvPr>
              <p:cNvSpPr txBox="1"/>
              <p:nvPr/>
            </p:nvSpPr>
            <p:spPr>
              <a:xfrm>
                <a:off x="6907237" y="4604733"/>
                <a:ext cx="3685735" cy="82522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ru-RU" sz="2800" i="1" smtClean="0">
                              <a:latin typeface="Cambria Math" panose="02040503050406030204" pitchFamily="18" charset="0"/>
                            </a:rPr>
                          </m:ctrlPr>
                        </m:sSubPr>
                        <m:e>
                          <m:r>
                            <a:rPr lang="en-US" sz="2800" b="0" i="1" smtClean="0">
                              <a:latin typeface="Cambria Math" panose="02040503050406030204" pitchFamily="18" charset="0"/>
                            </a:rPr>
                            <m:t>𝐾</m:t>
                          </m:r>
                        </m:e>
                        <m:sub>
                          <m:r>
                            <a:rPr lang="en-US" sz="2800" b="0" i="1" smtClean="0">
                              <a:latin typeface="Cambria Math" panose="02040503050406030204" pitchFamily="18" charset="0"/>
                            </a:rPr>
                            <m:t>𝑎</m:t>
                          </m:r>
                        </m:sub>
                      </m:sSub>
                      <m:r>
                        <a:rPr lang="en-US" sz="2800" b="0" i="1" smtClean="0">
                          <a:latin typeface="Cambria Math" panose="02040503050406030204" pitchFamily="18" charset="0"/>
                        </a:rPr>
                        <m:t>=</m:t>
                      </m:r>
                      <m:f>
                        <m:fPr>
                          <m:ctrlPr>
                            <a:rPr lang="ru-RU" sz="2800" i="1" smtClean="0">
                              <a:latin typeface="Cambria Math" panose="02040503050406030204" pitchFamily="18" charset="0"/>
                            </a:rPr>
                          </m:ctrlPr>
                        </m:fPr>
                        <m:num>
                          <m:r>
                            <a:rPr lang="en-US" sz="2800" b="0" i="1" smtClean="0">
                              <a:latin typeface="Cambria Math" panose="02040503050406030204" pitchFamily="18" charset="0"/>
                            </a:rPr>
                            <m:t>𝑎𝑑</m:t>
                          </m:r>
                          <m:r>
                            <a:rPr lang="en-US" sz="2800" b="0" i="1" smtClean="0">
                              <a:latin typeface="Cambria Math" panose="02040503050406030204" pitchFamily="18" charset="0"/>
                            </a:rPr>
                            <m:t>−</m:t>
                          </m:r>
                          <m:r>
                            <a:rPr lang="en-US" sz="2800" b="0" i="1" smtClean="0">
                              <a:latin typeface="Cambria Math" panose="02040503050406030204" pitchFamily="18" charset="0"/>
                            </a:rPr>
                            <m:t>𝑏𝑐</m:t>
                          </m:r>
                        </m:num>
                        <m:den>
                          <m:r>
                            <a:rPr lang="en-US" sz="2800" b="0" i="1" smtClean="0">
                              <a:latin typeface="Cambria Math" panose="02040503050406030204" pitchFamily="18" charset="0"/>
                            </a:rPr>
                            <m:t>𝑎𝑑</m:t>
                          </m:r>
                          <m:r>
                            <a:rPr lang="en-US" sz="2800" b="0" i="1" smtClean="0">
                              <a:latin typeface="Cambria Math" panose="02040503050406030204" pitchFamily="18" charset="0"/>
                            </a:rPr>
                            <m:t>+</m:t>
                          </m:r>
                          <m:r>
                            <a:rPr lang="en-US" sz="2800" b="0" i="1" smtClean="0">
                              <a:latin typeface="Cambria Math" panose="02040503050406030204" pitchFamily="18" charset="0"/>
                            </a:rPr>
                            <m:t>𝑏𝑐</m:t>
                          </m:r>
                        </m:den>
                      </m:f>
                    </m:oMath>
                  </m:oMathPara>
                </a14:m>
                <a:endParaRPr lang="ru-RU" sz="2800" dirty="0"/>
              </a:p>
            </p:txBody>
          </p:sp>
        </mc:Choice>
        <mc:Fallback xmlns="">
          <p:sp>
            <p:nvSpPr>
              <p:cNvPr id="5" name="TextBox 4">
                <a:extLst>
                  <a:ext uri="{FF2B5EF4-FFF2-40B4-BE49-F238E27FC236}">
                    <a16:creationId xmlns:a16="http://schemas.microsoft.com/office/drawing/2014/main" id="{A527AADB-4F6D-EA3B-5E52-2CE152558F1F}"/>
                  </a:ext>
                </a:extLst>
              </p:cNvPr>
              <p:cNvSpPr txBox="1">
                <a:spLocks noRot="1" noChangeAspect="1" noMove="1" noResize="1" noEditPoints="1" noAdjustHandles="1" noChangeArrowheads="1" noChangeShapeType="1" noTextEdit="1"/>
              </p:cNvSpPr>
              <p:nvPr/>
            </p:nvSpPr>
            <p:spPr>
              <a:xfrm>
                <a:off x="6907237" y="4604733"/>
                <a:ext cx="3685735" cy="825226"/>
              </a:xfrm>
              <a:prstGeom prst="rect">
                <a:avLst/>
              </a:prstGeom>
              <a:blipFill>
                <a:blip r:embed="rId2"/>
                <a:stretch>
                  <a:fillRect/>
                </a:stretch>
              </a:blipFill>
            </p:spPr>
            <p:txBody>
              <a:bodyPr/>
              <a:lstStyle/>
              <a:p>
                <a:r>
                  <a:rPr lang="ru-RU">
                    <a:noFill/>
                  </a:rPr>
                  <a:t> </a:t>
                </a:r>
              </a:p>
            </p:txBody>
          </p:sp>
        </mc:Fallback>
      </mc:AlternateContent>
    </p:spTree>
    <p:extLst>
      <p:ext uri="{BB962C8B-B14F-4D97-AF65-F5344CB8AC3E}">
        <p14:creationId xmlns:p14="http://schemas.microsoft.com/office/powerpoint/2010/main" val="39330400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D6D580A4-C693-EB1B-F75A-C52E476540CB}"/>
              </a:ext>
            </a:extLst>
          </p:cNvPr>
          <p:cNvPicPr>
            <a:picLocks noChangeAspect="1"/>
          </p:cNvPicPr>
          <p:nvPr/>
        </p:nvPicPr>
        <p:blipFill>
          <a:blip r:embed="rId2"/>
          <a:stretch>
            <a:fillRect/>
          </a:stretch>
        </p:blipFill>
        <p:spPr>
          <a:xfrm>
            <a:off x="185086" y="168606"/>
            <a:ext cx="4189965" cy="3047247"/>
          </a:xfrm>
          <a:prstGeom prst="rect">
            <a:avLst/>
          </a:prstGeom>
        </p:spPr>
      </p:pic>
      <p:pic>
        <p:nvPicPr>
          <p:cNvPr id="7" name="Рисунок 6">
            <a:extLst>
              <a:ext uri="{FF2B5EF4-FFF2-40B4-BE49-F238E27FC236}">
                <a16:creationId xmlns:a16="http://schemas.microsoft.com/office/drawing/2014/main" id="{126C8211-E071-A600-2D92-D7D371A8E589}"/>
              </a:ext>
            </a:extLst>
          </p:cNvPr>
          <p:cNvPicPr>
            <a:picLocks noChangeAspect="1"/>
          </p:cNvPicPr>
          <p:nvPr/>
        </p:nvPicPr>
        <p:blipFill>
          <a:blip r:embed="rId3"/>
          <a:stretch>
            <a:fillRect/>
          </a:stretch>
        </p:blipFill>
        <p:spPr>
          <a:xfrm>
            <a:off x="7712877" y="168606"/>
            <a:ext cx="3967169" cy="3047246"/>
          </a:xfrm>
          <a:prstGeom prst="rect">
            <a:avLst/>
          </a:prstGeom>
        </p:spPr>
      </p:pic>
      <p:pic>
        <p:nvPicPr>
          <p:cNvPr id="9" name="Рисунок 8">
            <a:extLst>
              <a:ext uri="{FF2B5EF4-FFF2-40B4-BE49-F238E27FC236}">
                <a16:creationId xmlns:a16="http://schemas.microsoft.com/office/drawing/2014/main" id="{995396CC-3176-6639-9D0E-A3E0D8EFAF48}"/>
              </a:ext>
            </a:extLst>
          </p:cNvPr>
          <p:cNvPicPr>
            <a:picLocks noChangeAspect="1"/>
          </p:cNvPicPr>
          <p:nvPr/>
        </p:nvPicPr>
        <p:blipFill>
          <a:blip r:embed="rId4"/>
          <a:stretch>
            <a:fillRect/>
          </a:stretch>
        </p:blipFill>
        <p:spPr>
          <a:xfrm>
            <a:off x="3579813" y="3919300"/>
            <a:ext cx="4554071" cy="2770094"/>
          </a:xfrm>
          <a:prstGeom prst="rect">
            <a:avLst/>
          </a:prstGeom>
        </p:spPr>
      </p:pic>
      <p:cxnSp>
        <p:nvCxnSpPr>
          <p:cNvPr id="11" name="Прямая со стрелкой 10">
            <a:extLst>
              <a:ext uri="{FF2B5EF4-FFF2-40B4-BE49-F238E27FC236}">
                <a16:creationId xmlns:a16="http://schemas.microsoft.com/office/drawing/2014/main" id="{731C9BF5-EDCD-68CE-D609-73E7B03A3B62}"/>
              </a:ext>
            </a:extLst>
          </p:cNvPr>
          <p:cNvCxnSpPr>
            <a:cxnSpLocks/>
          </p:cNvCxnSpPr>
          <p:nvPr/>
        </p:nvCxnSpPr>
        <p:spPr>
          <a:xfrm>
            <a:off x="4473526" y="1589649"/>
            <a:ext cx="3052689" cy="0"/>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14" name="Соединитель: изогнутый 13">
            <a:extLst>
              <a:ext uri="{FF2B5EF4-FFF2-40B4-BE49-F238E27FC236}">
                <a16:creationId xmlns:a16="http://schemas.microsoft.com/office/drawing/2014/main" id="{A3692494-34A3-2FE9-6C4F-9202724AA14B}"/>
              </a:ext>
            </a:extLst>
          </p:cNvPr>
          <p:cNvCxnSpPr>
            <a:cxnSpLocks/>
          </p:cNvCxnSpPr>
          <p:nvPr/>
        </p:nvCxnSpPr>
        <p:spPr>
          <a:xfrm rot="10800000" flipV="1">
            <a:off x="8133885" y="3215852"/>
            <a:ext cx="1222767" cy="930846"/>
          </a:xfrm>
          <a:prstGeom prst="curvedConnector3">
            <a:avLst/>
          </a:prstGeom>
          <a:ln w="508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32395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3C7E5AF4-C537-1E00-8197-7990B1EBF926}"/>
              </a:ext>
            </a:extLst>
          </p:cNvPr>
          <p:cNvSpPr>
            <a:spLocks noGrp="1"/>
          </p:cNvSpPr>
          <p:nvPr>
            <p:ph idx="1"/>
          </p:nvPr>
        </p:nvSpPr>
        <p:spPr>
          <a:xfrm>
            <a:off x="351691" y="562708"/>
            <a:ext cx="11507373" cy="5739618"/>
          </a:xfrm>
        </p:spPr>
        <p:txBody>
          <a:bodyPr>
            <a:normAutofit fontScale="77500" lnSpcReduction="20000"/>
          </a:bodyPr>
          <a:lstStyle/>
          <a:p>
            <a:pPr marL="0" indent="0">
              <a:buNone/>
            </a:pPr>
            <a:r>
              <a:rPr lang="ru-RU" b="1" i="1" dirty="0"/>
              <a:t>Регрессионный анализ</a:t>
            </a:r>
            <a:endParaRPr lang="en-US" b="1" i="1" dirty="0"/>
          </a:p>
          <a:p>
            <a:pPr marL="0" indent="0">
              <a:buNone/>
            </a:pPr>
            <a:r>
              <a:rPr lang="ru-RU" dirty="0"/>
              <a:t>Основная цель: определение аналитической формы связи, в которой изменение результативного признака обусловлено влиянием одного или нескольких факторных признаков, а множество всех прочих факторов, также оказывающих влияние на результативный признак, принимается за постоянные и средние значения.</a:t>
            </a:r>
          </a:p>
          <a:p>
            <a:pPr marL="0" indent="0">
              <a:buNone/>
            </a:pPr>
            <a:r>
              <a:rPr lang="ru-RU" dirty="0"/>
              <a:t>Задачи регрессионного анализа:</a:t>
            </a:r>
          </a:p>
          <a:p>
            <a:pPr marL="0" indent="0">
              <a:buNone/>
            </a:pPr>
            <a:r>
              <a:rPr lang="ru-RU" dirty="0"/>
              <a:t>а) Установление формы зависимости. Относительно характера и формы зависимости между явлениями, различают положительную линейную и нелинейную и отрицательную линейную и нелинейную регрессию.</a:t>
            </a:r>
          </a:p>
          <a:p>
            <a:pPr marL="0" indent="0">
              <a:buNone/>
            </a:pPr>
            <a:r>
              <a:rPr lang="ru-RU" dirty="0"/>
              <a:t>б) Определение функции регрессии в виде математического уравнения того или иного типа и установление влияния объясняющих переменных на зависимую переменную.</a:t>
            </a:r>
          </a:p>
          <a:p>
            <a:pPr marL="0" indent="0">
              <a:buNone/>
            </a:pPr>
            <a:r>
              <a:rPr lang="ru-RU" dirty="0"/>
              <a:t>в) Оценка неизвестных значений зависимой переменной. С помощью функции регрессии можно воспроизвести значения зависимой переменной внутри интервала заданных значений объясняющих переменных (т. е. решить задачу интерполяции) или оценить течение процесса вне заданного интервала (т. е. решить задачу экстраполяции). Результат представляет собой оценку значения зависимой переменной.</a:t>
            </a:r>
          </a:p>
          <a:p>
            <a:pPr marL="0" indent="0">
              <a:buNone/>
            </a:pPr>
            <a:r>
              <a:rPr lang="ru-RU" dirty="0"/>
              <a:t>Парная регрессия - уравнение связи двух переменных у и х: y=f(x), где y - зависимая переменная (результативный признак); x - независимая, объясняющая переменная (признак-фактор).</a:t>
            </a:r>
          </a:p>
        </p:txBody>
      </p:sp>
    </p:spTree>
    <p:extLst>
      <p:ext uri="{BB962C8B-B14F-4D97-AF65-F5344CB8AC3E}">
        <p14:creationId xmlns:p14="http://schemas.microsoft.com/office/powerpoint/2010/main" val="41983778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5569" b="7323"/>
          <a:stretch/>
        </p:blipFill>
        <p:spPr bwMode="auto">
          <a:xfrm>
            <a:off x="1373381" y="649104"/>
            <a:ext cx="9445238" cy="5559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438953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Объект 2"/>
              <p:cNvSpPr>
                <a:spLocks noGrp="1"/>
              </p:cNvSpPr>
              <p:nvPr>
                <p:ph idx="1"/>
              </p:nvPr>
            </p:nvSpPr>
            <p:spPr>
              <a:xfrm>
                <a:off x="351691" y="548680"/>
                <a:ext cx="11507373" cy="5760640"/>
              </a:xfrm>
            </p:spPr>
            <p:txBody>
              <a:bodyPr>
                <a:normAutofit/>
              </a:bodyPr>
              <a:lstStyle/>
              <a:p>
                <a:pPr marL="0" indent="0">
                  <a:buNone/>
                </a:pPr>
                <a:r>
                  <a:rPr lang="ru-RU" dirty="0"/>
                  <a:t>На графике связи между двумя переменными облако точек можно аппроксимировать прямой линией вдоль большой оси эллипса рассеяния. Для этих двух переменных можно сформулировать модель линейной регрессии:</a:t>
                </a: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a:rPr>
                        <m:t>𝑦</m:t>
                      </m:r>
                      <m:r>
                        <a:rPr lang="en-US" b="0" i="1" smtClean="0">
                          <a:latin typeface="Cambria Math"/>
                        </a:rPr>
                        <m:t>=</m:t>
                      </m:r>
                      <m:r>
                        <a:rPr lang="en-US" b="0" i="1" smtClean="0">
                          <a:latin typeface="Cambria Math"/>
                        </a:rPr>
                        <m:t>𝑎𝑥</m:t>
                      </m:r>
                      <m:r>
                        <a:rPr lang="en-US" b="0" i="1" smtClean="0">
                          <a:latin typeface="Cambria Math"/>
                        </a:rPr>
                        <m:t>+</m:t>
                      </m:r>
                      <m:r>
                        <a:rPr lang="en-US" b="0" i="1" smtClean="0">
                          <a:latin typeface="Cambria Math"/>
                        </a:rPr>
                        <m:t>𝑏</m:t>
                      </m:r>
                      <m:r>
                        <a:rPr lang="en-US" b="0" i="1" smtClean="0">
                          <a:latin typeface="Cambria Math"/>
                        </a:rPr>
                        <m:t>+</m:t>
                      </m:r>
                      <m:r>
                        <a:rPr lang="en-US" b="0" i="1" smtClean="0">
                          <a:latin typeface="Cambria Math"/>
                          <a:ea typeface="Cambria Math"/>
                        </a:rPr>
                        <m:t>𝜀</m:t>
                      </m:r>
                    </m:oMath>
                  </m:oMathPara>
                </a14:m>
                <a:endParaRPr lang="ru-RU" dirty="0"/>
              </a:p>
              <a:p>
                <a:pPr marL="0" indent="0">
                  <a:buNone/>
                </a:pPr>
                <a:r>
                  <a:rPr lang="ru-RU" dirty="0"/>
                  <a:t>у — зависимая переменная </a:t>
                </a:r>
              </a:p>
              <a:p>
                <a:pPr marL="0" indent="0">
                  <a:buNone/>
                </a:pPr>
                <a:r>
                  <a:rPr lang="ru-RU" dirty="0"/>
                  <a:t>х — независимая переменная</a:t>
                </a:r>
              </a:p>
              <a:p>
                <a:pPr marL="0" indent="0">
                  <a:buNone/>
                </a:pPr>
                <a:r>
                  <a:rPr lang="ru-RU" dirty="0"/>
                  <a:t>а — коэффициент регрессии</a:t>
                </a:r>
              </a:p>
              <a:p>
                <a:pPr marL="0" indent="0">
                  <a:buNone/>
                </a:pPr>
                <a:r>
                  <a:rPr lang="en-US" dirty="0"/>
                  <a:t>b</a:t>
                </a:r>
                <a:r>
                  <a:rPr lang="ru-RU" dirty="0"/>
                  <a:t> — свободный член</a:t>
                </a:r>
                <a:endParaRPr lang="en-US" dirty="0"/>
              </a:p>
              <a:p>
                <a:pPr marL="0" indent="0">
                  <a:buNone/>
                </a:pPr>
                <a:r>
                  <a:rPr lang="el-GR" dirty="0"/>
                  <a:t>ε</a:t>
                </a:r>
                <a:r>
                  <a:rPr lang="en-US" dirty="0"/>
                  <a:t> – </a:t>
                </a:r>
                <a:r>
                  <a:rPr lang="ru-RU" dirty="0"/>
                  <a:t>отклонения от прямой</a:t>
                </a:r>
              </a:p>
            </p:txBody>
          </p:sp>
        </mc:Choice>
        <mc:Fallback xmlns="">
          <p:sp>
            <p:nvSpPr>
              <p:cNvPr id="3" name="Объект 2"/>
              <p:cNvSpPr>
                <a:spLocks noGrp="1" noRot="1" noChangeAspect="1" noMove="1" noResize="1" noEditPoints="1" noAdjustHandles="1" noChangeArrowheads="1" noChangeShapeType="1" noTextEdit="1"/>
              </p:cNvSpPr>
              <p:nvPr>
                <p:ph idx="1"/>
              </p:nvPr>
            </p:nvSpPr>
            <p:spPr>
              <a:xfrm>
                <a:off x="351691" y="548680"/>
                <a:ext cx="11507373" cy="5760640"/>
              </a:xfrm>
              <a:blipFill>
                <a:blip r:embed="rId2"/>
                <a:stretch>
                  <a:fillRect l="-1113" t="-1693"/>
                </a:stretch>
              </a:blipFill>
            </p:spPr>
            <p:txBody>
              <a:bodyPr/>
              <a:lstStyle/>
              <a:p>
                <a:r>
                  <a:rPr lang="ru-RU">
                    <a:noFill/>
                  </a:rPr>
                  <a:t> </a:t>
                </a:r>
              </a:p>
            </p:txBody>
          </p:sp>
        </mc:Fallback>
      </mc:AlternateContent>
    </p:spTree>
    <p:extLst>
      <p:ext uri="{BB962C8B-B14F-4D97-AF65-F5344CB8AC3E}">
        <p14:creationId xmlns:p14="http://schemas.microsoft.com/office/powerpoint/2010/main" val="9038338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Объект 2"/>
              <p:cNvSpPr>
                <a:spLocks noGrp="1"/>
              </p:cNvSpPr>
              <p:nvPr>
                <p:ph idx="1"/>
              </p:nvPr>
            </p:nvSpPr>
            <p:spPr>
              <a:xfrm>
                <a:off x="351691" y="548680"/>
                <a:ext cx="11507373" cy="5760640"/>
              </a:xfrm>
            </p:spPr>
            <p:txBody>
              <a:bodyPr>
                <a:normAutofit/>
              </a:bodyPr>
              <a:lstStyle/>
              <a:p>
                <a:pPr marL="0" indent="0">
                  <a:buNone/>
                </a:pPr>
                <a:r>
                  <a:rPr lang="ru-RU" dirty="0"/>
                  <a:t>Коэффициент регрессии </a:t>
                </a:r>
                <a:r>
                  <a:rPr lang="ru-RU" b="1" i="1" dirty="0"/>
                  <a:t>а</a:t>
                </a:r>
                <a:r>
                  <a:rPr lang="ru-RU" dirty="0"/>
                  <a:t> – тангенс угла наклона линии регрессии к оси абсцисс, определяется по формуле:</a:t>
                </a: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a:rPr>
                        <m:t>𝑎</m:t>
                      </m:r>
                      <m:r>
                        <a:rPr lang="en-US" b="0" i="1" smtClean="0">
                          <a:latin typeface="Cambria Math"/>
                        </a:rPr>
                        <m:t>=</m:t>
                      </m:r>
                      <m:r>
                        <a:rPr lang="en-US" b="0" i="1" smtClean="0">
                          <a:latin typeface="Cambria Math"/>
                        </a:rPr>
                        <m:t>𝑟</m:t>
                      </m: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a:ea typeface="Cambria Math"/>
                                </a:rPr>
                                <m:t>𝜎</m:t>
                              </m:r>
                            </m:e>
                            <m:sub>
                              <m:r>
                                <a:rPr lang="en-US" b="0" i="1" smtClean="0">
                                  <a:latin typeface="Cambria Math"/>
                                </a:rPr>
                                <m:t>𝑦</m:t>
                              </m:r>
                            </m:sub>
                          </m:sSub>
                        </m:num>
                        <m:den>
                          <m:sSub>
                            <m:sSubPr>
                              <m:ctrlPr>
                                <a:rPr lang="en-US" b="0" i="1" smtClean="0">
                                  <a:latin typeface="Cambria Math" panose="02040503050406030204" pitchFamily="18" charset="0"/>
                                </a:rPr>
                              </m:ctrlPr>
                            </m:sSubPr>
                            <m:e>
                              <m:r>
                                <a:rPr lang="en-US" b="0" i="1" smtClean="0">
                                  <a:latin typeface="Cambria Math"/>
                                  <a:ea typeface="Cambria Math"/>
                                </a:rPr>
                                <m:t>𝜎</m:t>
                              </m:r>
                            </m:e>
                            <m:sub>
                              <m:r>
                                <a:rPr lang="en-US" b="0" i="1" smtClean="0">
                                  <a:latin typeface="Cambria Math"/>
                                </a:rPr>
                                <m:t>𝑥</m:t>
                              </m:r>
                            </m:sub>
                          </m:sSub>
                        </m:den>
                      </m:f>
                    </m:oMath>
                  </m:oMathPara>
                </a14:m>
                <a:endParaRPr lang="ru-RU" dirty="0"/>
              </a:p>
              <a:p>
                <a:pPr marL="0" indent="0">
                  <a:buNone/>
                </a:pPr>
                <a:r>
                  <a:rPr lang="en-US" dirty="0"/>
                  <a:t>r</a:t>
                </a:r>
                <a:r>
                  <a:rPr lang="ru-RU" dirty="0"/>
                  <a:t> – коэффициент корреляции переменных, входящих в регрессию</a:t>
                </a:r>
                <a:endParaRPr lang="en-US" dirty="0"/>
              </a:p>
              <a:p>
                <a:pPr marL="0" indent="0">
                  <a:buNone/>
                </a:pPr>
                <a14:m>
                  <m:oMath xmlns:m="http://schemas.openxmlformats.org/officeDocument/2006/math">
                    <m:sSub>
                      <m:sSubPr>
                        <m:ctrlPr>
                          <a:rPr lang="en-US" i="1">
                            <a:latin typeface="Cambria Math" panose="02040503050406030204" pitchFamily="18" charset="0"/>
                          </a:rPr>
                        </m:ctrlPr>
                      </m:sSubPr>
                      <m:e>
                        <m:r>
                          <a:rPr lang="en-US" i="1">
                            <a:latin typeface="Cambria Math"/>
                            <a:ea typeface="Cambria Math"/>
                          </a:rPr>
                          <m:t>𝜎</m:t>
                        </m:r>
                      </m:e>
                      <m:sub>
                        <m:r>
                          <a:rPr lang="en-US" i="1">
                            <a:latin typeface="Cambria Math"/>
                          </a:rPr>
                          <m:t>𝑦</m:t>
                        </m:r>
                      </m:sub>
                    </m:sSub>
                  </m:oMath>
                </a14:m>
                <a:r>
                  <a:rPr lang="ru-RU" dirty="0"/>
                  <a:t> и</a:t>
                </a:r>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a:ea typeface="Cambria Math"/>
                          </a:rPr>
                          <m:t>𝜎</m:t>
                        </m:r>
                      </m:e>
                      <m:sub>
                        <m:r>
                          <a:rPr lang="en-US" b="0" i="1" smtClean="0">
                            <a:latin typeface="Cambria Math"/>
                            <a:ea typeface="Cambria Math"/>
                          </a:rPr>
                          <m:t>𝑥</m:t>
                        </m:r>
                      </m:sub>
                    </m:sSub>
                  </m:oMath>
                </a14:m>
                <a:r>
                  <a:rPr lang="en-US" dirty="0"/>
                  <a:t> </a:t>
                </a:r>
                <a:r>
                  <a:rPr lang="ru-RU" dirty="0"/>
                  <a:t>– стандартные отклонения зависимой и независимой</a:t>
                </a:r>
                <a:r>
                  <a:rPr lang="en-US" dirty="0"/>
                  <a:t> </a:t>
                </a:r>
                <a:r>
                  <a:rPr lang="ru-RU" dirty="0"/>
                  <a:t>переменной соответственно.</a:t>
                </a:r>
              </a:p>
              <a:p>
                <a:pPr marL="0" indent="0">
                  <a:buNone/>
                </a:pPr>
                <a:r>
                  <a:rPr lang="ru-RU" dirty="0"/>
                  <a:t>Свободный член </a:t>
                </a:r>
                <a:r>
                  <a:rPr lang="en-US" b="1" i="1" dirty="0"/>
                  <a:t>b</a:t>
                </a:r>
                <a:r>
                  <a:rPr lang="ru-RU" dirty="0"/>
                  <a:t> </a:t>
                </a:r>
                <a:r>
                  <a:rPr lang="en-US" dirty="0"/>
                  <a:t>–</a:t>
                </a:r>
                <a:r>
                  <a:rPr lang="ru-RU" dirty="0"/>
                  <a:t> расстояние от начала</a:t>
                </a:r>
                <a:r>
                  <a:rPr lang="en-US" dirty="0"/>
                  <a:t> </a:t>
                </a:r>
                <a:r>
                  <a:rPr lang="ru-RU" dirty="0"/>
                  <a:t>координат до пересечения оси ординат уравнением регрессии:</a:t>
                </a:r>
                <a:endParaRPr lang="en-US" dirty="0"/>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a:rPr>
                        <m:t>𝑏</m:t>
                      </m:r>
                      <m:r>
                        <a:rPr lang="en-US" b="0" i="1" smtClean="0">
                          <a:latin typeface="Cambria Math"/>
                        </a:rPr>
                        <m:t>=</m:t>
                      </m:r>
                      <m:acc>
                        <m:accPr>
                          <m:chr m:val="̅"/>
                          <m:ctrlPr>
                            <a:rPr lang="en-US" b="0" i="1" smtClean="0">
                              <a:latin typeface="Cambria Math" panose="02040503050406030204" pitchFamily="18" charset="0"/>
                            </a:rPr>
                          </m:ctrlPr>
                        </m:accPr>
                        <m:e>
                          <m:r>
                            <a:rPr lang="en-US" b="0" i="1" smtClean="0">
                              <a:latin typeface="Cambria Math"/>
                            </a:rPr>
                            <m:t>𝑦</m:t>
                          </m:r>
                        </m:e>
                      </m:acc>
                      <m:r>
                        <a:rPr lang="en-US" b="0" i="1" smtClean="0">
                          <a:latin typeface="Cambria Math"/>
                        </a:rPr>
                        <m:t>−</m:t>
                      </m:r>
                      <m:r>
                        <a:rPr lang="en-US" b="0" i="1" smtClean="0">
                          <a:latin typeface="Cambria Math"/>
                        </a:rPr>
                        <m:t>𝑎</m:t>
                      </m:r>
                      <m:acc>
                        <m:accPr>
                          <m:chr m:val="̅"/>
                          <m:ctrlPr>
                            <a:rPr lang="en-US" b="0" i="1" smtClean="0">
                              <a:latin typeface="Cambria Math" panose="02040503050406030204" pitchFamily="18" charset="0"/>
                            </a:rPr>
                          </m:ctrlPr>
                        </m:accPr>
                        <m:e>
                          <m:r>
                            <a:rPr lang="en-US" b="0" i="1" smtClean="0">
                              <a:latin typeface="Cambria Math"/>
                            </a:rPr>
                            <m:t>𝑥</m:t>
                          </m:r>
                        </m:e>
                      </m:acc>
                    </m:oMath>
                  </m:oMathPara>
                </a14:m>
                <a:endParaRPr lang="ru-RU" dirty="0"/>
              </a:p>
              <a:p>
                <a:pPr marL="0" indent="0">
                  <a:buNone/>
                </a:pPr>
                <a:r>
                  <a:rPr lang="ru-RU" dirty="0"/>
                  <a:t>а – коэффициент регрессии</a:t>
                </a:r>
                <a:endParaRPr lang="en-US" dirty="0"/>
              </a:p>
              <a:p>
                <a:pPr marL="0" indent="0">
                  <a:buNone/>
                </a:pPr>
                <a14:m>
                  <m:oMath xmlns:m="http://schemas.openxmlformats.org/officeDocument/2006/math">
                    <m:acc>
                      <m:accPr>
                        <m:chr m:val="̅"/>
                        <m:ctrlPr>
                          <a:rPr lang="en-US" i="1" smtClean="0">
                            <a:latin typeface="Cambria Math" panose="02040503050406030204" pitchFamily="18" charset="0"/>
                          </a:rPr>
                        </m:ctrlPr>
                      </m:accPr>
                      <m:e>
                        <m:r>
                          <a:rPr lang="en-US" b="0" i="1" smtClean="0">
                            <a:latin typeface="Cambria Math"/>
                          </a:rPr>
                          <m:t>𝑦</m:t>
                        </m:r>
                      </m:e>
                    </m:acc>
                  </m:oMath>
                </a14:m>
                <a:r>
                  <a:rPr lang="ru-RU" dirty="0"/>
                  <a:t> и </a:t>
                </a:r>
                <a14:m>
                  <m:oMath xmlns:m="http://schemas.openxmlformats.org/officeDocument/2006/math">
                    <m:acc>
                      <m:accPr>
                        <m:chr m:val="̅"/>
                        <m:ctrlPr>
                          <a:rPr lang="en-US" i="1" smtClean="0">
                            <a:latin typeface="Cambria Math" panose="02040503050406030204" pitchFamily="18" charset="0"/>
                          </a:rPr>
                        </m:ctrlPr>
                      </m:accPr>
                      <m:e>
                        <m:r>
                          <a:rPr lang="en-US" b="0" i="1" smtClean="0">
                            <a:latin typeface="Cambria Math"/>
                          </a:rPr>
                          <m:t>𝑥</m:t>
                        </m:r>
                      </m:e>
                    </m:acc>
                  </m:oMath>
                </a14:m>
                <a:r>
                  <a:rPr lang="en-US" dirty="0"/>
                  <a:t> </a:t>
                </a:r>
                <a:r>
                  <a:rPr lang="ru-RU" dirty="0"/>
                  <a:t>– средние значения зависимой</a:t>
                </a:r>
                <a:r>
                  <a:rPr lang="en-US" dirty="0"/>
                  <a:t> </a:t>
                </a:r>
                <a:r>
                  <a:rPr lang="ru-RU" dirty="0"/>
                  <a:t>и независимой переменных соответственно.</a:t>
                </a:r>
              </a:p>
            </p:txBody>
          </p:sp>
        </mc:Choice>
        <mc:Fallback xmlns="">
          <p:sp>
            <p:nvSpPr>
              <p:cNvPr id="3" name="Объект 2"/>
              <p:cNvSpPr>
                <a:spLocks noGrp="1" noRot="1" noChangeAspect="1" noMove="1" noResize="1" noEditPoints="1" noAdjustHandles="1" noChangeArrowheads="1" noChangeShapeType="1" noTextEdit="1"/>
              </p:cNvSpPr>
              <p:nvPr>
                <p:ph idx="1"/>
              </p:nvPr>
            </p:nvSpPr>
            <p:spPr>
              <a:xfrm>
                <a:off x="351691" y="548680"/>
                <a:ext cx="11507373" cy="5760640"/>
              </a:xfrm>
              <a:blipFill>
                <a:blip r:embed="rId2"/>
                <a:stretch>
                  <a:fillRect l="-1113" t="-1693" r="-1590" b="-2222"/>
                </a:stretch>
              </a:blipFill>
            </p:spPr>
            <p:txBody>
              <a:bodyPr/>
              <a:lstStyle/>
              <a:p>
                <a:r>
                  <a:rPr lang="ru-RU">
                    <a:noFill/>
                  </a:rPr>
                  <a:t> </a:t>
                </a:r>
              </a:p>
            </p:txBody>
          </p:sp>
        </mc:Fallback>
      </mc:AlternateContent>
    </p:spTree>
    <p:extLst>
      <p:ext uri="{BB962C8B-B14F-4D97-AF65-F5344CB8AC3E}">
        <p14:creationId xmlns:p14="http://schemas.microsoft.com/office/powerpoint/2010/main" val="40112807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81558C55-F5E6-1A2F-AF1F-3079BC88C7BD}"/>
              </a:ext>
            </a:extLst>
          </p:cNvPr>
          <p:cNvSpPr>
            <a:spLocks noGrp="1"/>
          </p:cNvSpPr>
          <p:nvPr>
            <p:ph idx="1"/>
          </p:nvPr>
        </p:nvSpPr>
        <p:spPr>
          <a:xfrm>
            <a:off x="351691" y="576774"/>
            <a:ext cx="11507373" cy="5739619"/>
          </a:xfrm>
        </p:spPr>
        <p:txBody>
          <a:bodyPr>
            <a:normAutofit/>
          </a:bodyPr>
          <a:lstStyle/>
          <a:p>
            <a:pPr marL="0" indent="0">
              <a:buNone/>
            </a:pPr>
            <a:r>
              <a:rPr lang="ru-RU" dirty="0"/>
              <a:t>В научных исследованиях часто возникает необходимость поиска взаимосвязи между различными признаками исследуемых групп (количеством осадков и количеством клещей, размером и весом животного, температурой тела и частотой пульса и т.д.). Признаки связаны между собой, изменение одной переменной приводит к изменению другой.</a:t>
            </a:r>
          </a:p>
          <a:p>
            <a:pPr marL="0" indent="0">
              <a:buNone/>
            </a:pPr>
            <a:r>
              <a:rPr lang="ru-RU" dirty="0"/>
              <a:t>Для решения задач данного типа используют различные разновидности корреляционного анализа. Корреляционный анализ позволяет оценить направление взаимосвязи между двумя признаками (прямое или обратное), а так же выразить ее количественно при помощи коэффициента корреляции. Чем ближе коэффициент к 1 (по модулю), тем сильнее связь между признаками. Знак коэффициента (+ или -) указывает на направление зависимости.</a:t>
            </a:r>
          </a:p>
        </p:txBody>
      </p:sp>
    </p:spTree>
    <p:extLst>
      <p:ext uri="{BB962C8B-B14F-4D97-AF65-F5344CB8AC3E}">
        <p14:creationId xmlns:p14="http://schemas.microsoft.com/office/powerpoint/2010/main" val="10244728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Объект 2"/>
              <p:cNvSpPr>
                <a:spLocks noGrp="1"/>
              </p:cNvSpPr>
              <p:nvPr>
                <p:ph idx="1"/>
              </p:nvPr>
            </p:nvSpPr>
            <p:spPr>
              <a:xfrm>
                <a:off x="365759" y="548680"/>
                <a:ext cx="11493305" cy="5760640"/>
              </a:xfrm>
            </p:spPr>
            <p:txBody>
              <a:bodyPr>
                <a:normAutofit/>
              </a:bodyPr>
              <a:lstStyle/>
              <a:p>
                <a:pPr marL="0" indent="0">
                  <a:buNone/>
                </a:pPr>
                <a:r>
                  <a:rPr lang="ru-RU" sz="1600" dirty="0"/>
                  <a:t>Качество модели линейной регрессии определяется по </a:t>
                </a:r>
                <a:r>
                  <a:rPr lang="ru-RU" sz="1600" dirty="0" err="1"/>
                  <a:t>парамерам</a:t>
                </a:r>
                <a:r>
                  <a:rPr lang="ru-RU" sz="1600" dirty="0"/>
                  <a:t> (характеристикам) модели линейной регрессии:</a:t>
                </a:r>
              </a:p>
              <a:p>
                <a:pPr marL="0" indent="0">
                  <a:buNone/>
                </a:pPr>
                <a:r>
                  <a:rPr lang="ru-RU" sz="1600" b="1" dirty="0"/>
                  <a:t>1. Коэффициенты регрессии и их значимость.</a:t>
                </a:r>
              </a:p>
              <a:p>
                <a:pPr marL="0" indent="0">
                  <a:buNone/>
                </a:pPr>
                <a:r>
                  <a:rPr lang="ru-RU" sz="1600" dirty="0"/>
                  <a:t>Оценка значимости коэффициентов регрессии производится</a:t>
                </a:r>
                <a:r>
                  <a:rPr lang="en-US" sz="1600" dirty="0"/>
                  <a:t> </a:t>
                </a:r>
                <a:r>
                  <a:rPr lang="ru-RU" sz="1600" dirty="0"/>
                  <a:t>на основе проверки гипотезы:</a:t>
                </a:r>
              </a:p>
              <a:p>
                <a:pPr marL="0" indent="0">
                  <a:buNone/>
                </a:pPr>
                <a14:m>
                  <m:oMathPara xmlns:m="http://schemas.openxmlformats.org/officeDocument/2006/math">
                    <m:oMathParaPr>
                      <m:jc m:val="centerGroup"/>
                    </m:oMathParaPr>
                    <m:oMath xmlns:m="http://schemas.openxmlformats.org/officeDocument/2006/math">
                      <m:sSub>
                        <m:sSubPr>
                          <m:ctrlPr>
                            <a:rPr lang="en-US" sz="1600" i="1">
                              <a:latin typeface="Cambria Math" panose="02040503050406030204" pitchFamily="18" charset="0"/>
                            </a:rPr>
                          </m:ctrlPr>
                        </m:sSubPr>
                        <m:e>
                          <m:r>
                            <a:rPr lang="en-US" sz="1600" i="1">
                              <a:latin typeface="Cambria Math"/>
                            </a:rPr>
                            <m:t>𝐻</m:t>
                          </m:r>
                        </m:e>
                        <m:sub>
                          <m:r>
                            <a:rPr lang="en-US" sz="1600" i="1">
                              <a:latin typeface="Cambria Math"/>
                            </a:rPr>
                            <m:t>0</m:t>
                          </m:r>
                        </m:sub>
                      </m:sSub>
                      <m:r>
                        <a:rPr lang="en-US" sz="1600" i="1">
                          <a:latin typeface="Cambria Math"/>
                        </a:rPr>
                        <m:t>:</m:t>
                      </m:r>
                      <m:r>
                        <a:rPr lang="en-US" sz="1600" i="1">
                          <a:latin typeface="Cambria Math"/>
                        </a:rPr>
                        <m:t>𝑎</m:t>
                      </m:r>
                      <m:r>
                        <a:rPr lang="en-US" sz="1600" i="1">
                          <a:latin typeface="Cambria Math"/>
                        </a:rPr>
                        <m:t>=0;</m:t>
                      </m:r>
                      <m:sSub>
                        <m:sSubPr>
                          <m:ctrlPr>
                            <a:rPr lang="en-US" sz="1600" i="1">
                              <a:latin typeface="Cambria Math" panose="02040503050406030204" pitchFamily="18" charset="0"/>
                            </a:rPr>
                          </m:ctrlPr>
                        </m:sSubPr>
                        <m:e>
                          <m:r>
                            <a:rPr lang="en-US" sz="1600" i="1">
                              <a:latin typeface="Cambria Math"/>
                            </a:rPr>
                            <m:t>𝐻</m:t>
                          </m:r>
                        </m:e>
                        <m:sub>
                          <m:r>
                            <a:rPr lang="en-US" sz="1600" i="1">
                              <a:latin typeface="Cambria Math"/>
                            </a:rPr>
                            <m:t>0</m:t>
                          </m:r>
                        </m:sub>
                      </m:sSub>
                      <m:r>
                        <a:rPr lang="en-US" sz="1600" i="1">
                          <a:latin typeface="Cambria Math"/>
                        </a:rPr>
                        <m:t>:</m:t>
                      </m:r>
                      <m:r>
                        <a:rPr lang="en-US" sz="1600" i="1">
                          <a:latin typeface="Cambria Math"/>
                        </a:rPr>
                        <m:t>𝑏</m:t>
                      </m:r>
                      <m:r>
                        <a:rPr lang="en-US" sz="1600" i="1">
                          <a:latin typeface="Cambria Math"/>
                        </a:rPr>
                        <m:t>=0;</m:t>
                      </m:r>
                      <m:sSub>
                        <m:sSubPr>
                          <m:ctrlPr>
                            <a:rPr lang="en-US" sz="1600" i="1">
                              <a:latin typeface="Cambria Math" panose="02040503050406030204" pitchFamily="18" charset="0"/>
                            </a:rPr>
                          </m:ctrlPr>
                        </m:sSubPr>
                        <m:e>
                          <m:r>
                            <a:rPr lang="en-US" sz="1600" i="1">
                              <a:latin typeface="Cambria Math"/>
                            </a:rPr>
                            <m:t>𝐻</m:t>
                          </m:r>
                        </m:e>
                        <m:sub>
                          <m:r>
                            <a:rPr lang="en-US" sz="1600" i="1">
                              <a:latin typeface="Cambria Math"/>
                            </a:rPr>
                            <m:t>1</m:t>
                          </m:r>
                        </m:sub>
                      </m:sSub>
                      <m:r>
                        <a:rPr lang="en-US" sz="1600" i="1">
                          <a:latin typeface="Cambria Math"/>
                        </a:rPr>
                        <m:t>:</m:t>
                      </m:r>
                      <m:r>
                        <a:rPr lang="en-US" sz="1600" i="1">
                          <a:latin typeface="Cambria Math"/>
                        </a:rPr>
                        <m:t>𝑎</m:t>
                      </m:r>
                      <m:r>
                        <a:rPr lang="en-US" sz="1600" i="1">
                          <a:latin typeface="Cambria Math"/>
                          <a:ea typeface="Cambria Math"/>
                        </a:rPr>
                        <m:t>≠0;</m:t>
                      </m:r>
                      <m:sSub>
                        <m:sSubPr>
                          <m:ctrlPr>
                            <a:rPr lang="en-US" sz="1600" i="1">
                              <a:latin typeface="Cambria Math" panose="02040503050406030204" pitchFamily="18" charset="0"/>
                            </a:rPr>
                          </m:ctrlPr>
                        </m:sSubPr>
                        <m:e>
                          <m:r>
                            <a:rPr lang="en-US" sz="1600" i="1">
                              <a:latin typeface="Cambria Math"/>
                            </a:rPr>
                            <m:t>𝐻</m:t>
                          </m:r>
                        </m:e>
                        <m:sub>
                          <m:r>
                            <a:rPr lang="en-US" sz="1600" i="1">
                              <a:latin typeface="Cambria Math"/>
                            </a:rPr>
                            <m:t>1</m:t>
                          </m:r>
                        </m:sub>
                      </m:sSub>
                      <m:r>
                        <a:rPr lang="en-US" sz="1600" i="1">
                          <a:latin typeface="Cambria Math"/>
                        </a:rPr>
                        <m:t>:</m:t>
                      </m:r>
                      <m:r>
                        <a:rPr lang="en-US" sz="1600" i="1">
                          <a:latin typeface="Cambria Math"/>
                        </a:rPr>
                        <m:t>𝑏</m:t>
                      </m:r>
                      <m:r>
                        <a:rPr lang="en-US" sz="1600" i="1">
                          <a:latin typeface="Cambria Math"/>
                          <a:ea typeface="Cambria Math"/>
                        </a:rPr>
                        <m:t>≠0</m:t>
                      </m:r>
                    </m:oMath>
                  </m:oMathPara>
                </a14:m>
                <a:endParaRPr lang="en-US" sz="1600" dirty="0"/>
              </a:p>
              <a:p>
                <a:pPr marL="0" indent="0">
                  <a:buNone/>
                </a:pPr>
                <a:r>
                  <a:rPr lang="ru-RU" sz="1600" dirty="0"/>
                  <a:t>Для проверки рассчитывается критерий Стьюдента:</a:t>
                </a:r>
                <a:endParaRPr lang="en-US" sz="1600" dirty="0"/>
              </a:p>
              <a:p>
                <a:pPr marL="0" indent="0">
                  <a:buNone/>
                </a:pPr>
                <a14:m>
                  <m:oMathPara xmlns:m="http://schemas.openxmlformats.org/officeDocument/2006/math">
                    <m:oMathParaPr>
                      <m:jc m:val="centerGroup"/>
                    </m:oMathParaPr>
                    <m:oMath xmlns:m="http://schemas.openxmlformats.org/officeDocument/2006/math">
                      <m:sSubSup>
                        <m:sSubSupPr>
                          <m:ctrlPr>
                            <a:rPr lang="ru-RU" sz="1600" i="1">
                              <a:latin typeface="Cambria Math" panose="02040503050406030204" pitchFamily="18" charset="0"/>
                            </a:rPr>
                          </m:ctrlPr>
                        </m:sSubSupPr>
                        <m:e>
                          <m:r>
                            <a:rPr lang="en-US" sz="1600" i="1">
                              <a:latin typeface="Cambria Math"/>
                            </a:rPr>
                            <m:t>𝑡</m:t>
                          </m:r>
                        </m:e>
                        <m:sub>
                          <m:r>
                            <a:rPr lang="en-US" sz="1600" i="1">
                              <a:latin typeface="Cambria Math"/>
                            </a:rPr>
                            <m:t>𝑎</m:t>
                          </m:r>
                        </m:sub>
                        <m:sup>
                          <m:r>
                            <a:rPr lang="en-US" sz="1600" i="1">
                              <a:latin typeface="Cambria Math"/>
                            </a:rPr>
                            <m:t>∗</m:t>
                          </m:r>
                        </m:sup>
                      </m:sSubSup>
                      <m:r>
                        <a:rPr lang="en-US" sz="1600" i="1">
                          <a:latin typeface="Cambria Math"/>
                        </a:rPr>
                        <m:t>=</m:t>
                      </m:r>
                      <m:f>
                        <m:fPr>
                          <m:ctrlPr>
                            <a:rPr lang="ru-RU" sz="1600" i="1">
                              <a:latin typeface="Cambria Math" panose="02040503050406030204" pitchFamily="18" charset="0"/>
                            </a:rPr>
                          </m:ctrlPr>
                        </m:fPr>
                        <m:num>
                          <m:d>
                            <m:dPr>
                              <m:begChr m:val="|"/>
                              <m:endChr m:val="|"/>
                              <m:ctrlPr>
                                <a:rPr lang="ru-RU" sz="1600" i="1">
                                  <a:latin typeface="Cambria Math" panose="02040503050406030204" pitchFamily="18" charset="0"/>
                                </a:rPr>
                              </m:ctrlPr>
                            </m:dPr>
                            <m:e>
                              <m:r>
                                <a:rPr lang="en-US" sz="1600" i="1">
                                  <a:latin typeface="Cambria Math"/>
                                </a:rPr>
                                <m:t>𝑎</m:t>
                              </m:r>
                            </m:e>
                          </m:d>
                        </m:num>
                        <m:den>
                          <m:sSub>
                            <m:sSubPr>
                              <m:ctrlPr>
                                <a:rPr lang="ru-RU" sz="1600" i="1">
                                  <a:latin typeface="Cambria Math" panose="02040503050406030204" pitchFamily="18" charset="0"/>
                                </a:rPr>
                              </m:ctrlPr>
                            </m:sSubPr>
                            <m:e>
                              <m:r>
                                <a:rPr lang="ru-RU" sz="1600" i="1">
                                  <a:latin typeface="Cambria Math"/>
                                  <a:ea typeface="Cambria Math"/>
                                </a:rPr>
                                <m:t>𝜎</m:t>
                              </m:r>
                            </m:e>
                            <m:sub>
                              <m:r>
                                <a:rPr lang="en-US" sz="1600" i="1">
                                  <a:latin typeface="Cambria Math"/>
                                </a:rPr>
                                <m:t>𝑎</m:t>
                              </m:r>
                            </m:sub>
                          </m:sSub>
                        </m:den>
                      </m:f>
                      <m:r>
                        <a:rPr lang="en-US" sz="1600" i="1">
                          <a:latin typeface="Cambria Math"/>
                        </a:rPr>
                        <m:t>; </m:t>
                      </m:r>
                      <m:sSubSup>
                        <m:sSubSupPr>
                          <m:ctrlPr>
                            <a:rPr lang="en-US" sz="1600" i="1">
                              <a:latin typeface="Cambria Math" panose="02040503050406030204" pitchFamily="18" charset="0"/>
                            </a:rPr>
                          </m:ctrlPr>
                        </m:sSubSupPr>
                        <m:e>
                          <m:r>
                            <a:rPr lang="en-US" sz="1600" i="1">
                              <a:latin typeface="Cambria Math"/>
                            </a:rPr>
                            <m:t>𝑡</m:t>
                          </m:r>
                        </m:e>
                        <m:sub>
                          <m:r>
                            <a:rPr lang="en-US" sz="1600" i="1">
                              <a:latin typeface="Cambria Math"/>
                            </a:rPr>
                            <m:t>𝑏</m:t>
                          </m:r>
                        </m:sub>
                        <m:sup>
                          <m:r>
                            <a:rPr lang="en-US" sz="1600" i="1">
                              <a:latin typeface="Cambria Math"/>
                            </a:rPr>
                            <m:t>∗</m:t>
                          </m:r>
                        </m:sup>
                      </m:sSubSup>
                      <m:r>
                        <a:rPr lang="en-US" sz="1600" i="1">
                          <a:latin typeface="Cambria Math"/>
                        </a:rPr>
                        <m:t>=</m:t>
                      </m:r>
                      <m:f>
                        <m:fPr>
                          <m:ctrlPr>
                            <a:rPr lang="en-US" sz="1600" i="1">
                              <a:latin typeface="Cambria Math" panose="02040503050406030204" pitchFamily="18" charset="0"/>
                            </a:rPr>
                          </m:ctrlPr>
                        </m:fPr>
                        <m:num>
                          <m:d>
                            <m:dPr>
                              <m:begChr m:val="|"/>
                              <m:endChr m:val="|"/>
                              <m:ctrlPr>
                                <a:rPr lang="en-US" sz="1600" i="1">
                                  <a:latin typeface="Cambria Math" panose="02040503050406030204" pitchFamily="18" charset="0"/>
                                </a:rPr>
                              </m:ctrlPr>
                            </m:dPr>
                            <m:e>
                              <m:r>
                                <a:rPr lang="en-US" sz="1600" i="1">
                                  <a:latin typeface="Cambria Math"/>
                                </a:rPr>
                                <m:t>𝑏</m:t>
                              </m:r>
                            </m:e>
                          </m:d>
                        </m:num>
                        <m:den>
                          <m:sSub>
                            <m:sSubPr>
                              <m:ctrlPr>
                                <a:rPr lang="en-US" sz="1600" i="1">
                                  <a:latin typeface="Cambria Math" panose="02040503050406030204" pitchFamily="18" charset="0"/>
                                </a:rPr>
                              </m:ctrlPr>
                            </m:sSubPr>
                            <m:e>
                              <m:r>
                                <a:rPr lang="en-US" sz="1600" i="1">
                                  <a:latin typeface="Cambria Math"/>
                                  <a:ea typeface="Cambria Math"/>
                                </a:rPr>
                                <m:t>𝜎</m:t>
                              </m:r>
                            </m:e>
                            <m:sub>
                              <m:r>
                                <a:rPr lang="en-US" sz="1600" i="1">
                                  <a:latin typeface="Cambria Math"/>
                                </a:rPr>
                                <m:t>𝑏</m:t>
                              </m:r>
                            </m:sub>
                          </m:sSub>
                        </m:den>
                      </m:f>
                      <m:r>
                        <a:rPr lang="en-US" sz="1600" i="1">
                          <a:latin typeface="Cambria Math"/>
                        </a:rPr>
                        <m:t>; </m:t>
                      </m:r>
                      <m:sSub>
                        <m:sSubPr>
                          <m:ctrlPr>
                            <a:rPr lang="en-US" sz="1600" i="1">
                              <a:latin typeface="Cambria Math" panose="02040503050406030204" pitchFamily="18" charset="0"/>
                            </a:rPr>
                          </m:ctrlPr>
                        </m:sSubPr>
                        <m:e>
                          <m:r>
                            <a:rPr lang="en-US" sz="1600" i="1">
                              <a:latin typeface="Cambria Math"/>
                              <a:ea typeface="Cambria Math"/>
                            </a:rPr>
                            <m:t>𝜎</m:t>
                          </m:r>
                        </m:e>
                        <m:sub>
                          <m:r>
                            <a:rPr lang="en-US" sz="1600" i="1">
                              <a:latin typeface="Cambria Math"/>
                            </a:rPr>
                            <m:t>𝑎</m:t>
                          </m:r>
                        </m:sub>
                      </m:sSub>
                      <m:r>
                        <a:rPr lang="en-US" sz="1600" i="1">
                          <a:latin typeface="Cambria Math"/>
                        </a:rPr>
                        <m:t>=</m:t>
                      </m:r>
                      <m:f>
                        <m:fPr>
                          <m:ctrlPr>
                            <a:rPr lang="en-US" sz="1600" i="1">
                              <a:latin typeface="Cambria Math" panose="02040503050406030204" pitchFamily="18" charset="0"/>
                            </a:rPr>
                          </m:ctrlPr>
                        </m:fPr>
                        <m:num>
                          <m:sSub>
                            <m:sSubPr>
                              <m:ctrlPr>
                                <a:rPr lang="en-US" sz="1600" i="1">
                                  <a:latin typeface="Cambria Math" panose="02040503050406030204" pitchFamily="18" charset="0"/>
                                </a:rPr>
                              </m:ctrlPr>
                            </m:sSubPr>
                            <m:e>
                              <m:r>
                                <a:rPr lang="en-US" sz="1600" i="1">
                                  <a:latin typeface="Cambria Math"/>
                                  <a:ea typeface="Cambria Math"/>
                                </a:rPr>
                                <m:t>𝜎</m:t>
                              </m:r>
                            </m:e>
                            <m:sub>
                              <m:r>
                                <a:rPr lang="en-US" sz="1600" i="1">
                                  <a:latin typeface="Cambria Math"/>
                                </a:rPr>
                                <m:t>𝑦</m:t>
                              </m:r>
                            </m:sub>
                          </m:sSub>
                          <m:r>
                            <a:rPr lang="en-US" sz="1600" i="1">
                              <a:latin typeface="Cambria Math"/>
                            </a:rPr>
                            <m:t>(1−</m:t>
                          </m:r>
                          <m:sSup>
                            <m:sSupPr>
                              <m:ctrlPr>
                                <a:rPr lang="en-US" sz="1600" i="1">
                                  <a:latin typeface="Cambria Math" panose="02040503050406030204" pitchFamily="18" charset="0"/>
                                </a:rPr>
                              </m:ctrlPr>
                            </m:sSupPr>
                            <m:e>
                              <m:r>
                                <a:rPr lang="en-US" sz="1600" i="1">
                                  <a:latin typeface="Cambria Math"/>
                                </a:rPr>
                                <m:t>𝑟</m:t>
                              </m:r>
                            </m:e>
                            <m:sup>
                              <m:r>
                                <a:rPr lang="en-US" sz="1600" i="1">
                                  <a:latin typeface="Cambria Math"/>
                                </a:rPr>
                                <m:t>2</m:t>
                              </m:r>
                            </m:sup>
                          </m:sSup>
                          <m:r>
                            <a:rPr lang="en-US" sz="1600" i="1">
                              <a:latin typeface="Cambria Math"/>
                            </a:rPr>
                            <m:t>)</m:t>
                          </m:r>
                        </m:num>
                        <m:den>
                          <m:sSub>
                            <m:sSubPr>
                              <m:ctrlPr>
                                <a:rPr lang="en-US" sz="1600" i="1">
                                  <a:latin typeface="Cambria Math" panose="02040503050406030204" pitchFamily="18" charset="0"/>
                                </a:rPr>
                              </m:ctrlPr>
                            </m:sSubPr>
                            <m:e>
                              <m:r>
                                <a:rPr lang="en-US" sz="1600" i="1">
                                  <a:latin typeface="Cambria Math"/>
                                  <a:ea typeface="Cambria Math"/>
                                </a:rPr>
                                <m:t>𝜎</m:t>
                              </m:r>
                            </m:e>
                            <m:sub>
                              <m:r>
                                <a:rPr lang="en-US" sz="1600" i="1">
                                  <a:latin typeface="Cambria Math"/>
                                </a:rPr>
                                <m:t>𝑥</m:t>
                              </m:r>
                            </m:sub>
                          </m:sSub>
                          <m:rad>
                            <m:radPr>
                              <m:degHide m:val="on"/>
                              <m:ctrlPr>
                                <a:rPr lang="en-US" sz="1600" i="1">
                                  <a:latin typeface="Cambria Math" panose="02040503050406030204" pitchFamily="18" charset="0"/>
                                </a:rPr>
                              </m:ctrlPr>
                            </m:radPr>
                            <m:deg/>
                            <m:e>
                              <m:r>
                                <a:rPr lang="en-US" sz="1600" i="1">
                                  <a:latin typeface="Cambria Math"/>
                                </a:rPr>
                                <m:t>𝑁</m:t>
                              </m:r>
                              <m:r>
                                <a:rPr lang="en-US" sz="1600" i="1">
                                  <a:latin typeface="Cambria Math"/>
                                </a:rPr>
                                <m:t>−1</m:t>
                              </m:r>
                            </m:e>
                          </m:rad>
                        </m:den>
                      </m:f>
                      <m:r>
                        <a:rPr lang="en-US" sz="1600" i="1">
                          <a:latin typeface="Cambria Math"/>
                        </a:rPr>
                        <m:t>; </m:t>
                      </m:r>
                      <m:sSub>
                        <m:sSubPr>
                          <m:ctrlPr>
                            <a:rPr lang="en-US" sz="1600" i="1">
                              <a:latin typeface="Cambria Math" panose="02040503050406030204" pitchFamily="18" charset="0"/>
                            </a:rPr>
                          </m:ctrlPr>
                        </m:sSubPr>
                        <m:e>
                          <m:r>
                            <a:rPr lang="en-US" sz="1600" i="1">
                              <a:latin typeface="Cambria Math"/>
                              <a:ea typeface="Cambria Math"/>
                            </a:rPr>
                            <m:t>𝜎</m:t>
                          </m:r>
                        </m:e>
                        <m:sub>
                          <m:r>
                            <a:rPr lang="en-US" sz="1600" i="1">
                              <a:latin typeface="Cambria Math"/>
                            </a:rPr>
                            <m:t>𝑏</m:t>
                          </m:r>
                        </m:sub>
                      </m:sSub>
                      <m:r>
                        <a:rPr lang="en-US" sz="1600" i="1">
                          <a:latin typeface="Cambria Math"/>
                        </a:rPr>
                        <m:t>=</m:t>
                      </m:r>
                      <m:f>
                        <m:fPr>
                          <m:ctrlPr>
                            <a:rPr lang="en-US" sz="1600" i="1">
                              <a:latin typeface="Cambria Math" panose="02040503050406030204" pitchFamily="18" charset="0"/>
                            </a:rPr>
                          </m:ctrlPr>
                        </m:fPr>
                        <m:num>
                          <m:sSub>
                            <m:sSubPr>
                              <m:ctrlPr>
                                <a:rPr lang="en-US" sz="1600" i="1">
                                  <a:latin typeface="Cambria Math" panose="02040503050406030204" pitchFamily="18" charset="0"/>
                                </a:rPr>
                              </m:ctrlPr>
                            </m:sSubPr>
                            <m:e>
                              <m:r>
                                <a:rPr lang="en-US" sz="1600" i="1">
                                  <a:latin typeface="Cambria Math"/>
                                  <a:ea typeface="Cambria Math"/>
                                </a:rPr>
                                <m:t>𝜎</m:t>
                              </m:r>
                            </m:e>
                            <m:sub>
                              <m:r>
                                <a:rPr lang="en-US" sz="1600" i="1">
                                  <a:latin typeface="Cambria Math"/>
                                </a:rPr>
                                <m:t>𝑦</m:t>
                              </m:r>
                            </m:sub>
                          </m:sSub>
                          <m:rad>
                            <m:radPr>
                              <m:degHide m:val="on"/>
                              <m:ctrlPr>
                                <a:rPr lang="en-US" sz="1600" i="1">
                                  <a:latin typeface="Cambria Math" panose="02040503050406030204" pitchFamily="18" charset="0"/>
                                </a:rPr>
                              </m:ctrlPr>
                            </m:radPr>
                            <m:deg/>
                            <m:e>
                              <m:r>
                                <a:rPr lang="en-US" sz="1600" i="1">
                                  <a:latin typeface="Cambria Math"/>
                                </a:rPr>
                                <m:t>1−</m:t>
                              </m:r>
                              <m:sSup>
                                <m:sSupPr>
                                  <m:ctrlPr>
                                    <a:rPr lang="en-US" sz="1600" i="1">
                                      <a:latin typeface="Cambria Math" panose="02040503050406030204" pitchFamily="18" charset="0"/>
                                    </a:rPr>
                                  </m:ctrlPr>
                                </m:sSupPr>
                                <m:e>
                                  <m:r>
                                    <a:rPr lang="en-US" sz="1600" i="1">
                                      <a:latin typeface="Cambria Math"/>
                                    </a:rPr>
                                    <m:t>𝑟</m:t>
                                  </m:r>
                                </m:e>
                                <m:sup>
                                  <m:r>
                                    <a:rPr lang="en-US" sz="1600" i="1">
                                      <a:latin typeface="Cambria Math"/>
                                    </a:rPr>
                                    <m:t>2</m:t>
                                  </m:r>
                                </m:sup>
                              </m:sSup>
                            </m:e>
                          </m:rad>
                        </m:num>
                        <m:den>
                          <m:rad>
                            <m:radPr>
                              <m:degHide m:val="on"/>
                              <m:ctrlPr>
                                <a:rPr lang="en-US" sz="1600" i="1">
                                  <a:latin typeface="Cambria Math" panose="02040503050406030204" pitchFamily="18" charset="0"/>
                                </a:rPr>
                              </m:ctrlPr>
                            </m:radPr>
                            <m:deg/>
                            <m:e>
                              <m:r>
                                <a:rPr lang="en-US" sz="1600" i="1">
                                  <a:latin typeface="Cambria Math"/>
                                </a:rPr>
                                <m:t>𝑁</m:t>
                              </m:r>
                              <m:r>
                                <a:rPr lang="en-US" sz="1600" i="1">
                                  <a:latin typeface="Cambria Math"/>
                                </a:rPr>
                                <m:t>−1</m:t>
                              </m:r>
                            </m:e>
                          </m:rad>
                        </m:den>
                      </m:f>
                    </m:oMath>
                  </m:oMathPara>
                </a14:m>
                <a:endParaRPr lang="ru-RU" sz="1600" dirty="0"/>
              </a:p>
              <a:p>
                <a:pPr marL="0" indent="0">
                  <a:buNone/>
                </a:pPr>
                <a14:m>
                  <m:oMath xmlns:m="http://schemas.openxmlformats.org/officeDocument/2006/math">
                    <m:sSub>
                      <m:sSubPr>
                        <m:ctrlPr>
                          <a:rPr lang="en-US" sz="1600" i="1">
                            <a:latin typeface="Cambria Math" panose="02040503050406030204" pitchFamily="18" charset="0"/>
                          </a:rPr>
                        </m:ctrlPr>
                      </m:sSubPr>
                      <m:e>
                        <m:r>
                          <a:rPr lang="en-US" sz="1600" i="1">
                            <a:latin typeface="Cambria Math"/>
                            <a:ea typeface="Cambria Math"/>
                          </a:rPr>
                          <m:t>𝜎</m:t>
                        </m:r>
                      </m:e>
                      <m:sub>
                        <m:r>
                          <a:rPr lang="en-US" sz="1600" i="1">
                            <a:latin typeface="Cambria Math"/>
                          </a:rPr>
                          <m:t>𝑎</m:t>
                        </m:r>
                      </m:sub>
                    </m:sSub>
                  </m:oMath>
                </a14:m>
                <a:r>
                  <a:rPr lang="ru-RU" sz="1600" dirty="0"/>
                  <a:t> и </a:t>
                </a:r>
                <a14:m>
                  <m:oMath xmlns:m="http://schemas.openxmlformats.org/officeDocument/2006/math">
                    <m:sSub>
                      <m:sSubPr>
                        <m:ctrlPr>
                          <a:rPr lang="en-US" sz="1600" i="1">
                            <a:latin typeface="Cambria Math" panose="02040503050406030204" pitchFamily="18" charset="0"/>
                          </a:rPr>
                        </m:ctrlPr>
                      </m:sSubPr>
                      <m:e>
                        <m:r>
                          <a:rPr lang="en-US" sz="1600" i="1">
                            <a:latin typeface="Cambria Math"/>
                            <a:ea typeface="Cambria Math"/>
                          </a:rPr>
                          <m:t>𝜎</m:t>
                        </m:r>
                      </m:e>
                      <m:sub>
                        <m:r>
                          <a:rPr lang="en-US" sz="1600" i="1">
                            <a:latin typeface="Cambria Math"/>
                            <a:ea typeface="Cambria Math"/>
                          </a:rPr>
                          <m:t>𝑏</m:t>
                        </m:r>
                      </m:sub>
                    </m:sSub>
                  </m:oMath>
                </a14:m>
                <a:r>
                  <a:rPr lang="ru-RU" sz="1600" dirty="0"/>
                  <a:t> – стандартные случайные погрешности расчета коэффициентов</a:t>
                </a:r>
                <a:r>
                  <a:rPr lang="en-US" sz="1600" dirty="0"/>
                  <a:t> </a:t>
                </a:r>
                <a:r>
                  <a:rPr lang="ru-RU" sz="1600" i="1" dirty="0"/>
                  <a:t>а</a:t>
                </a:r>
                <a:r>
                  <a:rPr lang="ru-RU" sz="1600" dirty="0"/>
                  <a:t> и </a:t>
                </a:r>
                <a:r>
                  <a:rPr lang="en-US" sz="1600" i="1" dirty="0"/>
                  <a:t>b</a:t>
                </a:r>
                <a:r>
                  <a:rPr lang="ru-RU" sz="1600" dirty="0"/>
                  <a:t> </a:t>
                </a:r>
                <a:endParaRPr lang="en-US" sz="1600" dirty="0"/>
              </a:p>
              <a:p>
                <a:pPr marL="0" indent="0">
                  <a:buNone/>
                </a:pPr>
                <a:r>
                  <a:rPr lang="en-US" sz="1600" dirty="0"/>
                  <a:t>r</a:t>
                </a:r>
                <a:r>
                  <a:rPr lang="ru-RU" sz="1600" dirty="0"/>
                  <a:t> – коэффициент корреляции переменных, входящих</a:t>
                </a:r>
                <a:r>
                  <a:rPr lang="en-US" sz="1600" dirty="0"/>
                  <a:t> </a:t>
                </a:r>
                <a:r>
                  <a:rPr lang="ru-RU" sz="1600" dirty="0"/>
                  <a:t>в регрессию </a:t>
                </a:r>
                <a:endParaRPr lang="en-US" sz="1600" dirty="0"/>
              </a:p>
              <a:p>
                <a:pPr marL="0" indent="0">
                  <a:buNone/>
                </a:pPr>
                <a14:m>
                  <m:oMath xmlns:m="http://schemas.openxmlformats.org/officeDocument/2006/math">
                    <m:sSub>
                      <m:sSubPr>
                        <m:ctrlPr>
                          <a:rPr lang="en-US" sz="1600" i="1">
                            <a:latin typeface="Cambria Math" panose="02040503050406030204" pitchFamily="18" charset="0"/>
                          </a:rPr>
                        </m:ctrlPr>
                      </m:sSubPr>
                      <m:e>
                        <m:r>
                          <a:rPr lang="en-US" sz="1600" i="1">
                            <a:latin typeface="Cambria Math"/>
                            <a:ea typeface="Cambria Math"/>
                          </a:rPr>
                          <m:t>𝜎</m:t>
                        </m:r>
                      </m:e>
                      <m:sub>
                        <m:r>
                          <a:rPr lang="en-US" sz="1600" i="1">
                            <a:latin typeface="Cambria Math"/>
                            <a:ea typeface="Cambria Math"/>
                          </a:rPr>
                          <m:t>𝑦</m:t>
                        </m:r>
                      </m:sub>
                    </m:sSub>
                  </m:oMath>
                </a14:m>
                <a:r>
                  <a:rPr lang="ru-RU" sz="1600" dirty="0"/>
                  <a:t> и </a:t>
                </a:r>
                <a14:m>
                  <m:oMath xmlns:m="http://schemas.openxmlformats.org/officeDocument/2006/math">
                    <m:sSub>
                      <m:sSubPr>
                        <m:ctrlPr>
                          <a:rPr lang="en-US" sz="1600" i="1">
                            <a:latin typeface="Cambria Math" panose="02040503050406030204" pitchFamily="18" charset="0"/>
                          </a:rPr>
                        </m:ctrlPr>
                      </m:sSubPr>
                      <m:e>
                        <m:r>
                          <a:rPr lang="en-US" sz="1600" i="1">
                            <a:latin typeface="Cambria Math"/>
                            <a:ea typeface="Cambria Math"/>
                          </a:rPr>
                          <m:t>𝜎</m:t>
                        </m:r>
                      </m:e>
                      <m:sub>
                        <m:r>
                          <a:rPr lang="en-US" sz="1600" i="1">
                            <a:latin typeface="Cambria Math"/>
                            <a:ea typeface="Cambria Math"/>
                          </a:rPr>
                          <m:t>𝑥</m:t>
                        </m:r>
                      </m:sub>
                    </m:sSub>
                  </m:oMath>
                </a14:m>
                <a:r>
                  <a:rPr lang="ru-RU" sz="1600" dirty="0"/>
                  <a:t> – стандартные отклонения зависимой и</a:t>
                </a:r>
                <a:r>
                  <a:rPr lang="en-US" sz="1600" dirty="0"/>
                  <a:t> </a:t>
                </a:r>
                <a:r>
                  <a:rPr lang="ru-RU" sz="1600" dirty="0"/>
                  <a:t>независимой переменной соответственно; </a:t>
                </a:r>
                <a:endParaRPr lang="en-US" sz="1600" dirty="0"/>
              </a:p>
              <a:p>
                <a:pPr marL="0" indent="0">
                  <a:buNone/>
                </a:pPr>
                <a:r>
                  <a:rPr lang="ru-RU" sz="1600" dirty="0"/>
                  <a:t>N – длина ряда</a:t>
                </a:r>
              </a:p>
              <a:p>
                <a:pPr marL="0" indent="0">
                  <a:buNone/>
                </a:pPr>
                <a:r>
                  <a:rPr lang="ru-RU" sz="1600" dirty="0"/>
                  <a:t>Критическое значение</a:t>
                </a:r>
                <a:r>
                  <a:rPr lang="en-US" sz="1600" dirty="0"/>
                  <a:t> </a:t>
                </a:r>
                <a14:m>
                  <m:oMath xmlns:m="http://schemas.openxmlformats.org/officeDocument/2006/math">
                    <m:sSub>
                      <m:sSubPr>
                        <m:ctrlPr>
                          <a:rPr lang="en-US" sz="1600" i="1">
                            <a:latin typeface="Cambria Math" panose="02040503050406030204" pitchFamily="18" charset="0"/>
                          </a:rPr>
                        </m:ctrlPr>
                      </m:sSubPr>
                      <m:e>
                        <m:r>
                          <a:rPr lang="en-US" sz="1600" i="1">
                            <a:latin typeface="Cambria Math"/>
                          </a:rPr>
                          <m:t>𝑡</m:t>
                        </m:r>
                      </m:e>
                      <m:sub>
                        <m:r>
                          <a:rPr lang="ru-RU" sz="1600" i="1">
                            <a:latin typeface="Cambria Math"/>
                          </a:rPr>
                          <m:t>кр</m:t>
                        </m:r>
                      </m:sub>
                    </m:sSub>
                    <m:r>
                      <a:rPr lang="ru-RU" sz="1600" i="1">
                        <a:latin typeface="Cambria Math"/>
                      </a:rPr>
                      <m:t>(</m:t>
                    </m:r>
                    <m:r>
                      <a:rPr lang="en-US" sz="1600" i="1">
                        <a:latin typeface="Cambria Math"/>
                      </a:rPr>
                      <m:t>𝑎</m:t>
                    </m:r>
                    <m:r>
                      <a:rPr lang="en-US" sz="1600" i="1">
                        <a:latin typeface="Cambria Math"/>
                      </a:rPr>
                      <m:t>,</m:t>
                    </m:r>
                    <m:r>
                      <a:rPr lang="en-US" sz="1600" i="1">
                        <a:latin typeface="Cambria Math"/>
                      </a:rPr>
                      <m:t>𝑣</m:t>
                    </m:r>
                    <m:r>
                      <a:rPr lang="en-US" sz="1600" i="1">
                        <a:latin typeface="Cambria Math"/>
                      </a:rPr>
                      <m:t>)</m:t>
                    </m:r>
                  </m:oMath>
                </a14:m>
                <a:r>
                  <a:rPr lang="ru-RU" sz="1600" dirty="0"/>
                  <a:t> определяется по уровню значимости</a:t>
                </a:r>
                <a:r>
                  <a:rPr lang="en-US" sz="1600" dirty="0"/>
                  <a:t> </a:t>
                </a:r>
                <a:r>
                  <a:rPr lang="ru-RU" sz="1600" dirty="0"/>
                  <a:t>α (принимается равным 5%) и числу степеней свободы</a:t>
                </a:r>
                <a:r>
                  <a:rPr lang="en-US" sz="1600" dirty="0"/>
                  <a:t> </a:t>
                </a:r>
                <a:r>
                  <a:rPr lang="ru-RU" sz="1600" dirty="0"/>
                  <a:t>v = N - 2, где N - длина ряда.</a:t>
                </a:r>
                <a:r>
                  <a:rPr lang="en-US" sz="1600" dirty="0"/>
                  <a:t> </a:t>
                </a:r>
              </a:p>
              <a:p>
                <a:pPr marL="0" indent="0">
                  <a:buNone/>
                </a:pPr>
                <a:r>
                  <a:rPr lang="ru-RU" sz="1600" dirty="0"/>
                  <a:t>Сравниваем </a:t>
                </a:r>
                <a:r>
                  <a:rPr lang="en-US" sz="1600" dirty="0"/>
                  <a:t>t</a:t>
                </a:r>
                <a:r>
                  <a:rPr lang="ru-RU" sz="1600" dirty="0"/>
                  <a:t>* с </a:t>
                </a:r>
                <a:r>
                  <a:rPr lang="ru-RU" sz="1600" dirty="0" err="1"/>
                  <a:t>t</a:t>
                </a:r>
                <a:r>
                  <a:rPr lang="ru-RU" sz="1600" baseline="-25000" dirty="0" err="1"/>
                  <a:t>Kp</a:t>
                </a:r>
                <a:r>
                  <a:rPr lang="ru-RU" sz="1600" dirty="0"/>
                  <a:t>.</a:t>
                </a:r>
              </a:p>
              <a:p>
                <a:pPr marL="0" indent="0">
                  <a:buNone/>
                </a:pPr>
                <a:r>
                  <a:rPr lang="ru-RU" sz="1600" dirty="0"/>
                  <a:t>Если t* &gt; </a:t>
                </a:r>
                <a:r>
                  <a:rPr lang="ru-RU" sz="1600" dirty="0" err="1"/>
                  <a:t>t</a:t>
                </a:r>
                <a:r>
                  <a:rPr lang="ru-RU" sz="1600" baseline="-25000" dirty="0" err="1"/>
                  <a:t>Kp</a:t>
                </a:r>
                <a:r>
                  <a:rPr lang="ru-RU" sz="1600" dirty="0"/>
                  <a:t> нулевая гипотеза отвергается, соответствующий</a:t>
                </a:r>
                <a:r>
                  <a:rPr lang="en-US" sz="1600" dirty="0"/>
                  <a:t> </a:t>
                </a:r>
                <a:r>
                  <a:rPr lang="ru-RU" sz="1600" dirty="0"/>
                  <a:t>коэффициент регрессии значим.</a:t>
                </a:r>
              </a:p>
              <a:p>
                <a:pPr marL="0" indent="0">
                  <a:buNone/>
                </a:pPr>
                <a:r>
                  <a:rPr lang="ru-RU" sz="1600" dirty="0"/>
                  <a:t>Если t* &lt; </a:t>
                </a:r>
                <a:r>
                  <a:rPr lang="ru-RU" sz="1600" dirty="0" err="1"/>
                  <a:t>t</a:t>
                </a:r>
                <a:r>
                  <a:rPr lang="ru-RU" sz="1600" baseline="-25000" dirty="0" err="1"/>
                  <a:t>Kp</a:t>
                </a:r>
                <a:r>
                  <a:rPr lang="ru-RU" sz="1600" baseline="-25000" dirty="0"/>
                  <a:t> </a:t>
                </a:r>
                <a:r>
                  <a:rPr lang="en-US" sz="1600" baseline="-25000" dirty="0"/>
                  <a:t> </a:t>
                </a:r>
                <a:r>
                  <a:rPr lang="ru-RU" sz="1600" dirty="0"/>
                  <a:t>нет оснований отвергнуть нулевую гипотезу, соответствующий</a:t>
                </a:r>
                <a:r>
                  <a:rPr lang="en-US" sz="1600" dirty="0"/>
                  <a:t> </a:t>
                </a:r>
                <a:r>
                  <a:rPr lang="ru-RU" sz="1600" dirty="0"/>
                  <a:t>коэффициент регрессии незначим.</a:t>
                </a:r>
              </a:p>
              <a:p>
                <a:pPr marL="0" indent="0">
                  <a:buNone/>
                </a:pPr>
                <a:r>
                  <a:rPr lang="ru-RU" sz="1600" b="1" dirty="0"/>
                  <a:t>2. Коэффициент детерминации г</a:t>
                </a:r>
                <a:r>
                  <a:rPr lang="ru-RU" sz="1600" b="1" baseline="30000" dirty="0"/>
                  <a:t>2</a:t>
                </a:r>
                <a:r>
                  <a:rPr lang="ru-RU" sz="1600" b="1" dirty="0"/>
                  <a:t> </a:t>
                </a:r>
                <a:r>
                  <a:rPr lang="ru-RU" sz="1600" dirty="0"/>
                  <a:t>показывает долю дисперсии</a:t>
                </a:r>
                <a:r>
                  <a:rPr lang="en-US" sz="1600" dirty="0"/>
                  <a:t> </a:t>
                </a:r>
                <a:r>
                  <a:rPr lang="ru-RU" sz="1600" dirty="0"/>
                  <a:t>исходного ряда, которая описывается моделью регрессии и</a:t>
                </a:r>
                <a:r>
                  <a:rPr lang="en-US" sz="1600" dirty="0"/>
                  <a:t> </a:t>
                </a:r>
                <a:r>
                  <a:rPr lang="ru-RU" sz="1600" dirty="0"/>
                  <a:t>равен квадрату коэффициента корреляции.</a:t>
                </a:r>
              </a:p>
            </p:txBody>
          </p:sp>
        </mc:Choice>
        <mc:Fallback xmlns="">
          <p:sp>
            <p:nvSpPr>
              <p:cNvPr id="3" name="Объект 2"/>
              <p:cNvSpPr>
                <a:spLocks noGrp="1" noRot="1" noChangeAspect="1" noMove="1" noResize="1" noEditPoints="1" noAdjustHandles="1" noChangeArrowheads="1" noChangeShapeType="1" noTextEdit="1"/>
              </p:cNvSpPr>
              <p:nvPr>
                <p:ph idx="1"/>
              </p:nvPr>
            </p:nvSpPr>
            <p:spPr>
              <a:xfrm>
                <a:off x="365759" y="548680"/>
                <a:ext cx="11493305" cy="5760640"/>
              </a:xfrm>
              <a:blipFill>
                <a:blip r:embed="rId2"/>
                <a:stretch>
                  <a:fillRect l="-265" t="-741" r="-424" b="-423"/>
                </a:stretch>
              </a:blipFill>
            </p:spPr>
            <p:txBody>
              <a:bodyPr/>
              <a:lstStyle/>
              <a:p>
                <a:r>
                  <a:rPr lang="ru-RU">
                    <a:noFill/>
                  </a:rPr>
                  <a:t> </a:t>
                </a:r>
              </a:p>
            </p:txBody>
          </p:sp>
        </mc:Fallback>
      </mc:AlternateContent>
    </p:spTree>
    <p:extLst>
      <p:ext uri="{BB962C8B-B14F-4D97-AF65-F5344CB8AC3E}">
        <p14:creationId xmlns:p14="http://schemas.microsoft.com/office/powerpoint/2010/main" val="32156902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Объект 2"/>
              <p:cNvSpPr>
                <a:spLocks noGrp="1"/>
              </p:cNvSpPr>
              <p:nvPr>
                <p:ph idx="1"/>
              </p:nvPr>
            </p:nvSpPr>
            <p:spPr>
              <a:xfrm>
                <a:off x="351691" y="562708"/>
                <a:ext cx="11507373" cy="5753686"/>
              </a:xfrm>
            </p:spPr>
            <p:txBody>
              <a:bodyPr>
                <a:noAutofit/>
              </a:bodyPr>
              <a:lstStyle/>
              <a:p>
                <a:pPr marL="0" indent="0">
                  <a:buNone/>
                </a:pPr>
                <a:r>
                  <a:rPr lang="ru-RU" sz="1500" b="1" dirty="0"/>
                  <a:t>3. Адекватность регрессионной модели исходным данным.</a:t>
                </a:r>
              </a:p>
              <a:p>
                <a:pPr marL="0" indent="0">
                  <a:buNone/>
                </a:pPr>
                <a:r>
                  <a:rPr lang="ru-RU" sz="1500" dirty="0"/>
                  <a:t>Для оценки адекватности необходимо выполнить следующие</a:t>
                </a:r>
                <a:r>
                  <a:rPr lang="en-US" sz="1500" dirty="0"/>
                  <a:t> </a:t>
                </a:r>
                <a:r>
                  <a:rPr lang="ru-RU" sz="1500" dirty="0"/>
                  <a:t>расчеты:</a:t>
                </a:r>
              </a:p>
              <a:p>
                <a:pPr marL="0" indent="0">
                  <a:buNone/>
                </a:pPr>
                <a:r>
                  <a:rPr lang="ru-RU" sz="1500" dirty="0"/>
                  <a:t>1) для каждого момента времени определить </a:t>
                </a:r>
                <a:r>
                  <a:rPr lang="ru-RU" sz="1500" i="1" dirty="0"/>
                  <a:t>вычисленные по</a:t>
                </a:r>
                <a:r>
                  <a:rPr lang="en-US" sz="1500" i="1" dirty="0"/>
                  <a:t> </a:t>
                </a:r>
                <a:r>
                  <a:rPr lang="ru-RU" sz="1500" i="1" dirty="0"/>
                  <a:t>уравнению регрессии значения</a:t>
                </a:r>
                <a:r>
                  <a:rPr lang="ru-RU" sz="1500" dirty="0"/>
                  <a:t> (</a:t>
                </a:r>
                <a14:m>
                  <m:oMath xmlns:m="http://schemas.openxmlformats.org/officeDocument/2006/math">
                    <m:acc>
                      <m:accPr>
                        <m:chr m:val="̂"/>
                        <m:ctrlPr>
                          <a:rPr lang="ru-RU" sz="1500" i="1">
                            <a:latin typeface="Cambria Math" panose="02040503050406030204" pitchFamily="18" charset="0"/>
                          </a:rPr>
                        </m:ctrlPr>
                      </m:accPr>
                      <m:e>
                        <m:r>
                          <a:rPr lang="en-US" sz="1500" i="1">
                            <a:latin typeface="Cambria Math"/>
                          </a:rPr>
                          <m:t>𝑦</m:t>
                        </m:r>
                      </m:e>
                    </m:acc>
                  </m:oMath>
                </a14:m>
                <a:r>
                  <a:rPr lang="ru-RU" sz="1500" dirty="0"/>
                  <a:t>)</a:t>
                </a:r>
              </a:p>
              <a:p>
                <a:pPr marL="0" indent="0">
                  <a:buNone/>
                </a:pPr>
                <a:r>
                  <a:rPr lang="ru-RU" sz="1500" dirty="0"/>
                  <a:t>2) рассчитать </a:t>
                </a:r>
                <a:r>
                  <a:rPr lang="ru-RU" sz="1500" b="1" i="1" dirty="0"/>
                  <a:t>дисперсию модели</a:t>
                </a:r>
                <a:r>
                  <a:rPr lang="ru-RU" sz="1500" dirty="0"/>
                  <a:t> </a:t>
                </a:r>
                <a14:m>
                  <m:oMath xmlns:m="http://schemas.openxmlformats.org/officeDocument/2006/math">
                    <m:acc>
                      <m:accPr>
                        <m:chr m:val="̂"/>
                        <m:ctrlPr>
                          <a:rPr lang="ru-RU" sz="1500" i="1">
                            <a:latin typeface="Cambria Math" panose="02040503050406030204" pitchFamily="18" charset="0"/>
                          </a:rPr>
                        </m:ctrlPr>
                      </m:accPr>
                      <m:e>
                        <m:r>
                          <a:rPr lang="en-US" sz="1500" i="1">
                            <a:latin typeface="Cambria Math"/>
                          </a:rPr>
                          <m:t>𝑦</m:t>
                        </m:r>
                      </m:e>
                    </m:acc>
                  </m:oMath>
                </a14:m>
                <a:r>
                  <a:rPr lang="ru-RU" sz="1500" dirty="0"/>
                  <a:t>, характеризующую изменчивость</a:t>
                </a:r>
                <a:r>
                  <a:rPr lang="en-US" sz="1500" dirty="0"/>
                  <a:t> </a:t>
                </a:r>
                <a:r>
                  <a:rPr lang="ru-RU" sz="1500" dirty="0"/>
                  <a:t>линии регрессии относительно среднего значения </a:t>
                </a:r>
                <a14:m>
                  <m:oMath xmlns:m="http://schemas.openxmlformats.org/officeDocument/2006/math">
                    <m:acc>
                      <m:accPr>
                        <m:chr m:val="̅"/>
                        <m:ctrlPr>
                          <a:rPr lang="ru-RU" sz="1500" i="1">
                            <a:latin typeface="Cambria Math" panose="02040503050406030204" pitchFamily="18" charset="0"/>
                          </a:rPr>
                        </m:ctrlPr>
                      </m:accPr>
                      <m:e>
                        <m:r>
                          <a:rPr lang="en-US" sz="1500" i="1">
                            <a:latin typeface="Cambria Math"/>
                          </a:rPr>
                          <m:t>𝑦</m:t>
                        </m:r>
                      </m:e>
                    </m:acc>
                  </m:oMath>
                </a14:m>
                <a:endParaRPr lang="en-US" sz="1500" dirty="0"/>
              </a:p>
              <a:p>
                <a:pPr marL="0" indent="0">
                  <a:buNone/>
                </a:pPr>
                <a14:m>
                  <m:oMathPara xmlns:m="http://schemas.openxmlformats.org/officeDocument/2006/math">
                    <m:oMathParaPr>
                      <m:jc m:val="centerGroup"/>
                    </m:oMathParaPr>
                    <m:oMath xmlns:m="http://schemas.openxmlformats.org/officeDocument/2006/math">
                      <m:sSub>
                        <m:sSubPr>
                          <m:ctrlPr>
                            <a:rPr lang="ru-RU" sz="1500" i="1">
                              <a:latin typeface="Cambria Math" panose="02040503050406030204" pitchFamily="18" charset="0"/>
                            </a:rPr>
                          </m:ctrlPr>
                        </m:sSubPr>
                        <m:e>
                          <m:r>
                            <a:rPr lang="en-US" sz="1500" i="1">
                              <a:latin typeface="Cambria Math"/>
                            </a:rPr>
                            <m:t>𝐷</m:t>
                          </m:r>
                        </m:e>
                        <m:sub>
                          <m:acc>
                            <m:accPr>
                              <m:chr m:val="̂"/>
                              <m:ctrlPr>
                                <a:rPr lang="ru-RU" sz="1500" i="1">
                                  <a:latin typeface="Cambria Math" panose="02040503050406030204" pitchFamily="18" charset="0"/>
                                </a:rPr>
                              </m:ctrlPr>
                            </m:accPr>
                            <m:e>
                              <m:r>
                                <a:rPr lang="en-US" sz="1500" i="1">
                                  <a:latin typeface="Cambria Math"/>
                                </a:rPr>
                                <m:t>𝑦</m:t>
                              </m:r>
                            </m:e>
                          </m:acc>
                        </m:sub>
                      </m:sSub>
                      <m:r>
                        <a:rPr lang="en-US" sz="1500" i="1">
                          <a:latin typeface="Cambria Math"/>
                        </a:rPr>
                        <m:t>=</m:t>
                      </m:r>
                      <m:f>
                        <m:fPr>
                          <m:ctrlPr>
                            <a:rPr lang="ru-RU" sz="1500" i="1">
                              <a:latin typeface="Cambria Math" panose="02040503050406030204" pitchFamily="18" charset="0"/>
                            </a:rPr>
                          </m:ctrlPr>
                        </m:fPr>
                        <m:num>
                          <m:r>
                            <a:rPr lang="en-US" sz="1500" i="1">
                              <a:latin typeface="Cambria Math"/>
                            </a:rPr>
                            <m:t>1</m:t>
                          </m:r>
                        </m:num>
                        <m:den>
                          <m:r>
                            <a:rPr lang="en-US" sz="1500" i="1">
                              <a:latin typeface="Cambria Math"/>
                            </a:rPr>
                            <m:t>𝑁</m:t>
                          </m:r>
                        </m:den>
                      </m:f>
                      <m:nary>
                        <m:naryPr>
                          <m:chr m:val="∑"/>
                          <m:ctrlPr>
                            <a:rPr lang="ru-RU" sz="1500" i="1">
                              <a:latin typeface="Cambria Math" panose="02040503050406030204" pitchFamily="18" charset="0"/>
                            </a:rPr>
                          </m:ctrlPr>
                        </m:naryPr>
                        <m:sub>
                          <m:r>
                            <m:rPr>
                              <m:brk m:alnAt="23"/>
                            </m:rPr>
                            <a:rPr lang="en-US" sz="1500" i="1">
                              <a:latin typeface="Cambria Math"/>
                            </a:rPr>
                            <m:t>𝑖</m:t>
                          </m:r>
                          <m:r>
                            <a:rPr lang="en-US" sz="1500" i="1">
                              <a:latin typeface="Cambria Math"/>
                            </a:rPr>
                            <m:t>=1</m:t>
                          </m:r>
                        </m:sub>
                        <m:sup>
                          <m:r>
                            <a:rPr lang="en-US" sz="1500" i="1">
                              <a:latin typeface="Cambria Math"/>
                            </a:rPr>
                            <m:t>𝑁</m:t>
                          </m:r>
                        </m:sup>
                        <m:e>
                          <m:r>
                            <a:rPr lang="en-US" sz="1500" i="1">
                              <a:latin typeface="Cambria Math"/>
                            </a:rPr>
                            <m:t>(</m:t>
                          </m:r>
                          <m:sSup>
                            <m:sSupPr>
                              <m:ctrlPr>
                                <a:rPr lang="ru-RU" sz="1500" i="1">
                                  <a:latin typeface="Cambria Math" panose="02040503050406030204" pitchFamily="18" charset="0"/>
                                </a:rPr>
                              </m:ctrlPr>
                            </m:sSupPr>
                            <m:e>
                              <m:sSub>
                                <m:sSubPr>
                                  <m:ctrlPr>
                                    <a:rPr lang="ru-RU" sz="1500" i="1">
                                      <a:latin typeface="Cambria Math" panose="02040503050406030204" pitchFamily="18" charset="0"/>
                                    </a:rPr>
                                  </m:ctrlPr>
                                </m:sSubPr>
                                <m:e>
                                  <m:acc>
                                    <m:accPr>
                                      <m:chr m:val="̂"/>
                                      <m:ctrlPr>
                                        <a:rPr lang="ru-RU" sz="1500" i="1">
                                          <a:latin typeface="Cambria Math" panose="02040503050406030204" pitchFamily="18" charset="0"/>
                                        </a:rPr>
                                      </m:ctrlPr>
                                    </m:accPr>
                                    <m:e>
                                      <m:r>
                                        <a:rPr lang="en-US" sz="1500" i="1">
                                          <a:latin typeface="Cambria Math"/>
                                        </a:rPr>
                                        <m:t>𝑦</m:t>
                                      </m:r>
                                    </m:e>
                                  </m:acc>
                                </m:e>
                                <m:sub>
                                  <m:r>
                                    <a:rPr lang="en-US" sz="1500" i="1">
                                      <a:latin typeface="Cambria Math"/>
                                    </a:rPr>
                                    <m:t>𝑖</m:t>
                                  </m:r>
                                </m:sub>
                              </m:sSub>
                              <m:r>
                                <a:rPr lang="en-US" sz="1500" i="1">
                                  <a:latin typeface="Cambria Math"/>
                                </a:rPr>
                                <m:t>−</m:t>
                              </m:r>
                              <m:acc>
                                <m:accPr>
                                  <m:chr m:val="̅"/>
                                  <m:ctrlPr>
                                    <a:rPr lang="ru-RU" sz="1500" i="1">
                                      <a:latin typeface="Cambria Math" panose="02040503050406030204" pitchFamily="18" charset="0"/>
                                    </a:rPr>
                                  </m:ctrlPr>
                                </m:accPr>
                                <m:e>
                                  <m:r>
                                    <a:rPr lang="en-US" sz="1500" i="1">
                                      <a:latin typeface="Cambria Math"/>
                                    </a:rPr>
                                    <m:t>𝑦</m:t>
                                  </m:r>
                                </m:e>
                              </m:acc>
                              <m:r>
                                <a:rPr lang="en-US" sz="1500" i="1">
                                  <a:latin typeface="Cambria Math"/>
                                </a:rPr>
                                <m:t>)</m:t>
                              </m:r>
                            </m:e>
                            <m:sup>
                              <m:r>
                                <a:rPr lang="en-US" sz="1500" i="1">
                                  <a:latin typeface="Cambria Math"/>
                                </a:rPr>
                                <m:t>2</m:t>
                              </m:r>
                            </m:sup>
                          </m:sSup>
                        </m:e>
                      </m:nary>
                    </m:oMath>
                  </m:oMathPara>
                </a14:m>
                <a:endParaRPr lang="ru-RU" sz="1500" dirty="0"/>
              </a:p>
              <a:p>
                <a:pPr marL="0" indent="0">
                  <a:buNone/>
                </a:pPr>
                <a:r>
                  <a:rPr lang="ru-RU" sz="1500" dirty="0"/>
                  <a:t>3) для каждого момента времени рассчитать </a:t>
                </a:r>
                <a:r>
                  <a:rPr lang="ru-RU" sz="1500" b="1" i="1" dirty="0"/>
                  <a:t>остатки регрессии</a:t>
                </a:r>
                <a:endParaRPr lang="en-US" sz="1500" b="1" i="1" dirty="0"/>
              </a:p>
              <a:p>
                <a:pPr marL="0" indent="0">
                  <a:buNone/>
                </a:pPr>
                <a14:m>
                  <m:oMathPara xmlns:m="http://schemas.openxmlformats.org/officeDocument/2006/math">
                    <m:oMathParaPr>
                      <m:jc m:val="centerGroup"/>
                    </m:oMathParaPr>
                    <m:oMath xmlns:m="http://schemas.openxmlformats.org/officeDocument/2006/math">
                      <m:sSub>
                        <m:sSubPr>
                          <m:ctrlPr>
                            <a:rPr lang="ru-RU" sz="1500" i="1">
                              <a:latin typeface="Cambria Math" panose="02040503050406030204" pitchFamily="18" charset="0"/>
                            </a:rPr>
                          </m:ctrlPr>
                        </m:sSubPr>
                        <m:e>
                          <m:r>
                            <a:rPr lang="ru-RU" sz="1500" i="1">
                              <a:latin typeface="Cambria Math"/>
                              <a:ea typeface="Cambria Math"/>
                            </a:rPr>
                            <m:t>𝜀</m:t>
                          </m:r>
                        </m:e>
                        <m:sub>
                          <m:r>
                            <a:rPr lang="en-US" sz="1500" i="1">
                              <a:latin typeface="Cambria Math"/>
                            </a:rPr>
                            <m:t>𝑖</m:t>
                          </m:r>
                        </m:sub>
                      </m:sSub>
                      <m:r>
                        <a:rPr lang="en-US" sz="1500" i="1">
                          <a:latin typeface="Cambria Math"/>
                        </a:rPr>
                        <m:t>=</m:t>
                      </m:r>
                      <m:sSub>
                        <m:sSubPr>
                          <m:ctrlPr>
                            <a:rPr lang="ru-RU" sz="1500" i="1">
                              <a:latin typeface="Cambria Math" panose="02040503050406030204" pitchFamily="18" charset="0"/>
                            </a:rPr>
                          </m:ctrlPr>
                        </m:sSubPr>
                        <m:e>
                          <m:r>
                            <a:rPr lang="en-US" sz="1500" i="1">
                              <a:latin typeface="Cambria Math"/>
                            </a:rPr>
                            <m:t>𝑦</m:t>
                          </m:r>
                        </m:e>
                        <m:sub>
                          <m:r>
                            <a:rPr lang="en-US" sz="1500" i="1">
                              <a:latin typeface="Cambria Math"/>
                            </a:rPr>
                            <m:t>𝑖</m:t>
                          </m:r>
                        </m:sub>
                      </m:sSub>
                      <m:r>
                        <a:rPr lang="en-US" sz="1500" i="1">
                          <a:latin typeface="Cambria Math"/>
                        </a:rPr>
                        <m:t>−</m:t>
                      </m:r>
                      <m:sSub>
                        <m:sSubPr>
                          <m:ctrlPr>
                            <a:rPr lang="ru-RU" sz="1500" i="1">
                              <a:latin typeface="Cambria Math" panose="02040503050406030204" pitchFamily="18" charset="0"/>
                            </a:rPr>
                          </m:ctrlPr>
                        </m:sSubPr>
                        <m:e>
                          <m:acc>
                            <m:accPr>
                              <m:chr m:val="̂"/>
                              <m:ctrlPr>
                                <a:rPr lang="ru-RU" sz="1500" i="1">
                                  <a:latin typeface="Cambria Math" panose="02040503050406030204" pitchFamily="18" charset="0"/>
                                </a:rPr>
                              </m:ctrlPr>
                            </m:accPr>
                            <m:e>
                              <m:r>
                                <a:rPr lang="en-US" sz="1500" i="1">
                                  <a:latin typeface="Cambria Math"/>
                                </a:rPr>
                                <m:t>𝑦</m:t>
                              </m:r>
                            </m:e>
                          </m:acc>
                        </m:e>
                        <m:sub>
                          <m:r>
                            <a:rPr lang="en-US" sz="1500" i="1">
                              <a:latin typeface="Cambria Math"/>
                            </a:rPr>
                            <m:t>𝑖</m:t>
                          </m:r>
                        </m:sub>
                      </m:sSub>
                    </m:oMath>
                  </m:oMathPara>
                </a14:m>
                <a:endParaRPr lang="ru-RU" sz="1500" dirty="0"/>
              </a:p>
              <a:p>
                <a:pPr marL="0" indent="0">
                  <a:buNone/>
                </a:pPr>
                <a:r>
                  <a:rPr lang="ru-RU" sz="1500" dirty="0"/>
                  <a:t>4) рассчитать </a:t>
                </a:r>
                <a:r>
                  <a:rPr lang="ru-RU" sz="1500" b="1" i="1" dirty="0"/>
                  <a:t>дисперсию остатков</a:t>
                </a:r>
                <a:r>
                  <a:rPr lang="ru-RU" sz="1500" dirty="0"/>
                  <a:t> </a:t>
                </a:r>
                <a:r>
                  <a:rPr lang="el-GR" sz="1500" dirty="0"/>
                  <a:t>ε</a:t>
                </a:r>
                <a:r>
                  <a:rPr lang="ru-RU" sz="1500" dirty="0"/>
                  <a:t>, характеризующую отклонение</a:t>
                </a:r>
                <a:r>
                  <a:rPr lang="en-US" sz="1500" dirty="0"/>
                  <a:t> </a:t>
                </a:r>
                <a:r>
                  <a:rPr lang="ru-RU" sz="1500" dirty="0"/>
                  <a:t>уравнения регрессии от результатов наблюдений </a:t>
                </a:r>
                <a:r>
                  <a:rPr lang="en-US" sz="1500" i="1" dirty="0"/>
                  <a:t>y</a:t>
                </a:r>
              </a:p>
              <a:p>
                <a:pPr marL="0" indent="0">
                  <a:buNone/>
                </a:pPr>
                <a14:m>
                  <m:oMathPara xmlns:m="http://schemas.openxmlformats.org/officeDocument/2006/math">
                    <m:oMathParaPr>
                      <m:jc m:val="centerGroup"/>
                    </m:oMathParaPr>
                    <m:oMath xmlns:m="http://schemas.openxmlformats.org/officeDocument/2006/math">
                      <m:sSub>
                        <m:sSubPr>
                          <m:ctrlPr>
                            <a:rPr lang="ru-RU" sz="1500" i="1">
                              <a:latin typeface="Cambria Math" panose="02040503050406030204" pitchFamily="18" charset="0"/>
                            </a:rPr>
                          </m:ctrlPr>
                        </m:sSubPr>
                        <m:e>
                          <m:r>
                            <a:rPr lang="en-US" sz="1500" i="1">
                              <a:latin typeface="Cambria Math"/>
                            </a:rPr>
                            <m:t>𝐷</m:t>
                          </m:r>
                        </m:e>
                        <m:sub>
                          <m:r>
                            <a:rPr lang="ru-RU" sz="1500" i="1">
                              <a:latin typeface="Cambria Math"/>
                              <a:ea typeface="Cambria Math"/>
                            </a:rPr>
                            <m:t>𝜀</m:t>
                          </m:r>
                        </m:sub>
                      </m:sSub>
                      <m:r>
                        <a:rPr lang="en-US" sz="1500" i="1">
                          <a:latin typeface="Cambria Math"/>
                        </a:rPr>
                        <m:t>=</m:t>
                      </m:r>
                      <m:f>
                        <m:fPr>
                          <m:ctrlPr>
                            <a:rPr lang="ru-RU" sz="1500" i="1">
                              <a:latin typeface="Cambria Math" panose="02040503050406030204" pitchFamily="18" charset="0"/>
                            </a:rPr>
                          </m:ctrlPr>
                        </m:fPr>
                        <m:num>
                          <m:r>
                            <a:rPr lang="en-US" sz="1500" i="1">
                              <a:latin typeface="Cambria Math"/>
                            </a:rPr>
                            <m:t>1</m:t>
                          </m:r>
                        </m:num>
                        <m:den>
                          <m:r>
                            <a:rPr lang="en-US" sz="1500" i="1">
                              <a:latin typeface="Cambria Math"/>
                            </a:rPr>
                            <m:t>𝑁</m:t>
                          </m:r>
                          <m:r>
                            <a:rPr lang="en-US" sz="1500" i="1">
                              <a:latin typeface="Cambria Math"/>
                            </a:rPr>
                            <m:t>−2</m:t>
                          </m:r>
                        </m:den>
                      </m:f>
                      <m:nary>
                        <m:naryPr>
                          <m:chr m:val="∑"/>
                          <m:ctrlPr>
                            <a:rPr lang="ru-RU" sz="1500" i="1">
                              <a:latin typeface="Cambria Math" panose="02040503050406030204" pitchFamily="18" charset="0"/>
                            </a:rPr>
                          </m:ctrlPr>
                        </m:naryPr>
                        <m:sub>
                          <m:r>
                            <m:rPr>
                              <m:brk m:alnAt="23"/>
                            </m:rPr>
                            <a:rPr lang="en-US" sz="1500" i="1">
                              <a:latin typeface="Cambria Math"/>
                            </a:rPr>
                            <m:t>𝑖</m:t>
                          </m:r>
                          <m:r>
                            <a:rPr lang="en-US" sz="1500" i="1">
                              <a:latin typeface="Cambria Math"/>
                            </a:rPr>
                            <m:t>=1</m:t>
                          </m:r>
                        </m:sub>
                        <m:sup>
                          <m:r>
                            <a:rPr lang="en-US" sz="1500" i="1">
                              <a:latin typeface="Cambria Math"/>
                            </a:rPr>
                            <m:t>𝑁</m:t>
                          </m:r>
                        </m:sup>
                        <m:e>
                          <m:r>
                            <a:rPr lang="en-US" sz="1500" i="1">
                              <a:latin typeface="Cambria Math"/>
                            </a:rPr>
                            <m:t>(</m:t>
                          </m:r>
                          <m:sSubSup>
                            <m:sSubSupPr>
                              <m:ctrlPr>
                                <a:rPr lang="ru-RU" sz="1500" i="1">
                                  <a:latin typeface="Cambria Math" panose="02040503050406030204" pitchFamily="18" charset="0"/>
                                </a:rPr>
                              </m:ctrlPr>
                            </m:sSubSupPr>
                            <m:e>
                              <m:r>
                                <a:rPr lang="ru-RU" sz="1500" i="1">
                                  <a:latin typeface="Cambria Math"/>
                                  <a:ea typeface="Cambria Math"/>
                                </a:rPr>
                                <m:t>𝜀</m:t>
                              </m:r>
                            </m:e>
                            <m:sub>
                              <m:r>
                                <a:rPr lang="en-US" sz="1500" i="1">
                                  <a:latin typeface="Cambria Math"/>
                                </a:rPr>
                                <m:t>𝑖</m:t>
                              </m:r>
                            </m:sub>
                            <m:sup>
                              <m:r>
                                <a:rPr lang="en-US" sz="1500" i="1">
                                  <a:latin typeface="Cambria Math"/>
                                </a:rPr>
                                <m:t>2</m:t>
                              </m:r>
                            </m:sup>
                          </m:sSubSup>
                          <m:r>
                            <a:rPr lang="en-US" sz="1500" i="1">
                              <a:latin typeface="Cambria Math"/>
                            </a:rPr>
                            <m:t>)</m:t>
                          </m:r>
                        </m:e>
                      </m:nary>
                    </m:oMath>
                  </m:oMathPara>
                </a14:m>
                <a:endParaRPr lang="ru-RU" sz="1500" dirty="0"/>
              </a:p>
              <a:p>
                <a:pPr marL="0" indent="0">
                  <a:buNone/>
                </a:pPr>
                <a:r>
                  <a:rPr lang="ru-RU" sz="1500" dirty="0"/>
                  <a:t>5) оценить </a:t>
                </a:r>
                <a:r>
                  <a:rPr lang="ru-RU" sz="1500" b="1" i="1" dirty="0"/>
                  <a:t>адекватность</a:t>
                </a:r>
                <a:r>
                  <a:rPr lang="ru-RU" sz="1500" dirty="0"/>
                  <a:t> регрессионной модели. Для этого</a:t>
                </a:r>
                <a:r>
                  <a:rPr lang="en-US" sz="1500" dirty="0"/>
                  <a:t> </a:t>
                </a:r>
                <a:r>
                  <a:rPr lang="ru-RU" sz="1500" dirty="0"/>
                  <a:t>выдвигаем нулевую гипотезу о равенстве дисперсий </a:t>
                </a:r>
                <a14:m>
                  <m:oMath xmlns:m="http://schemas.openxmlformats.org/officeDocument/2006/math">
                    <m:sSub>
                      <m:sSubPr>
                        <m:ctrlPr>
                          <a:rPr lang="ru-RU" sz="1500" i="1">
                            <a:latin typeface="Cambria Math" panose="02040503050406030204" pitchFamily="18" charset="0"/>
                          </a:rPr>
                        </m:ctrlPr>
                      </m:sSubPr>
                      <m:e>
                        <m:r>
                          <a:rPr lang="en-US" sz="1500" i="1">
                            <a:latin typeface="Cambria Math"/>
                          </a:rPr>
                          <m:t>𝐻</m:t>
                        </m:r>
                      </m:e>
                      <m:sub>
                        <m:r>
                          <a:rPr lang="en-US" sz="1500" i="1">
                            <a:latin typeface="Cambria Math"/>
                          </a:rPr>
                          <m:t>0</m:t>
                        </m:r>
                      </m:sub>
                    </m:sSub>
                    <m:r>
                      <a:rPr lang="en-US" sz="1500" i="1">
                        <a:latin typeface="Cambria Math"/>
                      </a:rPr>
                      <m:t>:</m:t>
                    </m:r>
                    <m:sSub>
                      <m:sSubPr>
                        <m:ctrlPr>
                          <a:rPr lang="ru-RU" sz="1500" i="1">
                            <a:latin typeface="Cambria Math" panose="02040503050406030204" pitchFamily="18" charset="0"/>
                          </a:rPr>
                        </m:ctrlPr>
                      </m:sSubPr>
                      <m:e>
                        <m:r>
                          <a:rPr lang="en-US" sz="1500" i="1">
                            <a:latin typeface="Cambria Math"/>
                          </a:rPr>
                          <m:t>𝐷</m:t>
                        </m:r>
                      </m:e>
                      <m:sub>
                        <m:acc>
                          <m:accPr>
                            <m:chr m:val="̂"/>
                            <m:ctrlPr>
                              <a:rPr lang="ru-RU" sz="1500" i="1">
                                <a:latin typeface="Cambria Math" panose="02040503050406030204" pitchFamily="18" charset="0"/>
                              </a:rPr>
                            </m:ctrlPr>
                          </m:accPr>
                          <m:e>
                            <m:r>
                              <a:rPr lang="en-US" sz="1500" i="1">
                                <a:latin typeface="Cambria Math"/>
                              </a:rPr>
                              <m:t>𝑦</m:t>
                            </m:r>
                          </m:e>
                        </m:acc>
                      </m:sub>
                    </m:sSub>
                    <m:r>
                      <a:rPr lang="en-US" sz="1500" i="1">
                        <a:latin typeface="Cambria Math"/>
                      </a:rPr>
                      <m:t>=</m:t>
                    </m:r>
                    <m:sSub>
                      <m:sSubPr>
                        <m:ctrlPr>
                          <a:rPr lang="ru-RU" sz="1500" i="1">
                            <a:latin typeface="Cambria Math" panose="02040503050406030204" pitchFamily="18" charset="0"/>
                          </a:rPr>
                        </m:ctrlPr>
                      </m:sSubPr>
                      <m:e>
                        <m:r>
                          <a:rPr lang="en-US" sz="1500" i="1">
                            <a:latin typeface="Cambria Math"/>
                          </a:rPr>
                          <m:t>𝐷</m:t>
                        </m:r>
                      </m:e>
                      <m:sub>
                        <m:r>
                          <a:rPr lang="ru-RU" sz="1500" i="1">
                            <a:latin typeface="Cambria Math"/>
                            <a:ea typeface="Cambria Math"/>
                          </a:rPr>
                          <m:t>𝜀</m:t>
                        </m:r>
                      </m:sub>
                    </m:sSub>
                  </m:oMath>
                </a14:m>
                <a:r>
                  <a:rPr lang="ru-RU" sz="1500" dirty="0"/>
                  <a:t> и</a:t>
                </a:r>
                <a:r>
                  <a:rPr lang="en-US" sz="1500" dirty="0"/>
                  <a:t> </a:t>
                </a:r>
                <a:r>
                  <a:rPr lang="ru-RU" sz="1500" dirty="0"/>
                  <a:t>альтернативную ей гипотезу </a:t>
                </a:r>
                <a14:m>
                  <m:oMath xmlns:m="http://schemas.openxmlformats.org/officeDocument/2006/math">
                    <m:sSub>
                      <m:sSubPr>
                        <m:ctrlPr>
                          <a:rPr lang="ru-RU" sz="1500" i="1">
                            <a:latin typeface="Cambria Math" panose="02040503050406030204" pitchFamily="18" charset="0"/>
                          </a:rPr>
                        </m:ctrlPr>
                      </m:sSubPr>
                      <m:e>
                        <m:r>
                          <a:rPr lang="en-US" sz="1500" i="1">
                            <a:latin typeface="Cambria Math"/>
                          </a:rPr>
                          <m:t>𝐻</m:t>
                        </m:r>
                      </m:e>
                      <m:sub>
                        <m:r>
                          <a:rPr lang="en-US" sz="1500" i="1">
                            <a:latin typeface="Cambria Math"/>
                          </a:rPr>
                          <m:t>1</m:t>
                        </m:r>
                      </m:sub>
                    </m:sSub>
                    <m:r>
                      <a:rPr lang="en-US" sz="1500" i="1">
                        <a:latin typeface="Cambria Math"/>
                      </a:rPr>
                      <m:t>:</m:t>
                    </m:r>
                    <m:sSub>
                      <m:sSubPr>
                        <m:ctrlPr>
                          <a:rPr lang="ru-RU" sz="1500" i="1">
                            <a:latin typeface="Cambria Math" panose="02040503050406030204" pitchFamily="18" charset="0"/>
                          </a:rPr>
                        </m:ctrlPr>
                      </m:sSubPr>
                      <m:e>
                        <m:r>
                          <a:rPr lang="en-US" sz="1500" i="1">
                            <a:latin typeface="Cambria Math"/>
                          </a:rPr>
                          <m:t>𝐷</m:t>
                        </m:r>
                      </m:e>
                      <m:sub>
                        <m:acc>
                          <m:accPr>
                            <m:chr m:val="̂"/>
                            <m:ctrlPr>
                              <a:rPr lang="ru-RU" sz="1500" i="1">
                                <a:latin typeface="Cambria Math" panose="02040503050406030204" pitchFamily="18" charset="0"/>
                              </a:rPr>
                            </m:ctrlPr>
                          </m:accPr>
                          <m:e>
                            <m:r>
                              <a:rPr lang="en-US" sz="1500" i="1">
                                <a:latin typeface="Cambria Math"/>
                              </a:rPr>
                              <m:t>𝑦</m:t>
                            </m:r>
                          </m:e>
                        </m:acc>
                      </m:sub>
                    </m:sSub>
                    <m:r>
                      <a:rPr lang="en-US" sz="1500" i="1">
                        <a:latin typeface="Cambria Math"/>
                        <a:ea typeface="Cambria Math"/>
                      </a:rPr>
                      <m:t>≠</m:t>
                    </m:r>
                    <m:sSub>
                      <m:sSubPr>
                        <m:ctrlPr>
                          <a:rPr lang="ru-RU" sz="1500" i="1">
                            <a:latin typeface="Cambria Math" panose="02040503050406030204" pitchFamily="18" charset="0"/>
                          </a:rPr>
                        </m:ctrlPr>
                      </m:sSubPr>
                      <m:e>
                        <m:r>
                          <a:rPr lang="en-US" sz="1500" i="1">
                            <a:latin typeface="Cambria Math"/>
                          </a:rPr>
                          <m:t>𝐷</m:t>
                        </m:r>
                      </m:e>
                      <m:sub>
                        <m:r>
                          <a:rPr lang="ru-RU" sz="1500" i="1">
                            <a:latin typeface="Cambria Math"/>
                            <a:ea typeface="Cambria Math"/>
                          </a:rPr>
                          <m:t>𝜀</m:t>
                        </m:r>
                      </m:sub>
                    </m:sSub>
                  </m:oMath>
                </a14:m>
                <a:r>
                  <a:rPr lang="ru-RU" sz="1500" dirty="0"/>
                  <a:t> . Для проверки используется критерий Фишера </a:t>
                </a:r>
              </a:p>
              <a:p>
                <a:pPr marL="0" indent="0">
                  <a:buNone/>
                </a:pPr>
                <a14:m>
                  <m:oMathPara xmlns:m="http://schemas.openxmlformats.org/officeDocument/2006/math">
                    <m:oMathParaPr>
                      <m:jc m:val="centerGroup"/>
                    </m:oMathParaPr>
                    <m:oMath xmlns:m="http://schemas.openxmlformats.org/officeDocument/2006/math">
                      <m:sSup>
                        <m:sSupPr>
                          <m:ctrlPr>
                            <a:rPr lang="ru-RU" sz="1500" i="1">
                              <a:latin typeface="Cambria Math" panose="02040503050406030204" pitchFamily="18" charset="0"/>
                            </a:rPr>
                          </m:ctrlPr>
                        </m:sSupPr>
                        <m:e>
                          <m:r>
                            <a:rPr lang="en-US" sz="1500" i="1">
                              <a:latin typeface="Cambria Math"/>
                            </a:rPr>
                            <m:t>𝐹</m:t>
                          </m:r>
                        </m:e>
                        <m:sup>
                          <m:r>
                            <a:rPr lang="en-US" sz="1500" i="1">
                              <a:latin typeface="Cambria Math"/>
                            </a:rPr>
                            <m:t>∗</m:t>
                          </m:r>
                        </m:sup>
                      </m:sSup>
                      <m:r>
                        <a:rPr lang="en-US" sz="1500" i="1">
                          <a:latin typeface="Cambria Math"/>
                        </a:rPr>
                        <m:t>=</m:t>
                      </m:r>
                      <m:f>
                        <m:fPr>
                          <m:ctrlPr>
                            <a:rPr lang="ru-RU" sz="1500" i="1">
                              <a:latin typeface="Cambria Math" panose="02040503050406030204" pitchFamily="18" charset="0"/>
                            </a:rPr>
                          </m:ctrlPr>
                        </m:fPr>
                        <m:num>
                          <m:sSub>
                            <m:sSubPr>
                              <m:ctrlPr>
                                <a:rPr lang="ru-RU" sz="1500" i="1">
                                  <a:latin typeface="Cambria Math" panose="02040503050406030204" pitchFamily="18" charset="0"/>
                                </a:rPr>
                              </m:ctrlPr>
                            </m:sSubPr>
                            <m:e>
                              <m:r>
                                <a:rPr lang="en-US" sz="1500" i="1">
                                  <a:latin typeface="Cambria Math"/>
                                </a:rPr>
                                <m:t>𝐷</m:t>
                              </m:r>
                            </m:e>
                            <m:sub>
                              <m:acc>
                                <m:accPr>
                                  <m:chr m:val="̂"/>
                                  <m:ctrlPr>
                                    <a:rPr lang="ru-RU" sz="1500" i="1">
                                      <a:latin typeface="Cambria Math" panose="02040503050406030204" pitchFamily="18" charset="0"/>
                                    </a:rPr>
                                  </m:ctrlPr>
                                </m:accPr>
                                <m:e>
                                  <m:r>
                                    <a:rPr lang="en-US" sz="1500" i="1">
                                      <a:latin typeface="Cambria Math"/>
                                    </a:rPr>
                                    <m:t>𝑦</m:t>
                                  </m:r>
                                </m:e>
                              </m:acc>
                            </m:sub>
                          </m:sSub>
                        </m:num>
                        <m:den>
                          <m:sSub>
                            <m:sSubPr>
                              <m:ctrlPr>
                                <a:rPr lang="ru-RU" sz="1500" i="1">
                                  <a:latin typeface="Cambria Math" panose="02040503050406030204" pitchFamily="18" charset="0"/>
                                </a:rPr>
                              </m:ctrlPr>
                            </m:sSubPr>
                            <m:e>
                              <m:r>
                                <a:rPr lang="en-US" sz="1500" i="1">
                                  <a:latin typeface="Cambria Math"/>
                                </a:rPr>
                                <m:t>𝐷</m:t>
                              </m:r>
                            </m:e>
                            <m:sub>
                              <m:r>
                                <a:rPr lang="ru-RU" sz="1500" i="1">
                                  <a:latin typeface="Cambria Math"/>
                                  <a:ea typeface="Cambria Math"/>
                                </a:rPr>
                                <m:t>𝜀</m:t>
                              </m:r>
                            </m:sub>
                          </m:sSub>
                        </m:den>
                      </m:f>
                      <m:r>
                        <a:rPr lang="en-US" sz="1500" i="1">
                          <a:latin typeface="Cambria Math"/>
                        </a:rPr>
                        <m:t>𝑁</m:t>
                      </m:r>
                    </m:oMath>
                  </m:oMathPara>
                </a14:m>
                <a:endParaRPr lang="ru-RU" sz="1500" dirty="0"/>
              </a:p>
              <a:p>
                <a:pPr marL="0" indent="0">
                  <a:buNone/>
                </a:pPr>
                <a:r>
                  <a:rPr lang="ru-RU" sz="1500" dirty="0"/>
                  <a:t>который сравнивается с </a:t>
                </a:r>
                <a:r>
                  <a:rPr lang="ru-RU" sz="1500" dirty="0" err="1"/>
                  <a:t>F</a:t>
                </a:r>
                <a:r>
                  <a:rPr lang="ru-RU" sz="1500" baseline="-25000" dirty="0" err="1"/>
                  <a:t>Kp</a:t>
                </a:r>
                <a:r>
                  <a:rPr lang="ru-RU" sz="1500" dirty="0"/>
                  <a:t> при заданном уровне значимости </a:t>
                </a:r>
                <a:r>
                  <a:rPr lang="el-GR" sz="1500" dirty="0"/>
                  <a:t>α</a:t>
                </a:r>
                <a:r>
                  <a:rPr lang="en-US" sz="1500" dirty="0"/>
                  <a:t> </a:t>
                </a:r>
                <a:r>
                  <a:rPr lang="ru-RU" sz="1500" dirty="0"/>
                  <a:t>(</a:t>
                </a:r>
                <a:r>
                  <a:rPr lang="el-GR" sz="1500" dirty="0"/>
                  <a:t>α</a:t>
                </a:r>
                <a:r>
                  <a:rPr lang="ru-RU" sz="1500" dirty="0"/>
                  <a:t> = 0,05) и степенях свободы </a:t>
                </a:r>
                <a14:m>
                  <m:oMath xmlns:m="http://schemas.openxmlformats.org/officeDocument/2006/math">
                    <m:sSub>
                      <m:sSubPr>
                        <m:ctrlPr>
                          <a:rPr lang="ru-RU" sz="1500" i="1">
                            <a:latin typeface="Cambria Math" panose="02040503050406030204" pitchFamily="18" charset="0"/>
                          </a:rPr>
                        </m:ctrlPr>
                      </m:sSubPr>
                      <m:e>
                        <m:r>
                          <a:rPr lang="en-US" sz="1500" i="1">
                            <a:latin typeface="Cambria Math"/>
                          </a:rPr>
                          <m:t>𝑣</m:t>
                        </m:r>
                      </m:e>
                      <m:sub>
                        <m:r>
                          <a:rPr lang="en-US" sz="1500" i="1">
                            <a:latin typeface="Cambria Math"/>
                          </a:rPr>
                          <m:t>1</m:t>
                        </m:r>
                      </m:sub>
                    </m:sSub>
                    <m:r>
                      <a:rPr lang="en-US" sz="1500" i="1">
                        <a:latin typeface="Cambria Math"/>
                      </a:rPr>
                      <m:t>=1, </m:t>
                    </m:r>
                    <m:sSub>
                      <m:sSubPr>
                        <m:ctrlPr>
                          <a:rPr lang="ru-RU" sz="1500" i="1">
                            <a:latin typeface="Cambria Math" panose="02040503050406030204" pitchFamily="18" charset="0"/>
                          </a:rPr>
                        </m:ctrlPr>
                      </m:sSubPr>
                      <m:e>
                        <m:r>
                          <a:rPr lang="en-US" sz="1500" i="1">
                            <a:latin typeface="Cambria Math"/>
                          </a:rPr>
                          <m:t>𝑣</m:t>
                        </m:r>
                      </m:e>
                      <m:sub>
                        <m:r>
                          <a:rPr lang="en-US" sz="1500" i="1">
                            <a:latin typeface="Cambria Math"/>
                          </a:rPr>
                          <m:t>2</m:t>
                        </m:r>
                      </m:sub>
                    </m:sSub>
                    <m:r>
                      <a:rPr lang="en-US" sz="1500" i="1">
                        <a:latin typeface="Cambria Math"/>
                      </a:rPr>
                      <m:t>=</m:t>
                    </m:r>
                    <m:r>
                      <a:rPr lang="en-US" sz="1500" i="1">
                        <a:latin typeface="Cambria Math"/>
                      </a:rPr>
                      <m:t>𝑁</m:t>
                    </m:r>
                    <m:r>
                      <a:rPr lang="en-US" sz="1500" i="1">
                        <a:latin typeface="Cambria Math"/>
                      </a:rPr>
                      <m:t>−2</m:t>
                    </m:r>
                  </m:oMath>
                </a14:m>
                <a:r>
                  <a:rPr lang="ru-RU" sz="1500" dirty="0"/>
                  <a:t>. </a:t>
                </a:r>
                <a:endParaRPr lang="en-US" sz="1500" dirty="0"/>
              </a:p>
              <a:p>
                <a:pPr marL="0" indent="0">
                  <a:buNone/>
                </a:pPr>
                <a:r>
                  <a:rPr lang="ru-RU" sz="1500" dirty="0"/>
                  <a:t>Если F* &gt; </a:t>
                </a:r>
                <a:r>
                  <a:rPr lang="ru-RU" sz="1500" dirty="0" err="1"/>
                  <a:t>F</a:t>
                </a:r>
                <a:r>
                  <a:rPr lang="ru-RU" sz="1500" baseline="-25000" dirty="0" err="1"/>
                  <a:t>Kp</a:t>
                </a:r>
                <a:r>
                  <a:rPr lang="ru-RU" sz="1500" dirty="0"/>
                  <a:t>, то</a:t>
                </a:r>
                <a:r>
                  <a:rPr lang="en-US" sz="1500" dirty="0"/>
                  <a:t> </a:t>
                </a:r>
                <a:r>
                  <a:rPr lang="ru-RU" sz="1500" dirty="0"/>
                  <a:t>нулевая гипотеза о равенстве дисперсий отвергается, что означает</a:t>
                </a:r>
                <a:r>
                  <a:rPr lang="en-US" sz="1500" dirty="0"/>
                  <a:t> </a:t>
                </a:r>
                <a:r>
                  <a:rPr lang="ru-RU" sz="1500" dirty="0"/>
                  <a:t>в рассматриваемом случае адекватность регрессионной модели.</a:t>
                </a:r>
                <a:endParaRPr lang="en-US" sz="1500" dirty="0"/>
              </a:p>
              <a:p>
                <a:pPr marL="0" indent="0">
                  <a:buNone/>
                </a:pPr>
                <a:r>
                  <a:rPr lang="ru-RU" sz="1500" dirty="0"/>
                  <a:t>4. </a:t>
                </a:r>
                <a:r>
                  <a:rPr lang="ru-RU" sz="1500" b="1" i="1" dirty="0"/>
                  <a:t>Стандартная (среднеквадратическая) ошибка модели</a:t>
                </a:r>
                <a:endParaRPr lang="en-US" sz="1500" b="1" i="1" dirty="0"/>
              </a:p>
              <a:p>
                <a:pPr marL="0" indent="0">
                  <a:buNone/>
                </a:pPr>
                <a14:m>
                  <m:oMathPara xmlns:m="http://schemas.openxmlformats.org/officeDocument/2006/math">
                    <m:oMathParaPr>
                      <m:jc m:val="centerGroup"/>
                    </m:oMathParaPr>
                    <m:oMath xmlns:m="http://schemas.openxmlformats.org/officeDocument/2006/math">
                      <m:sSub>
                        <m:sSubPr>
                          <m:ctrlPr>
                            <a:rPr lang="ru-RU" sz="1500" i="1">
                              <a:latin typeface="Cambria Math" panose="02040503050406030204" pitchFamily="18" charset="0"/>
                            </a:rPr>
                          </m:ctrlPr>
                        </m:sSubPr>
                        <m:e>
                          <m:r>
                            <a:rPr lang="ru-RU" sz="1500" i="1">
                              <a:latin typeface="Cambria Math"/>
                              <a:ea typeface="Cambria Math"/>
                            </a:rPr>
                            <m:t>𝜎</m:t>
                          </m:r>
                        </m:e>
                        <m:sub>
                          <m:r>
                            <a:rPr lang="ru-RU" sz="1500" i="1">
                              <a:latin typeface="Cambria Math"/>
                              <a:ea typeface="Cambria Math"/>
                            </a:rPr>
                            <m:t>𝜀</m:t>
                          </m:r>
                        </m:sub>
                      </m:sSub>
                      <m:r>
                        <a:rPr lang="en-US" sz="1500" i="1">
                          <a:latin typeface="Cambria Math"/>
                        </a:rPr>
                        <m:t>=</m:t>
                      </m:r>
                      <m:rad>
                        <m:radPr>
                          <m:degHide m:val="on"/>
                          <m:ctrlPr>
                            <a:rPr lang="ru-RU" sz="1500" i="1">
                              <a:latin typeface="Cambria Math" panose="02040503050406030204" pitchFamily="18" charset="0"/>
                            </a:rPr>
                          </m:ctrlPr>
                        </m:radPr>
                        <m:deg/>
                        <m:e>
                          <m:sSub>
                            <m:sSubPr>
                              <m:ctrlPr>
                                <a:rPr lang="ru-RU" sz="1500" i="1">
                                  <a:latin typeface="Cambria Math" panose="02040503050406030204" pitchFamily="18" charset="0"/>
                                </a:rPr>
                              </m:ctrlPr>
                            </m:sSubPr>
                            <m:e>
                              <m:r>
                                <a:rPr lang="en-US" sz="1500" i="1">
                                  <a:latin typeface="Cambria Math"/>
                                </a:rPr>
                                <m:t>𝐷</m:t>
                              </m:r>
                            </m:e>
                            <m:sub>
                              <m:r>
                                <a:rPr lang="ru-RU" sz="1500" i="1">
                                  <a:latin typeface="Cambria Math"/>
                                  <a:ea typeface="Cambria Math"/>
                                </a:rPr>
                                <m:t>𝜀</m:t>
                              </m:r>
                            </m:sub>
                          </m:sSub>
                        </m:e>
                      </m:rad>
                    </m:oMath>
                  </m:oMathPara>
                </a14:m>
                <a:endParaRPr lang="ru-RU" sz="1500" dirty="0"/>
              </a:p>
            </p:txBody>
          </p:sp>
        </mc:Choice>
        <mc:Fallback xmlns="">
          <p:sp>
            <p:nvSpPr>
              <p:cNvPr id="3" name="Объект 2"/>
              <p:cNvSpPr>
                <a:spLocks noGrp="1" noRot="1" noChangeAspect="1" noMove="1" noResize="1" noEditPoints="1" noAdjustHandles="1" noChangeArrowheads="1" noChangeShapeType="1" noTextEdit="1"/>
              </p:cNvSpPr>
              <p:nvPr>
                <p:ph idx="1"/>
              </p:nvPr>
            </p:nvSpPr>
            <p:spPr>
              <a:xfrm>
                <a:off x="351691" y="562708"/>
                <a:ext cx="11507373" cy="5753686"/>
              </a:xfrm>
              <a:blipFill>
                <a:blip r:embed="rId2"/>
                <a:stretch>
                  <a:fillRect l="-212" t="-530"/>
                </a:stretch>
              </a:blipFill>
            </p:spPr>
            <p:txBody>
              <a:bodyPr/>
              <a:lstStyle/>
              <a:p>
                <a:r>
                  <a:rPr lang="ru-RU">
                    <a:noFill/>
                  </a:rPr>
                  <a:t> </a:t>
                </a:r>
              </a:p>
            </p:txBody>
          </p:sp>
        </mc:Fallback>
      </mc:AlternateContent>
    </p:spTree>
    <p:extLst>
      <p:ext uri="{BB962C8B-B14F-4D97-AF65-F5344CB8AC3E}">
        <p14:creationId xmlns:p14="http://schemas.microsoft.com/office/powerpoint/2010/main" val="25108969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Объект 2"/>
              <p:cNvSpPr>
                <a:spLocks noGrp="1"/>
              </p:cNvSpPr>
              <p:nvPr>
                <p:ph idx="1"/>
              </p:nvPr>
            </p:nvSpPr>
            <p:spPr>
              <a:xfrm>
                <a:off x="351691" y="548680"/>
                <a:ext cx="11493305" cy="5760640"/>
              </a:xfrm>
            </p:spPr>
            <p:txBody>
              <a:bodyPr>
                <a:normAutofit/>
              </a:bodyPr>
              <a:lstStyle/>
              <a:p>
                <a:pPr marL="0" indent="0">
                  <a:buNone/>
                </a:pPr>
                <a:r>
                  <a:rPr lang="ru-RU" b="1" i="1" dirty="0"/>
                  <a:t>Модель считается качественной</a:t>
                </a:r>
                <a:r>
                  <a:rPr lang="ru-RU" i="1" dirty="0"/>
                  <a:t>, </a:t>
                </a:r>
                <a:r>
                  <a:rPr lang="ru-RU" dirty="0"/>
                  <a:t>если</a:t>
                </a:r>
                <a:r>
                  <a:rPr lang="en-US" dirty="0"/>
                  <a:t> </a:t>
                </a:r>
                <a:r>
                  <a:rPr lang="ru-RU" dirty="0"/>
                  <a:t>выполняются следующие</a:t>
                </a:r>
                <a:r>
                  <a:rPr lang="en-US" dirty="0"/>
                  <a:t> </a:t>
                </a:r>
                <a:r>
                  <a:rPr lang="ru-RU" dirty="0"/>
                  <a:t>условия:</a:t>
                </a:r>
              </a:p>
              <a:p>
                <a:pPr marL="0" indent="0">
                  <a:buNone/>
                </a:pPr>
                <a:r>
                  <a:rPr lang="ru-RU" dirty="0"/>
                  <a:t>1. Все коэффициенты регрессии значимы.</a:t>
                </a:r>
              </a:p>
              <a:p>
                <a:pPr marL="0" indent="0">
                  <a:buNone/>
                </a:pPr>
                <a:r>
                  <a:rPr lang="ru-RU" dirty="0"/>
                  <a:t>2. Коэффициент детерминации больше 0,70. Это свидетельствует</a:t>
                </a:r>
                <a:r>
                  <a:rPr lang="en-US" dirty="0"/>
                  <a:t> </a:t>
                </a:r>
                <a:r>
                  <a:rPr lang="ru-RU" dirty="0"/>
                  <a:t>о том, что независимых переменных </a:t>
                </a:r>
                <a:r>
                  <a:rPr lang="ru-RU" i="1" dirty="0"/>
                  <a:t>достаточно </a:t>
                </a:r>
                <a:r>
                  <a:rPr lang="ru-RU" dirty="0"/>
                  <a:t>для описания</a:t>
                </a:r>
                <a:r>
                  <a:rPr lang="en-US" dirty="0"/>
                  <a:t> </a:t>
                </a:r>
                <a:r>
                  <a:rPr lang="ru-RU" dirty="0"/>
                  <a:t>дисперсии исходного ряда.</a:t>
                </a:r>
              </a:p>
              <a:p>
                <a:pPr marL="0" indent="0">
                  <a:buNone/>
                </a:pPr>
                <a:r>
                  <a:rPr lang="ru-RU" dirty="0"/>
                  <a:t>3. Модель должна быть адекватна.</a:t>
                </a:r>
              </a:p>
              <a:p>
                <a:pPr marL="0" indent="0">
                  <a:buNone/>
                </a:pPr>
                <a:r>
                  <a:rPr lang="ru-RU" dirty="0"/>
                  <a:t>4. Стандартная ошибка модели </a:t>
                </a:r>
                <a14:m>
                  <m:oMath xmlns:m="http://schemas.openxmlformats.org/officeDocument/2006/math">
                    <m:sSub>
                      <m:sSubPr>
                        <m:ctrlPr>
                          <a:rPr lang="ru-RU" i="1">
                            <a:latin typeface="Cambria Math" panose="02040503050406030204" pitchFamily="18" charset="0"/>
                          </a:rPr>
                        </m:ctrlPr>
                      </m:sSubPr>
                      <m:e>
                        <m:r>
                          <a:rPr lang="ru-RU" i="1">
                            <a:latin typeface="Cambria Math"/>
                            <a:ea typeface="Cambria Math"/>
                          </a:rPr>
                          <m:t>𝜎</m:t>
                        </m:r>
                      </m:e>
                      <m:sub>
                        <m:r>
                          <a:rPr lang="ru-RU" i="1">
                            <a:latin typeface="Cambria Math"/>
                            <a:ea typeface="Cambria Math"/>
                          </a:rPr>
                          <m:t>𝜀</m:t>
                        </m:r>
                      </m:sub>
                    </m:sSub>
                  </m:oMath>
                </a14:m>
                <a:r>
                  <a:rPr lang="ru-RU" i="1" dirty="0"/>
                  <a:t> </a:t>
                </a:r>
                <a:r>
                  <a:rPr lang="ru-RU" dirty="0"/>
                  <a:t>должна быть меньше стандартного</a:t>
                </a:r>
                <a:r>
                  <a:rPr lang="en-US" dirty="0"/>
                  <a:t> </a:t>
                </a:r>
                <a:r>
                  <a:rPr lang="ru-RU" dirty="0"/>
                  <a:t>отклонения ряда зависимой переменной </a:t>
                </a:r>
                <a14:m>
                  <m:oMath xmlns:m="http://schemas.openxmlformats.org/officeDocument/2006/math">
                    <m:sSub>
                      <m:sSubPr>
                        <m:ctrlPr>
                          <a:rPr lang="en-US" i="1">
                            <a:latin typeface="Cambria Math" panose="02040503050406030204" pitchFamily="18" charset="0"/>
                          </a:rPr>
                        </m:ctrlPr>
                      </m:sSubPr>
                      <m:e>
                        <m:r>
                          <a:rPr lang="en-US" i="1">
                            <a:latin typeface="Cambria Math"/>
                            <a:ea typeface="Cambria Math"/>
                          </a:rPr>
                          <m:t>𝜎</m:t>
                        </m:r>
                      </m:e>
                      <m:sub>
                        <m:r>
                          <a:rPr lang="en-US" i="1">
                            <a:latin typeface="Cambria Math"/>
                            <a:ea typeface="Cambria Math"/>
                          </a:rPr>
                          <m:t>𝑦</m:t>
                        </m:r>
                      </m:sub>
                    </m:sSub>
                  </m:oMath>
                </a14:m>
                <a:r>
                  <a:rPr lang="ru-RU" i="1" dirty="0"/>
                  <a:t>.</a:t>
                </a:r>
                <a:endParaRPr lang="ru-RU" dirty="0"/>
              </a:p>
            </p:txBody>
          </p:sp>
        </mc:Choice>
        <mc:Fallback xmlns="">
          <p:sp>
            <p:nvSpPr>
              <p:cNvPr id="3" name="Объект 2"/>
              <p:cNvSpPr>
                <a:spLocks noGrp="1" noRot="1" noChangeAspect="1" noMove="1" noResize="1" noEditPoints="1" noAdjustHandles="1" noChangeArrowheads="1" noChangeShapeType="1" noTextEdit="1"/>
              </p:cNvSpPr>
              <p:nvPr>
                <p:ph idx="1"/>
              </p:nvPr>
            </p:nvSpPr>
            <p:spPr>
              <a:xfrm>
                <a:off x="351691" y="548680"/>
                <a:ext cx="11493305" cy="5760640"/>
              </a:xfrm>
              <a:blipFill>
                <a:blip r:embed="rId2"/>
                <a:stretch>
                  <a:fillRect l="-1114" t="-1693"/>
                </a:stretch>
              </a:blipFill>
            </p:spPr>
            <p:txBody>
              <a:bodyPr/>
              <a:lstStyle/>
              <a:p>
                <a:r>
                  <a:rPr lang="ru-RU">
                    <a:noFill/>
                  </a:rPr>
                  <a:t> </a:t>
                </a:r>
              </a:p>
            </p:txBody>
          </p:sp>
        </mc:Fallback>
      </mc:AlternateContent>
    </p:spTree>
    <p:extLst>
      <p:ext uri="{BB962C8B-B14F-4D97-AF65-F5344CB8AC3E}">
        <p14:creationId xmlns:p14="http://schemas.microsoft.com/office/powerpoint/2010/main" val="6000114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F72B78B2-2F06-47B4-911A-D5E6E62F5AB0}"/>
              </a:ext>
            </a:extLst>
          </p:cNvPr>
          <p:cNvSpPr>
            <a:spLocks noGrp="1"/>
          </p:cNvSpPr>
          <p:nvPr>
            <p:ph idx="1"/>
          </p:nvPr>
        </p:nvSpPr>
        <p:spPr>
          <a:xfrm>
            <a:off x="351692" y="562708"/>
            <a:ext cx="11521440" cy="5739618"/>
          </a:xfrm>
        </p:spPr>
        <p:txBody>
          <a:bodyPr>
            <a:normAutofit fontScale="85000" lnSpcReduction="20000"/>
          </a:bodyPr>
          <a:lstStyle/>
          <a:p>
            <a:pPr marL="0" indent="0">
              <a:buNone/>
            </a:pPr>
            <a:r>
              <a:rPr lang="ru-RU" dirty="0"/>
              <a:t>Иногда на графике связи между двумя переменными очевидно, что облако точек располагается не вдоль прямой линии, а вдоль кривой линии (т.е. представляет собой проекцию не «огурца», а «банана»), тогда его нужно аппроксимировать нелинейной (т.е. криволинейной) функцией.</a:t>
            </a:r>
          </a:p>
          <a:p>
            <a:pPr marL="0" indent="0">
              <a:buNone/>
            </a:pPr>
            <a:r>
              <a:rPr lang="ru-RU" dirty="0"/>
              <a:t>Вообще нелинейных функций существует огромное множество и заранее трудно сказать, какая из них будет отражать связь между двумя переменными наилучшим образом. Поэтому, как правило, рассчитывается несколько различных моделей и из них выбирается наилучшая.</a:t>
            </a:r>
          </a:p>
          <a:p>
            <a:pPr marL="0" indent="0">
              <a:buNone/>
            </a:pPr>
            <a:r>
              <a:rPr lang="ru-RU" dirty="0"/>
              <a:t>Эта задача наименее трудоемко решается в рамках алгоритма линеаризации нелинейных моделей:</a:t>
            </a:r>
          </a:p>
          <a:p>
            <a:pPr marL="0" indent="0">
              <a:buNone/>
            </a:pPr>
            <a:r>
              <a:rPr lang="ru-RU" dirty="0"/>
              <a:t>1. Формулируется нелинейная модель в общем виде;</a:t>
            </a:r>
          </a:p>
          <a:p>
            <a:pPr marL="0" indent="0">
              <a:buNone/>
            </a:pPr>
            <a:r>
              <a:rPr lang="ru-RU" dirty="0"/>
              <a:t>2. Путем математических преобразований она преобразуется в линейную модель.</a:t>
            </a:r>
          </a:p>
          <a:p>
            <a:pPr marL="0" indent="0">
              <a:buNone/>
            </a:pPr>
            <a:r>
              <a:rPr lang="ru-RU" dirty="0"/>
              <a:t>3. Находятся все характеристики модели линейной регрессии, в том числе коэффициенты (см. работу 5).</a:t>
            </a:r>
          </a:p>
          <a:p>
            <a:pPr marL="0" indent="0">
              <a:buNone/>
            </a:pPr>
            <a:r>
              <a:rPr lang="ru-RU" dirty="0"/>
              <a:t>4. Путем обратных преобразований эти коэффициенты преобразуются в коэффициенты нелинейной модели и на их основе формулируется конкретное уравнение нелинейной регрессии.</a:t>
            </a:r>
          </a:p>
          <a:p>
            <a:pPr marL="0" indent="0">
              <a:buNone/>
            </a:pPr>
            <a:r>
              <a:rPr lang="ru-RU" dirty="0"/>
              <a:t>5. Оценивается качество модели нелинейной регрессии.</a:t>
            </a:r>
          </a:p>
        </p:txBody>
      </p:sp>
    </p:spTree>
    <p:extLst>
      <p:ext uri="{BB962C8B-B14F-4D97-AF65-F5344CB8AC3E}">
        <p14:creationId xmlns:p14="http://schemas.microsoft.com/office/powerpoint/2010/main" val="17477019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Объект 2">
                <a:extLst>
                  <a:ext uri="{FF2B5EF4-FFF2-40B4-BE49-F238E27FC236}">
                    <a16:creationId xmlns:a16="http://schemas.microsoft.com/office/drawing/2014/main" id="{843A7D1D-D24D-4567-BB5E-8DD5A8B2FDB8}"/>
                  </a:ext>
                </a:extLst>
              </p:cNvPr>
              <p:cNvSpPr>
                <a:spLocks noGrp="1"/>
              </p:cNvSpPr>
              <p:nvPr>
                <p:ph idx="1"/>
              </p:nvPr>
            </p:nvSpPr>
            <p:spPr>
              <a:xfrm>
                <a:off x="337625" y="576774"/>
                <a:ext cx="11535507" cy="5711483"/>
              </a:xfrm>
            </p:spPr>
            <p:txBody>
              <a:bodyPr>
                <a:normAutofit/>
              </a:bodyPr>
              <a:lstStyle/>
              <a:p>
                <a:pPr marL="0" indent="0">
                  <a:buNone/>
                </a:pPr>
                <a:r>
                  <a:rPr lang="ru-RU" i="1" dirty="0"/>
                  <a:t>Квадратичная модель</a:t>
                </a:r>
              </a:p>
              <a:p>
                <a:pPr marL="0" indent="0">
                  <a:buNone/>
                </a:pPr>
                <a:r>
                  <a:rPr lang="ru-RU" dirty="0"/>
                  <a:t>1. В общем виде: </a:t>
                </a:r>
                <a14:m>
                  <m:oMath xmlns:m="http://schemas.openxmlformats.org/officeDocument/2006/math">
                    <m:r>
                      <a:rPr lang="en-US" b="0" i="1" smtClean="0">
                        <a:latin typeface="Cambria Math" panose="02040503050406030204" pitchFamily="18" charset="0"/>
                      </a:rPr>
                      <m:t>𝑦</m:t>
                    </m:r>
                    <m:r>
                      <a:rPr lang="en-US" b="0" i="1" smtClean="0">
                        <a:latin typeface="Cambria Math" panose="02040503050406030204" pitchFamily="18" charset="0"/>
                      </a:rPr>
                      <m:t>=</m:t>
                    </m:r>
                    <m:r>
                      <a:rPr lang="en-US" b="0" i="1" smtClean="0">
                        <a:latin typeface="Cambria Math" panose="02040503050406030204" pitchFamily="18" charset="0"/>
                      </a:rPr>
                      <m:t>𝑎</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2</m:t>
                        </m:r>
                      </m:sup>
                    </m:sSup>
                    <m:r>
                      <a:rPr lang="en-US" b="0" i="1" smtClean="0">
                        <a:latin typeface="Cambria Math" panose="02040503050406030204" pitchFamily="18" charset="0"/>
                      </a:rPr>
                      <m:t>+</m:t>
                    </m:r>
                    <m:r>
                      <a:rPr lang="en-US" b="0" i="1" smtClean="0">
                        <a:latin typeface="Cambria Math" panose="02040503050406030204" pitchFamily="18" charset="0"/>
                      </a:rPr>
                      <m:t>𝑏</m:t>
                    </m:r>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𝜀</m:t>
                    </m:r>
                  </m:oMath>
                </a14:m>
                <a:r>
                  <a:rPr lang="ru-RU" dirty="0"/>
                  <a:t>.</a:t>
                </a:r>
              </a:p>
              <a:p>
                <a:pPr marL="0" indent="0">
                  <a:buNone/>
                </a:pPr>
                <a:r>
                  <a:rPr lang="ru-RU" dirty="0"/>
                  <a:t>2. Преобразуется в линейную модель путем замены х</a:t>
                </a:r>
                <a:r>
                  <a:rPr lang="ru-RU" baseline="30000" dirty="0"/>
                  <a:t>2</a:t>
                </a:r>
                <a:r>
                  <a:rPr lang="ru-RU" dirty="0"/>
                  <a:t>=х*,</a:t>
                </a:r>
                <a:r>
                  <a:rPr lang="en-US" dirty="0"/>
                  <a:t> </a:t>
                </a:r>
                <a:r>
                  <a:rPr lang="ru-RU" dirty="0"/>
                  <a:t>получим</a:t>
                </a:r>
                <a:r>
                  <a:rPr lang="en-US" dirty="0"/>
                  <a:t> </a:t>
                </a:r>
                <a14:m>
                  <m:oMath xmlns:m="http://schemas.openxmlformats.org/officeDocument/2006/math">
                    <m:r>
                      <a:rPr lang="en-US" b="0" i="1" smtClean="0">
                        <a:latin typeface="Cambria Math" panose="02040503050406030204" pitchFamily="18" charset="0"/>
                      </a:rPr>
                      <m:t>𝑦</m:t>
                    </m:r>
                    <m:r>
                      <a:rPr lang="en-US" b="0" i="1" smtClean="0">
                        <a:latin typeface="Cambria Math" panose="02040503050406030204" pitchFamily="18" charset="0"/>
                      </a:rPr>
                      <m:t>=</m:t>
                    </m:r>
                    <m:r>
                      <a:rPr lang="en-US" b="0" i="1" smtClean="0">
                        <a:latin typeface="Cambria Math" panose="02040503050406030204" pitchFamily="18" charset="0"/>
                      </a:rPr>
                      <m:t>𝑎</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m:t>
                        </m:r>
                      </m:sup>
                    </m:sSup>
                    <m:r>
                      <a:rPr lang="en-US" b="0" i="1" smtClean="0">
                        <a:latin typeface="Cambria Math" panose="02040503050406030204" pitchFamily="18" charset="0"/>
                      </a:rPr>
                      <m:t>+</m:t>
                    </m:r>
                    <m:r>
                      <a:rPr lang="en-US" b="0" i="1" smtClean="0">
                        <a:latin typeface="Cambria Math" panose="02040503050406030204" pitchFamily="18" charset="0"/>
                      </a:rPr>
                      <m:t>𝑏</m:t>
                    </m:r>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𝜀</m:t>
                    </m:r>
                  </m:oMath>
                </a14:m>
                <a:r>
                  <a:rPr lang="ru-RU" dirty="0"/>
                  <a:t>.</a:t>
                </a:r>
              </a:p>
              <a:p>
                <a:pPr marL="0" indent="0">
                  <a:buNone/>
                </a:pPr>
                <a:r>
                  <a:rPr lang="ru-RU" dirty="0"/>
                  <a:t>3. Находим коэффициенты </a:t>
                </a:r>
                <a:r>
                  <a:rPr lang="ru-RU" i="1" dirty="0"/>
                  <a:t>а</a:t>
                </a:r>
                <a:r>
                  <a:rPr lang="ru-RU" dirty="0"/>
                  <a:t> и </a:t>
                </a:r>
                <a:r>
                  <a:rPr lang="en-US" i="1" dirty="0"/>
                  <a:t>b</a:t>
                </a:r>
                <a:r>
                  <a:rPr lang="ru-RU" dirty="0"/>
                  <a:t> линейной модели. Например,</a:t>
                </a:r>
                <a:r>
                  <a:rPr lang="en-US" dirty="0"/>
                  <a:t> </a:t>
                </a:r>
                <a:r>
                  <a:rPr lang="ru-RU" dirty="0"/>
                  <a:t>получим </a:t>
                </a:r>
                <a:r>
                  <a:rPr lang="en-US" i="1" dirty="0"/>
                  <a:t>a</a:t>
                </a:r>
                <a:r>
                  <a:rPr lang="ru-RU" dirty="0"/>
                  <a:t>=0,16, </a:t>
                </a:r>
                <a:r>
                  <a:rPr lang="en-US" i="1" dirty="0"/>
                  <a:t>b</a:t>
                </a:r>
                <a:r>
                  <a:rPr lang="ru-RU" dirty="0"/>
                  <a:t>=3,58.</a:t>
                </a:r>
              </a:p>
              <a:p>
                <a:pPr marL="0" indent="0">
                  <a:buNone/>
                </a:pPr>
                <a:r>
                  <a:rPr lang="ru-RU" dirty="0"/>
                  <a:t>4. Так как в п.2. никаких преобразований для коэффициентов</a:t>
                </a:r>
                <a:r>
                  <a:rPr lang="en-US" dirty="0"/>
                  <a:t> </a:t>
                </a:r>
                <a:r>
                  <a:rPr lang="ru-RU" dirty="0"/>
                  <a:t>не производилось, то и обратное преобразование не производится.</a:t>
                </a:r>
                <a:r>
                  <a:rPr lang="en-US" dirty="0"/>
                  <a:t> </a:t>
                </a:r>
                <a:r>
                  <a:rPr lang="ru-RU" dirty="0"/>
                  <a:t>Следовательно модель нелинейной регрессии будет формулироваться</a:t>
                </a:r>
                <a:r>
                  <a:rPr lang="en-US" dirty="0"/>
                  <a:t> </a:t>
                </a:r>
                <a:r>
                  <a:rPr lang="ru-RU" dirty="0"/>
                  <a:t>как </a:t>
                </a:r>
                <a14:m>
                  <m:oMath xmlns:m="http://schemas.openxmlformats.org/officeDocument/2006/math">
                    <m:r>
                      <a:rPr lang="en-US" b="0" i="1" smtClean="0">
                        <a:latin typeface="Cambria Math" panose="02040503050406030204" pitchFamily="18" charset="0"/>
                      </a:rPr>
                      <m:t>𝑦</m:t>
                    </m:r>
                    <m:r>
                      <a:rPr lang="en-US" b="0" i="1" smtClean="0">
                        <a:latin typeface="Cambria Math" panose="02040503050406030204" pitchFamily="18" charset="0"/>
                      </a:rPr>
                      <m:t>=0,16</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2</m:t>
                        </m:r>
                      </m:sup>
                    </m:sSup>
                    <m:r>
                      <a:rPr lang="en-US" b="0" i="1" smtClean="0">
                        <a:latin typeface="Cambria Math" panose="02040503050406030204" pitchFamily="18" charset="0"/>
                      </a:rPr>
                      <m:t>+3,58+8</m:t>
                    </m:r>
                    <m:r>
                      <a:rPr lang="en-US" b="0" i="1" smtClean="0">
                        <a:latin typeface="Cambria Math" panose="02040503050406030204" pitchFamily="18" charset="0"/>
                        <a:ea typeface="Cambria Math" panose="02040503050406030204" pitchFamily="18" charset="0"/>
                      </a:rPr>
                      <m:t> </m:t>
                    </m:r>
                  </m:oMath>
                </a14:m>
                <a:r>
                  <a:rPr lang="ru-RU" dirty="0"/>
                  <a:t>.</a:t>
                </a:r>
              </a:p>
            </p:txBody>
          </p:sp>
        </mc:Choice>
        <mc:Fallback xmlns="">
          <p:sp>
            <p:nvSpPr>
              <p:cNvPr id="3" name="Объект 2">
                <a:extLst>
                  <a:ext uri="{FF2B5EF4-FFF2-40B4-BE49-F238E27FC236}">
                    <a16:creationId xmlns:a16="http://schemas.microsoft.com/office/drawing/2014/main" id="{843A7D1D-D24D-4567-BB5E-8DD5A8B2FDB8}"/>
                  </a:ext>
                </a:extLst>
              </p:cNvPr>
              <p:cNvSpPr>
                <a:spLocks noGrp="1" noRot="1" noChangeAspect="1" noMove="1" noResize="1" noEditPoints="1" noAdjustHandles="1" noChangeArrowheads="1" noChangeShapeType="1" noTextEdit="1"/>
              </p:cNvSpPr>
              <p:nvPr>
                <p:ph idx="1"/>
              </p:nvPr>
            </p:nvSpPr>
            <p:spPr>
              <a:xfrm>
                <a:off x="337625" y="576774"/>
                <a:ext cx="11535507" cy="5711483"/>
              </a:xfrm>
              <a:blipFill>
                <a:blip r:embed="rId2"/>
                <a:stretch>
                  <a:fillRect l="-1057" t="-1814" r="-1638"/>
                </a:stretch>
              </a:blipFill>
            </p:spPr>
            <p:txBody>
              <a:bodyPr/>
              <a:lstStyle/>
              <a:p>
                <a:r>
                  <a:rPr lang="ru-RU">
                    <a:noFill/>
                  </a:rPr>
                  <a:t> </a:t>
                </a:r>
              </a:p>
            </p:txBody>
          </p:sp>
        </mc:Fallback>
      </mc:AlternateContent>
    </p:spTree>
    <p:extLst>
      <p:ext uri="{BB962C8B-B14F-4D97-AF65-F5344CB8AC3E}">
        <p14:creationId xmlns:p14="http://schemas.microsoft.com/office/powerpoint/2010/main" val="13885547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Объект 2">
                <a:extLst>
                  <a:ext uri="{FF2B5EF4-FFF2-40B4-BE49-F238E27FC236}">
                    <a16:creationId xmlns:a16="http://schemas.microsoft.com/office/drawing/2014/main" id="{31A197E4-DBE5-4176-B708-5CB0B170652E}"/>
                  </a:ext>
                </a:extLst>
              </p:cNvPr>
              <p:cNvSpPr>
                <a:spLocks noGrp="1"/>
              </p:cNvSpPr>
              <p:nvPr>
                <p:ph idx="1"/>
              </p:nvPr>
            </p:nvSpPr>
            <p:spPr>
              <a:xfrm>
                <a:off x="351691" y="548640"/>
                <a:ext cx="11493305" cy="5767754"/>
              </a:xfrm>
            </p:spPr>
            <p:txBody>
              <a:bodyPr>
                <a:normAutofit lnSpcReduction="10000"/>
              </a:bodyPr>
              <a:lstStyle/>
              <a:p>
                <a:pPr marL="0" indent="0">
                  <a:buNone/>
                </a:pPr>
                <a:r>
                  <a:rPr lang="ru-RU" i="1" dirty="0"/>
                  <a:t>Экспоненциальная модель</a:t>
                </a:r>
              </a:p>
              <a:p>
                <a:pPr marL="0" indent="0">
                  <a:buNone/>
                </a:pPr>
                <a:r>
                  <a:rPr lang="ru-RU" dirty="0"/>
                  <a:t>1. В общем виде формулируется </a:t>
                </a:r>
                <a14:m>
                  <m:oMath xmlns:m="http://schemas.openxmlformats.org/officeDocument/2006/math">
                    <m:r>
                      <a:rPr lang="en-US" b="0" i="1" smtClean="0">
                        <a:latin typeface="Cambria Math" panose="02040503050406030204" pitchFamily="18" charset="0"/>
                      </a:rPr>
                      <m:t>𝑦</m:t>
                    </m:r>
                    <m:r>
                      <a:rPr lang="en-US" b="0" i="1" smtClean="0">
                        <a:latin typeface="Cambria Math" panose="02040503050406030204" pitchFamily="18" charset="0"/>
                      </a:rPr>
                      <m:t>=</m:t>
                    </m:r>
                    <m:r>
                      <a:rPr lang="en-US" b="0" i="1" smtClean="0">
                        <a:latin typeface="Cambria Math" panose="02040503050406030204" pitchFamily="18" charset="0"/>
                      </a:rPr>
                      <m:t>𝑏</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𝑎𝑥</m:t>
                        </m:r>
                      </m:sup>
                    </m:sSup>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𝜀</m:t>
                    </m:r>
                  </m:oMath>
                </a14:m>
                <a:r>
                  <a:rPr lang="ru-RU" dirty="0"/>
                  <a:t>.</a:t>
                </a:r>
              </a:p>
              <a:p>
                <a:pPr marL="0" indent="0">
                  <a:buNone/>
                </a:pPr>
                <a:r>
                  <a:rPr lang="ru-RU" dirty="0"/>
                  <a:t>2. Для преобразования в линейную модель данное уравнение</a:t>
                </a:r>
                <a:r>
                  <a:rPr lang="en-US" dirty="0"/>
                  <a:t> </a:t>
                </a:r>
                <a:r>
                  <a:rPr lang="ru-RU" dirty="0"/>
                  <a:t>необходимо логарифмировать:</a:t>
                </a:r>
                <a:r>
                  <a:rPr lang="en-US" dirty="0"/>
                  <a:t> </a:t>
                </a:r>
                <a14:m>
                  <m:oMath xmlns:m="http://schemas.openxmlformats.org/officeDocument/2006/math">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ln</m:t>
                        </m:r>
                      </m:fName>
                      <m:e>
                        <m:d>
                          <m:dPr>
                            <m:ctrlPr>
                              <a:rPr lang="en-US" b="0" i="1" smtClean="0">
                                <a:latin typeface="Cambria Math" panose="02040503050406030204" pitchFamily="18" charset="0"/>
                              </a:rPr>
                            </m:ctrlPr>
                          </m:dPr>
                          <m:e>
                            <m:r>
                              <a:rPr lang="en-US" b="0" i="1" smtClean="0">
                                <a:latin typeface="Cambria Math" panose="02040503050406030204" pitchFamily="18" charset="0"/>
                              </a:rPr>
                              <m:t>𝑦</m:t>
                            </m:r>
                          </m:e>
                        </m:d>
                      </m:e>
                    </m:func>
                    <m:r>
                      <a:rPr lang="en-US" b="0" i="1" smtClean="0">
                        <a:latin typeface="Cambria Math" panose="02040503050406030204" pitchFamily="18" charset="0"/>
                      </a:rPr>
                      <m:t>=</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ln</m:t>
                        </m:r>
                      </m:fName>
                      <m:e>
                        <m:d>
                          <m:dPr>
                            <m:ctrlPr>
                              <a:rPr lang="en-US" b="0" i="1" smtClean="0">
                                <a:latin typeface="Cambria Math" panose="02040503050406030204" pitchFamily="18" charset="0"/>
                              </a:rPr>
                            </m:ctrlPr>
                          </m:dPr>
                          <m:e>
                            <m:r>
                              <a:rPr lang="en-US" b="0" i="1" smtClean="0">
                                <a:latin typeface="Cambria Math" panose="02040503050406030204" pitchFamily="18" charset="0"/>
                              </a:rPr>
                              <m:t>𝑏</m:t>
                            </m:r>
                          </m:e>
                        </m:d>
                      </m:e>
                    </m:func>
                    <m:r>
                      <a:rPr lang="en-US" b="0" i="1" smtClean="0">
                        <a:latin typeface="Cambria Math" panose="02040503050406030204" pitchFamily="18" charset="0"/>
                      </a:rPr>
                      <m:t>+</m:t>
                    </m:r>
                    <m:r>
                      <a:rPr lang="en-US" b="0" i="1" smtClean="0">
                        <a:latin typeface="Cambria Math" panose="02040503050406030204" pitchFamily="18" charset="0"/>
                      </a:rPr>
                      <m:t>𝑎𝑥</m:t>
                    </m:r>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𝜀</m:t>
                    </m:r>
                  </m:oMath>
                </a14:m>
                <a:r>
                  <a:rPr lang="ru-RU" dirty="0"/>
                  <a:t>. Произведем</a:t>
                </a:r>
                <a:r>
                  <a:rPr lang="en-US" dirty="0"/>
                  <a:t> </a:t>
                </a:r>
                <a:r>
                  <a:rPr lang="ru-RU" dirty="0"/>
                  <a:t>замену </a:t>
                </a:r>
                <a14:m>
                  <m:oMath xmlns:m="http://schemas.openxmlformats.org/officeDocument/2006/math">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ln</m:t>
                        </m:r>
                      </m:fName>
                      <m:e>
                        <m:d>
                          <m:dPr>
                            <m:ctrlPr>
                              <a:rPr lang="en-US" b="0" i="1" smtClean="0">
                                <a:latin typeface="Cambria Math" panose="02040503050406030204" pitchFamily="18" charset="0"/>
                              </a:rPr>
                            </m:ctrlPr>
                          </m:dPr>
                          <m:e>
                            <m:r>
                              <a:rPr lang="en-US" b="0" i="1" smtClean="0">
                                <a:latin typeface="Cambria Math" panose="02040503050406030204" pitchFamily="18" charset="0"/>
                              </a:rPr>
                              <m:t>𝑦</m:t>
                            </m:r>
                          </m:e>
                        </m:d>
                      </m:e>
                    </m:func>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𝑦</m:t>
                        </m:r>
                      </m:e>
                      <m:sup>
                        <m:r>
                          <a:rPr lang="en-US" b="0" i="1" smtClean="0">
                            <a:latin typeface="Cambria Math" panose="02040503050406030204" pitchFamily="18" charset="0"/>
                          </a:rPr>
                          <m:t>∗</m:t>
                        </m:r>
                      </m:sup>
                    </m:sSup>
                    <m:r>
                      <a:rPr lang="en-US" b="0" i="1" smtClean="0">
                        <a:latin typeface="Cambria Math" panose="02040503050406030204" pitchFamily="18" charset="0"/>
                      </a:rPr>
                      <m:t>,</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ln</m:t>
                        </m:r>
                      </m:fName>
                      <m:e>
                        <m:d>
                          <m:dPr>
                            <m:ctrlPr>
                              <a:rPr lang="en-US" b="0" i="1" smtClean="0">
                                <a:latin typeface="Cambria Math" panose="02040503050406030204" pitchFamily="18" charset="0"/>
                              </a:rPr>
                            </m:ctrlPr>
                          </m:dPr>
                          <m:e>
                            <m:r>
                              <a:rPr lang="en-US" b="0" i="1" smtClean="0">
                                <a:latin typeface="Cambria Math" panose="02040503050406030204" pitchFamily="18" charset="0"/>
                              </a:rPr>
                              <m:t>𝑏</m:t>
                            </m:r>
                          </m:e>
                        </m:d>
                      </m:e>
                    </m:func>
                    <m:r>
                      <a:rPr lang="en-US" b="0" i="1" smtClean="0">
                        <a:latin typeface="Cambria Math" panose="02040503050406030204" pitchFamily="18" charset="0"/>
                      </a:rPr>
                      <m:t>=</m:t>
                    </m:r>
                    <m:r>
                      <a:rPr lang="en-US" b="0" i="1" smtClean="0">
                        <a:latin typeface="Cambria Math" panose="02040503050406030204" pitchFamily="18" charset="0"/>
                      </a:rPr>
                      <m:t>𝑐</m:t>
                    </m:r>
                  </m:oMath>
                </a14:m>
                <a:r>
                  <a:rPr lang="ru-RU" dirty="0"/>
                  <a:t>.</a:t>
                </a:r>
              </a:p>
              <a:p>
                <a:pPr marL="0" indent="0">
                  <a:buNone/>
                </a:pPr>
                <a:r>
                  <a:rPr lang="ru-RU" dirty="0"/>
                  <a:t>Тогда линеаризованное уравнение:</a:t>
                </a:r>
                <a:r>
                  <a:rPr lang="en-US" dirty="0"/>
                  <a:t>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𝑦</m:t>
                        </m:r>
                      </m:e>
                      <m:sup>
                        <m:r>
                          <a:rPr lang="en-US" b="0" i="1" smtClean="0">
                            <a:latin typeface="Cambria Math" panose="02040503050406030204" pitchFamily="18" charset="0"/>
                          </a:rPr>
                          <m:t>∗</m:t>
                        </m:r>
                      </m:sup>
                    </m:sSup>
                    <m:r>
                      <a:rPr lang="en-US" b="0" i="1" smtClean="0">
                        <a:latin typeface="Cambria Math" panose="02040503050406030204" pitchFamily="18" charset="0"/>
                      </a:rPr>
                      <m:t>=</m:t>
                    </m:r>
                    <m:r>
                      <a:rPr lang="en-US" b="0" i="1" smtClean="0">
                        <a:latin typeface="Cambria Math" panose="02040503050406030204" pitchFamily="18" charset="0"/>
                      </a:rPr>
                      <m:t>𝑎𝑥</m:t>
                    </m:r>
                    <m:r>
                      <a:rPr lang="en-US" b="0" i="1" smtClean="0">
                        <a:latin typeface="Cambria Math" panose="02040503050406030204" pitchFamily="18" charset="0"/>
                      </a:rPr>
                      <m:t>+</m:t>
                    </m:r>
                    <m:r>
                      <a:rPr lang="en-US" b="0" i="1" smtClean="0">
                        <a:latin typeface="Cambria Math" panose="02040503050406030204" pitchFamily="18" charset="0"/>
                      </a:rPr>
                      <m:t>𝑐</m:t>
                    </m:r>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𝜀</m:t>
                    </m:r>
                  </m:oMath>
                </a14:m>
                <a:r>
                  <a:rPr lang="ru-RU" dirty="0"/>
                  <a:t>.</a:t>
                </a:r>
              </a:p>
              <a:p>
                <a:pPr marL="0" indent="0">
                  <a:buNone/>
                </a:pPr>
                <a:r>
                  <a:rPr lang="ru-RU" dirty="0"/>
                  <a:t>3. Находим коэффициенты </a:t>
                </a:r>
                <a:r>
                  <a:rPr lang="ru-RU" i="1" dirty="0"/>
                  <a:t>а</a:t>
                </a:r>
                <a:r>
                  <a:rPr lang="ru-RU" dirty="0"/>
                  <a:t> и </a:t>
                </a:r>
                <a:r>
                  <a:rPr lang="ru-RU" i="1" dirty="0"/>
                  <a:t>с</a:t>
                </a:r>
                <a:r>
                  <a:rPr lang="ru-RU" dirty="0"/>
                  <a:t> линейной модели. Например,</a:t>
                </a:r>
                <a:r>
                  <a:rPr lang="en-US" dirty="0"/>
                  <a:t> </a:t>
                </a:r>
                <a:r>
                  <a:rPr lang="ru-RU" dirty="0"/>
                  <a:t>получим </a:t>
                </a:r>
                <a:r>
                  <a:rPr lang="ru-RU" i="1" dirty="0"/>
                  <a:t>а</a:t>
                </a:r>
                <a:r>
                  <a:rPr lang="ru-RU" dirty="0"/>
                  <a:t> = 0,21, </a:t>
                </a:r>
                <a:r>
                  <a:rPr lang="ru-RU" i="1" dirty="0"/>
                  <a:t>с</a:t>
                </a:r>
                <a:r>
                  <a:rPr lang="ru-RU" dirty="0"/>
                  <a:t> = 1,23.</a:t>
                </a:r>
              </a:p>
              <a:p>
                <a:pPr marL="0" indent="0">
                  <a:buNone/>
                </a:pPr>
                <a:r>
                  <a:rPr lang="ru-RU" dirty="0"/>
                  <a:t>4. Сделаем обратное преобразование. Коэффициент </a:t>
                </a:r>
                <a:r>
                  <a:rPr lang="ru-RU" i="1" dirty="0"/>
                  <a:t>а</a:t>
                </a:r>
                <a:r>
                  <a:rPr lang="ru-RU" dirty="0"/>
                  <a:t> в п.2 не</a:t>
                </a:r>
                <a:r>
                  <a:rPr lang="en-US" dirty="0"/>
                  <a:t> </a:t>
                </a:r>
                <a:r>
                  <a:rPr lang="ru-RU" dirty="0"/>
                  <a:t>преобразовывался, поэтому не изменяется. Чтобы получить коэффициент</a:t>
                </a:r>
                <a:r>
                  <a:rPr lang="en-US" dirty="0"/>
                  <a:t> </a:t>
                </a:r>
                <a14:m>
                  <m:oMath xmlns:m="http://schemas.openxmlformats.org/officeDocument/2006/math">
                    <m:r>
                      <a:rPr lang="en-US" b="0" i="1" smtClean="0">
                        <a:latin typeface="Cambria Math" panose="02040503050406030204" pitchFamily="18" charset="0"/>
                      </a:rPr>
                      <m:t>𝑏</m:t>
                    </m:r>
                    <m:r>
                      <a:rPr lang="en-US" b="0" i="1" smtClean="0">
                        <a:latin typeface="Cambria Math" panose="02040503050406030204" pitchFamily="18" charset="0"/>
                      </a:rPr>
                      <m:t>:</m:t>
                    </m:r>
                    <m:r>
                      <a:rPr lang="en-US" b="0" i="1" smtClean="0">
                        <a:latin typeface="Cambria Math" panose="02040503050406030204" pitchFamily="18" charset="0"/>
                      </a:rPr>
                      <m:t>𝑏</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𝑐</m:t>
                        </m:r>
                      </m:sup>
                    </m:sSup>
                  </m:oMath>
                </a14:m>
                <a:r>
                  <a:rPr lang="ru-RU" dirty="0"/>
                  <a:t>.</a:t>
                </a:r>
              </a:p>
              <a:p>
                <a:pPr marL="0" indent="0">
                  <a:buNone/>
                </a:pPr>
                <a:r>
                  <a:rPr lang="ru-RU" dirty="0"/>
                  <a:t>Тогда модель нелинейной регрессии будет формулироваться</a:t>
                </a:r>
                <a:r>
                  <a:rPr lang="en-US" dirty="0"/>
                  <a:t> </a:t>
                </a:r>
                <a:r>
                  <a:rPr lang="ru-RU" dirty="0"/>
                  <a:t>как</a:t>
                </a:r>
                <a:r>
                  <a:rPr lang="en-US" dirty="0"/>
                  <a:t> </a:t>
                </a:r>
              </a:p>
              <a:p>
                <a:pPr marL="0" indent="0">
                  <a:buNone/>
                </a:pPr>
                <a14:m>
                  <m:oMath xmlns:m="http://schemas.openxmlformats.org/officeDocument/2006/math">
                    <m:r>
                      <a:rPr lang="en-US" b="0" i="1" smtClean="0">
                        <a:latin typeface="Cambria Math" panose="02040503050406030204" pitchFamily="18" charset="0"/>
                      </a:rPr>
                      <m:t>𝑦</m:t>
                    </m:r>
                    <m:r>
                      <a:rPr lang="en-US" b="0" i="1" smtClean="0">
                        <a:latin typeface="Cambria Math" panose="02040503050406030204" pitchFamily="18" charset="0"/>
                      </a:rPr>
                      <m:t>=3,42</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0,21</m:t>
                        </m:r>
                        <m:r>
                          <a:rPr lang="en-US" b="0" i="1" smtClean="0">
                            <a:latin typeface="Cambria Math" panose="02040503050406030204" pitchFamily="18" charset="0"/>
                          </a:rPr>
                          <m:t>𝑥</m:t>
                        </m:r>
                      </m:sup>
                    </m:sSup>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𝜀</m:t>
                    </m:r>
                  </m:oMath>
                </a14:m>
                <a:r>
                  <a:rPr lang="ru-RU" dirty="0"/>
                  <a:t>.</a:t>
                </a:r>
              </a:p>
            </p:txBody>
          </p:sp>
        </mc:Choice>
        <mc:Fallback xmlns="">
          <p:sp>
            <p:nvSpPr>
              <p:cNvPr id="3" name="Объект 2">
                <a:extLst>
                  <a:ext uri="{FF2B5EF4-FFF2-40B4-BE49-F238E27FC236}">
                    <a16:creationId xmlns:a16="http://schemas.microsoft.com/office/drawing/2014/main" id="{31A197E4-DBE5-4176-B708-5CB0B170652E}"/>
                  </a:ext>
                </a:extLst>
              </p:cNvPr>
              <p:cNvSpPr>
                <a:spLocks noGrp="1" noRot="1" noChangeAspect="1" noMove="1" noResize="1" noEditPoints="1" noAdjustHandles="1" noChangeArrowheads="1" noChangeShapeType="1" noTextEdit="1"/>
              </p:cNvSpPr>
              <p:nvPr>
                <p:ph idx="1"/>
              </p:nvPr>
            </p:nvSpPr>
            <p:spPr>
              <a:xfrm>
                <a:off x="351691" y="548640"/>
                <a:ext cx="11493305" cy="5767754"/>
              </a:xfrm>
              <a:blipFill>
                <a:blip r:embed="rId2"/>
                <a:stretch>
                  <a:fillRect l="-1114" t="-2326" r="-265"/>
                </a:stretch>
              </a:blipFill>
            </p:spPr>
            <p:txBody>
              <a:bodyPr/>
              <a:lstStyle/>
              <a:p>
                <a:r>
                  <a:rPr lang="ru-RU">
                    <a:noFill/>
                  </a:rPr>
                  <a:t> </a:t>
                </a:r>
              </a:p>
            </p:txBody>
          </p:sp>
        </mc:Fallback>
      </mc:AlternateContent>
    </p:spTree>
    <p:extLst>
      <p:ext uri="{BB962C8B-B14F-4D97-AF65-F5344CB8AC3E}">
        <p14:creationId xmlns:p14="http://schemas.microsoft.com/office/powerpoint/2010/main" val="2197948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Объект 2">
                <a:extLst>
                  <a:ext uri="{FF2B5EF4-FFF2-40B4-BE49-F238E27FC236}">
                    <a16:creationId xmlns:a16="http://schemas.microsoft.com/office/drawing/2014/main" id="{2522C21B-F281-41EB-8EF7-9EB1ECA97FE6}"/>
                  </a:ext>
                </a:extLst>
              </p:cNvPr>
              <p:cNvSpPr>
                <a:spLocks noGrp="1"/>
              </p:cNvSpPr>
              <p:nvPr>
                <p:ph idx="1"/>
              </p:nvPr>
            </p:nvSpPr>
            <p:spPr>
              <a:xfrm>
                <a:off x="351691" y="548640"/>
                <a:ext cx="11493305" cy="5753686"/>
              </a:xfrm>
            </p:spPr>
            <p:txBody>
              <a:bodyPr>
                <a:normAutofit/>
              </a:bodyPr>
              <a:lstStyle/>
              <a:p>
                <a:pPr marL="0" indent="0">
                  <a:buNone/>
                </a:pPr>
                <a:r>
                  <a:rPr lang="ru-RU" i="1" dirty="0"/>
                  <a:t>Степенная модель</a:t>
                </a:r>
              </a:p>
              <a:p>
                <a:pPr marL="0" indent="0">
                  <a:buNone/>
                </a:pPr>
                <a:r>
                  <a:rPr lang="ru-RU" dirty="0"/>
                  <a:t>1. В общем виде формулируется </a:t>
                </a:r>
                <a14:m>
                  <m:oMath xmlns:m="http://schemas.openxmlformats.org/officeDocument/2006/math">
                    <m:r>
                      <a:rPr lang="en-US" b="0" i="1" smtClean="0">
                        <a:latin typeface="Cambria Math" panose="02040503050406030204" pitchFamily="18" charset="0"/>
                      </a:rPr>
                      <m:t>𝑦</m:t>
                    </m:r>
                    <m:r>
                      <a:rPr lang="en-US" b="0" i="1" smtClean="0">
                        <a:latin typeface="Cambria Math" panose="02040503050406030204" pitchFamily="18" charset="0"/>
                      </a:rPr>
                      <m:t>=</m:t>
                    </m:r>
                    <m:r>
                      <a:rPr lang="en-US" b="0" i="1" smtClean="0">
                        <a:latin typeface="Cambria Math" panose="02040503050406030204" pitchFamily="18" charset="0"/>
                      </a:rPr>
                      <m:t>𝑏</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𝑎</m:t>
                        </m:r>
                      </m:sup>
                    </m:sSup>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𝜀</m:t>
                    </m:r>
                  </m:oMath>
                </a14:m>
                <a:r>
                  <a:rPr lang="ru-RU" dirty="0"/>
                  <a:t>.</a:t>
                </a:r>
              </a:p>
              <a:p>
                <a:pPr marL="0" indent="0">
                  <a:buNone/>
                </a:pPr>
                <a:r>
                  <a:rPr lang="ru-RU" dirty="0"/>
                  <a:t>2. Для преобразования в линейную модель данное уравнение</a:t>
                </a:r>
                <a:r>
                  <a:rPr lang="en-US" dirty="0"/>
                  <a:t> </a:t>
                </a:r>
                <a:r>
                  <a:rPr lang="ru-RU" dirty="0"/>
                  <a:t>необходимо логарифмировать:</a:t>
                </a:r>
                <a:r>
                  <a:rPr lang="en-US" dirty="0"/>
                  <a:t> </a:t>
                </a:r>
                <a14:m>
                  <m:oMath xmlns:m="http://schemas.openxmlformats.org/officeDocument/2006/math">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ln</m:t>
                        </m:r>
                      </m:fName>
                      <m:e>
                        <m:d>
                          <m:dPr>
                            <m:ctrlPr>
                              <a:rPr lang="en-US" b="0" i="1" smtClean="0">
                                <a:latin typeface="Cambria Math" panose="02040503050406030204" pitchFamily="18" charset="0"/>
                              </a:rPr>
                            </m:ctrlPr>
                          </m:dPr>
                          <m:e>
                            <m:r>
                              <a:rPr lang="en-US" b="0" i="1" smtClean="0">
                                <a:latin typeface="Cambria Math" panose="02040503050406030204" pitchFamily="18" charset="0"/>
                              </a:rPr>
                              <m:t>𝑦</m:t>
                            </m:r>
                          </m:e>
                        </m:d>
                      </m:e>
                    </m:func>
                    <m:r>
                      <a:rPr lang="en-US" b="0" i="1" smtClean="0">
                        <a:latin typeface="Cambria Math" panose="02040503050406030204" pitchFamily="18" charset="0"/>
                      </a:rPr>
                      <m:t>=</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ln</m:t>
                        </m:r>
                      </m:fName>
                      <m:e>
                        <m:d>
                          <m:dPr>
                            <m:ctrlPr>
                              <a:rPr lang="en-US" b="0" i="1" smtClean="0">
                                <a:latin typeface="Cambria Math" panose="02040503050406030204" pitchFamily="18" charset="0"/>
                              </a:rPr>
                            </m:ctrlPr>
                          </m:dPr>
                          <m:e>
                            <m:r>
                              <a:rPr lang="en-US" b="0" i="1" smtClean="0">
                                <a:latin typeface="Cambria Math" panose="02040503050406030204" pitchFamily="18" charset="0"/>
                              </a:rPr>
                              <m:t>𝑏</m:t>
                            </m:r>
                          </m:e>
                        </m:d>
                      </m:e>
                    </m:func>
                    <m:r>
                      <a:rPr lang="en-US" b="0" i="1" smtClean="0">
                        <a:latin typeface="Cambria Math" panose="02040503050406030204" pitchFamily="18" charset="0"/>
                      </a:rPr>
                      <m:t>+</m:t>
                    </m:r>
                    <m:r>
                      <a:rPr lang="en-US" b="0" i="1" smtClean="0">
                        <a:latin typeface="Cambria Math" panose="02040503050406030204" pitchFamily="18" charset="0"/>
                      </a:rPr>
                      <m:t>𝑎𝑙𝑛</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oMath>
                </a14:m>
                <a:r>
                  <a:rPr lang="ru-RU" dirty="0"/>
                  <a:t>. Произведем</a:t>
                </a:r>
                <a:r>
                  <a:rPr lang="en-US" dirty="0"/>
                  <a:t> </a:t>
                </a:r>
                <a:r>
                  <a:rPr lang="ru-RU" dirty="0"/>
                  <a:t>замену</a:t>
                </a:r>
                <a:r>
                  <a:rPr lang="en-US" dirty="0"/>
                  <a:t> </a:t>
                </a:r>
                <a14:m>
                  <m:oMath xmlns:m="http://schemas.openxmlformats.org/officeDocument/2006/math">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ln</m:t>
                        </m:r>
                      </m:fName>
                      <m:e>
                        <m:d>
                          <m:dPr>
                            <m:ctrlPr>
                              <a:rPr lang="en-US" b="0" i="1" smtClean="0">
                                <a:latin typeface="Cambria Math" panose="02040503050406030204" pitchFamily="18" charset="0"/>
                              </a:rPr>
                            </m:ctrlPr>
                          </m:dPr>
                          <m:e>
                            <m:r>
                              <a:rPr lang="en-US" b="0" i="1" smtClean="0">
                                <a:latin typeface="Cambria Math" panose="02040503050406030204" pitchFamily="18" charset="0"/>
                              </a:rPr>
                              <m:t>𝑦</m:t>
                            </m:r>
                          </m:e>
                        </m:d>
                      </m:e>
                    </m:func>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𝑦</m:t>
                        </m:r>
                      </m:e>
                      <m:sup>
                        <m:r>
                          <a:rPr lang="en-US" b="0" i="1" smtClean="0">
                            <a:latin typeface="Cambria Math" panose="02040503050406030204" pitchFamily="18" charset="0"/>
                          </a:rPr>
                          <m:t>∗</m:t>
                        </m:r>
                      </m:sup>
                    </m:sSup>
                    <m:r>
                      <a:rPr lang="en-US" b="0" i="1" smtClean="0">
                        <a:latin typeface="Cambria Math" panose="02040503050406030204" pitchFamily="18" charset="0"/>
                      </a:rPr>
                      <m:t>,</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ln</m:t>
                        </m:r>
                      </m:fName>
                      <m:e>
                        <m:d>
                          <m:dPr>
                            <m:ctrlPr>
                              <a:rPr lang="en-US" b="0" i="1" smtClean="0">
                                <a:latin typeface="Cambria Math" panose="02040503050406030204" pitchFamily="18" charset="0"/>
                              </a:rPr>
                            </m:ctrlPr>
                          </m:dPr>
                          <m:e>
                            <m:r>
                              <a:rPr lang="en-US" b="0" i="1" smtClean="0">
                                <a:latin typeface="Cambria Math" panose="02040503050406030204" pitchFamily="18" charset="0"/>
                              </a:rPr>
                              <m:t>𝑏</m:t>
                            </m:r>
                          </m:e>
                        </m:d>
                      </m:e>
                    </m:func>
                    <m:r>
                      <a:rPr lang="en-US" b="0" i="1" smtClean="0">
                        <a:latin typeface="Cambria Math" panose="02040503050406030204" pitchFamily="18" charset="0"/>
                      </a:rPr>
                      <m:t>=</m:t>
                    </m:r>
                    <m:r>
                      <a:rPr lang="en-US" b="0" i="1" smtClean="0">
                        <a:latin typeface="Cambria Math" panose="02040503050406030204" pitchFamily="18" charset="0"/>
                      </a:rPr>
                      <m:t>𝑑</m:t>
                    </m:r>
                    <m:r>
                      <a:rPr lang="en-US" b="0" i="1" smtClean="0">
                        <a:latin typeface="Cambria Math" panose="02040503050406030204" pitchFamily="18" charset="0"/>
                      </a:rPr>
                      <m:t>,</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ln</m:t>
                        </m:r>
                      </m:fName>
                      <m:e>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e>
                    </m:func>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m:t>
                        </m:r>
                      </m:sup>
                    </m:sSup>
                  </m:oMath>
                </a14:m>
                <a:r>
                  <a:rPr lang="ru-RU" dirty="0"/>
                  <a:t>. Тогда линеаризованное</a:t>
                </a:r>
                <a:r>
                  <a:rPr lang="en-US" dirty="0"/>
                  <a:t> </a:t>
                </a:r>
                <a:r>
                  <a:rPr lang="ru-RU" dirty="0"/>
                  <a:t>уравнение:</a:t>
                </a:r>
                <a:r>
                  <a:rPr lang="en-US" dirty="0"/>
                  <a:t> </a:t>
                </a:r>
                <a14:m>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𝑦</m:t>
                        </m:r>
                      </m:e>
                      <m:sup>
                        <m:r>
                          <a:rPr lang="en-US" b="0" i="1" smtClean="0">
                            <a:latin typeface="Cambria Math" panose="02040503050406030204" pitchFamily="18" charset="0"/>
                          </a:rPr>
                          <m:t>∗</m:t>
                        </m:r>
                      </m:sup>
                    </m:sSup>
                    <m:r>
                      <a:rPr lang="en-US" b="0" i="1" smtClean="0">
                        <a:latin typeface="Cambria Math" panose="02040503050406030204" pitchFamily="18" charset="0"/>
                      </a:rPr>
                      <m:t>=</m:t>
                    </m:r>
                    <m:r>
                      <a:rPr lang="en-US" b="0" i="1" smtClean="0">
                        <a:latin typeface="Cambria Math" panose="02040503050406030204" pitchFamily="18" charset="0"/>
                      </a:rPr>
                      <m:t>𝑎</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m:t>
                        </m:r>
                      </m:sup>
                    </m:sSup>
                    <m:r>
                      <a:rPr lang="en-US" b="0" i="1" smtClean="0">
                        <a:latin typeface="Cambria Math" panose="02040503050406030204" pitchFamily="18" charset="0"/>
                      </a:rPr>
                      <m:t>+</m:t>
                    </m:r>
                    <m:r>
                      <a:rPr lang="en-US" b="0" i="1" smtClean="0">
                        <a:latin typeface="Cambria Math" panose="02040503050406030204" pitchFamily="18" charset="0"/>
                      </a:rPr>
                      <m:t>𝑑</m:t>
                    </m:r>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𝜀</m:t>
                    </m:r>
                  </m:oMath>
                </a14:m>
                <a:r>
                  <a:rPr lang="ru-RU" dirty="0"/>
                  <a:t>.</a:t>
                </a:r>
              </a:p>
              <a:p>
                <a:pPr marL="0" indent="0">
                  <a:buNone/>
                </a:pPr>
                <a:r>
                  <a:rPr lang="ru-RU" dirty="0"/>
                  <a:t>3. Находим коэффициенты </a:t>
                </a:r>
                <a:r>
                  <a:rPr lang="ru-RU" i="1" dirty="0"/>
                  <a:t>а</a:t>
                </a:r>
                <a:r>
                  <a:rPr lang="ru-RU" dirty="0"/>
                  <a:t> и </a:t>
                </a:r>
                <a:r>
                  <a:rPr lang="ru-RU" i="1" dirty="0"/>
                  <a:t>d</a:t>
                </a:r>
                <a:r>
                  <a:rPr lang="ru-RU" dirty="0"/>
                  <a:t> линейной модели. Например,</a:t>
                </a:r>
                <a:r>
                  <a:rPr lang="en-US" dirty="0"/>
                  <a:t> </a:t>
                </a:r>
                <a:r>
                  <a:rPr lang="ru-RU" dirty="0"/>
                  <a:t>получим </a:t>
                </a:r>
                <a:r>
                  <a:rPr lang="ru-RU" i="1" dirty="0"/>
                  <a:t>а</a:t>
                </a:r>
                <a:r>
                  <a:rPr lang="ru-RU" dirty="0"/>
                  <a:t>=0,46, </a:t>
                </a:r>
                <a:r>
                  <a:rPr lang="ru-RU" i="1" dirty="0"/>
                  <a:t>d</a:t>
                </a:r>
                <a:r>
                  <a:rPr lang="ru-RU" dirty="0"/>
                  <a:t>=2,12.</a:t>
                </a:r>
              </a:p>
              <a:p>
                <a:pPr marL="0" indent="0">
                  <a:buNone/>
                </a:pPr>
                <a:r>
                  <a:rPr lang="ru-RU" dirty="0"/>
                  <a:t>4. Сделаем обратное преобразование. Коэффициент </a:t>
                </a:r>
                <a:r>
                  <a:rPr lang="ru-RU" i="1" dirty="0"/>
                  <a:t>а</a:t>
                </a:r>
                <a:r>
                  <a:rPr lang="ru-RU" dirty="0"/>
                  <a:t> в п.2 не</a:t>
                </a:r>
                <a:r>
                  <a:rPr lang="en-US" dirty="0"/>
                  <a:t> </a:t>
                </a:r>
                <a:r>
                  <a:rPr lang="ru-RU" dirty="0"/>
                  <a:t>преобразовывался, поэтому не изменяется. Чтобы получить коэффициент</a:t>
                </a:r>
                <a:r>
                  <a:rPr lang="en-US" dirty="0"/>
                  <a:t> </a:t>
                </a:r>
                <a14:m>
                  <m:oMath xmlns:m="http://schemas.openxmlformats.org/officeDocument/2006/math">
                    <m:r>
                      <a:rPr lang="en-US" b="0" i="1" smtClean="0">
                        <a:latin typeface="Cambria Math" panose="02040503050406030204" pitchFamily="18" charset="0"/>
                      </a:rPr>
                      <m:t>𝑏</m:t>
                    </m:r>
                    <m:r>
                      <a:rPr lang="en-US" b="0" i="1" smtClean="0">
                        <a:latin typeface="Cambria Math" panose="02040503050406030204" pitchFamily="18" charset="0"/>
                      </a:rPr>
                      <m:t>:</m:t>
                    </m:r>
                    <m:r>
                      <a:rPr lang="en-US" b="0" i="1" smtClean="0">
                        <a:latin typeface="Cambria Math" panose="02040503050406030204" pitchFamily="18" charset="0"/>
                      </a:rPr>
                      <m:t>𝑏</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𝑑</m:t>
                        </m:r>
                      </m:sup>
                    </m:sSup>
                  </m:oMath>
                </a14:m>
                <a:r>
                  <a:rPr lang="ru-RU" dirty="0"/>
                  <a:t>.</a:t>
                </a:r>
              </a:p>
              <a:p>
                <a:pPr marL="0" indent="0">
                  <a:buNone/>
                </a:pPr>
                <a:r>
                  <a:rPr lang="ru-RU" dirty="0"/>
                  <a:t>Тогда модель нелинейной регрессии будет формулироваться,</a:t>
                </a:r>
                <a:r>
                  <a:rPr lang="en-US" dirty="0"/>
                  <a:t> </a:t>
                </a:r>
                <a:r>
                  <a:rPr lang="ru-RU" dirty="0"/>
                  <a:t>например,</a:t>
                </a:r>
                <a:r>
                  <a:rPr lang="en-US" dirty="0"/>
                  <a:t> </a:t>
                </a:r>
                <a14:m>
                  <m:oMath xmlns:m="http://schemas.openxmlformats.org/officeDocument/2006/math">
                    <m:r>
                      <a:rPr lang="en-US" b="0" i="1" smtClean="0">
                        <a:latin typeface="Cambria Math" panose="02040503050406030204" pitchFamily="18" charset="0"/>
                      </a:rPr>
                      <m:t>𝑦</m:t>
                    </m:r>
                    <m:r>
                      <a:rPr lang="en-US" b="0" i="1" smtClean="0">
                        <a:latin typeface="Cambria Math" panose="02040503050406030204" pitchFamily="18" charset="0"/>
                      </a:rPr>
                      <m:t>=8,33</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0,46</m:t>
                        </m:r>
                      </m:sup>
                    </m:sSup>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𝜀</m:t>
                    </m:r>
                  </m:oMath>
                </a14:m>
                <a:r>
                  <a:rPr lang="ru-RU" dirty="0"/>
                  <a:t>.</a:t>
                </a:r>
              </a:p>
            </p:txBody>
          </p:sp>
        </mc:Choice>
        <mc:Fallback xmlns="">
          <p:sp>
            <p:nvSpPr>
              <p:cNvPr id="3" name="Объект 2">
                <a:extLst>
                  <a:ext uri="{FF2B5EF4-FFF2-40B4-BE49-F238E27FC236}">
                    <a16:creationId xmlns:a16="http://schemas.microsoft.com/office/drawing/2014/main" id="{2522C21B-F281-41EB-8EF7-9EB1ECA97FE6}"/>
                  </a:ext>
                </a:extLst>
              </p:cNvPr>
              <p:cNvSpPr>
                <a:spLocks noGrp="1" noRot="1" noChangeAspect="1" noMove="1" noResize="1" noEditPoints="1" noAdjustHandles="1" noChangeArrowheads="1" noChangeShapeType="1" noTextEdit="1"/>
              </p:cNvSpPr>
              <p:nvPr>
                <p:ph idx="1"/>
              </p:nvPr>
            </p:nvSpPr>
            <p:spPr>
              <a:xfrm>
                <a:off x="351691" y="548640"/>
                <a:ext cx="11493305" cy="5753686"/>
              </a:xfrm>
              <a:blipFill>
                <a:blip r:embed="rId2"/>
                <a:stretch>
                  <a:fillRect l="-1114" t="-1695" r="-265" b="-2542"/>
                </a:stretch>
              </a:blipFill>
            </p:spPr>
            <p:txBody>
              <a:bodyPr/>
              <a:lstStyle/>
              <a:p>
                <a:r>
                  <a:rPr lang="ru-RU">
                    <a:noFill/>
                  </a:rPr>
                  <a:t> </a:t>
                </a:r>
              </a:p>
            </p:txBody>
          </p:sp>
        </mc:Fallback>
      </mc:AlternateContent>
    </p:spTree>
    <p:extLst>
      <p:ext uri="{BB962C8B-B14F-4D97-AF65-F5344CB8AC3E}">
        <p14:creationId xmlns:p14="http://schemas.microsoft.com/office/powerpoint/2010/main" val="15039857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Объект 2">
                <a:extLst>
                  <a:ext uri="{FF2B5EF4-FFF2-40B4-BE49-F238E27FC236}">
                    <a16:creationId xmlns:a16="http://schemas.microsoft.com/office/drawing/2014/main" id="{F9D01C94-A5E8-4B22-923A-DDCF197354D6}"/>
                  </a:ext>
                </a:extLst>
              </p:cNvPr>
              <p:cNvSpPr>
                <a:spLocks noGrp="1"/>
              </p:cNvSpPr>
              <p:nvPr>
                <p:ph idx="1"/>
              </p:nvPr>
            </p:nvSpPr>
            <p:spPr>
              <a:xfrm>
                <a:off x="337625" y="562708"/>
                <a:ext cx="11521440" cy="5753686"/>
              </a:xfrm>
            </p:spPr>
            <p:txBody>
              <a:bodyPr>
                <a:normAutofit fontScale="62500" lnSpcReduction="20000"/>
              </a:bodyPr>
              <a:lstStyle/>
              <a:p>
                <a:pPr marL="0" indent="0">
                  <a:buNone/>
                </a:pPr>
                <a:r>
                  <a:rPr lang="ru-RU" dirty="0"/>
                  <a:t>Основные </a:t>
                </a:r>
                <a:r>
                  <a:rPr lang="ru-RU" i="1" dirty="0"/>
                  <a:t>характеристики качества </a:t>
                </a:r>
                <a:r>
                  <a:rPr lang="ru-RU" dirty="0"/>
                  <a:t>нелинейной модели –</a:t>
                </a:r>
                <a:r>
                  <a:rPr lang="en-US" dirty="0"/>
                  <a:t> </a:t>
                </a:r>
                <a:r>
                  <a:rPr lang="ru-RU" dirty="0"/>
                  <a:t>это аналог коэффициента детерминации и среднеквадратическая</a:t>
                </a:r>
                <a:r>
                  <a:rPr lang="en-US" dirty="0"/>
                  <a:t> </a:t>
                </a:r>
                <a:r>
                  <a:rPr lang="ru-RU" dirty="0"/>
                  <a:t>ошибка.</a:t>
                </a:r>
                <a:endParaRPr lang="en-US" dirty="0"/>
              </a:p>
              <a:p>
                <a:pPr marL="0" indent="0">
                  <a:buNone/>
                </a:pPr>
                <a:r>
                  <a:rPr lang="ru-RU" dirty="0"/>
                  <a:t>Аналог коэффициента детерминации численно равен коэффициенту</a:t>
                </a:r>
                <a:r>
                  <a:rPr lang="en-US" dirty="0"/>
                  <a:t> </a:t>
                </a:r>
                <a:r>
                  <a:rPr lang="ru-RU" dirty="0"/>
                  <a:t>детерминации для линеаризованного уравнения. Квадратный</a:t>
                </a:r>
                <a:r>
                  <a:rPr lang="en-US" dirty="0"/>
                  <a:t> </a:t>
                </a:r>
                <a:r>
                  <a:rPr lang="ru-RU" dirty="0"/>
                  <a:t>корень из него является аналогом коэффициента корреляции и</a:t>
                </a:r>
                <a:r>
                  <a:rPr lang="en-US" dirty="0"/>
                  <a:t> </a:t>
                </a:r>
                <a:r>
                  <a:rPr lang="ru-RU" dirty="0"/>
                  <a:t>называется «</a:t>
                </a:r>
                <a:r>
                  <a:rPr lang="ru-RU" i="1" dirty="0"/>
                  <a:t>корреляционное отношение</a:t>
                </a:r>
                <a:r>
                  <a:rPr lang="ru-RU" dirty="0"/>
                  <a:t>»:</a:t>
                </a:r>
                <a:endParaRPr lang="en-US" dirty="0"/>
              </a:p>
              <a:p>
                <a:pPr marL="0" indent="0">
                  <a:buNone/>
                </a:pPr>
                <a14:m>
                  <m:oMathPara xmlns:m="http://schemas.openxmlformats.org/officeDocument/2006/math">
                    <m:oMathParaPr>
                      <m:jc m:val="centerGroup"/>
                    </m:oMathParaPr>
                    <m:oMath xmlns:m="http://schemas.openxmlformats.org/officeDocument/2006/math">
                      <m:r>
                        <m:rPr>
                          <m:sty m:val="p"/>
                        </m:rPr>
                        <a:rPr lang="el-GR" i="1" smtClean="0">
                          <a:latin typeface="Cambria Math" panose="02040503050406030204" pitchFamily="18" charset="0"/>
                        </a:rPr>
                        <m:t>η</m:t>
                      </m:r>
                      <m:r>
                        <a:rPr lang="en-US" b="0" i="1" smtClean="0">
                          <a:latin typeface="Cambria Math" panose="02040503050406030204" pitchFamily="18" charset="0"/>
                        </a:rPr>
                        <m:t>=</m:t>
                      </m:r>
                      <m:rad>
                        <m:radPr>
                          <m:degHide m:val="on"/>
                          <m:ctrlPr>
                            <a:rPr lang="en-US" b="0" i="1" smtClean="0">
                              <a:latin typeface="Cambria Math" panose="02040503050406030204" pitchFamily="18" charset="0"/>
                            </a:rPr>
                          </m:ctrlPr>
                        </m:radPr>
                        <m:deg/>
                        <m:e>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𝐷</m:t>
                                  </m:r>
                                </m:e>
                                <m:sub>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𝑦</m:t>
                                      </m:r>
                                    </m:e>
                                  </m:acc>
                                </m:sub>
                              </m:sSub>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𝐷</m:t>
                                  </m:r>
                                </m:e>
                                <m:sub>
                                  <m:r>
                                    <a:rPr lang="en-US" b="0" i="1" smtClean="0">
                                      <a:latin typeface="Cambria Math" panose="02040503050406030204" pitchFamily="18" charset="0"/>
                                    </a:rPr>
                                    <m:t>𝑦</m:t>
                                  </m:r>
                                </m:sub>
                              </m:sSub>
                            </m:den>
                          </m:f>
                        </m:e>
                      </m:rad>
                    </m:oMath>
                  </m:oMathPara>
                </a14:m>
                <a:endParaRPr lang="ru-RU" dirty="0"/>
              </a:p>
              <a:p>
                <a:pPr marL="0" indent="0">
                  <a:buNone/>
                </a:pP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𝐷</m:t>
                        </m:r>
                      </m:e>
                      <m:sub>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𝑦</m:t>
                            </m:r>
                          </m:e>
                        </m:acc>
                      </m:sub>
                    </m:sSub>
                    <m:r>
                      <a:rPr lang="en-US" b="0" i="1" smtClean="0">
                        <a:latin typeface="Cambria Math" panose="02040503050406030204" pitchFamily="18" charset="0"/>
                      </a:rPr>
                      <m:t> </m:t>
                    </m:r>
                  </m:oMath>
                </a14:m>
                <a:r>
                  <a:rPr lang="ru-RU" dirty="0"/>
                  <a:t> — дисперсия модели; </a:t>
                </a:r>
                <a:endParaRPr lang="en-US" dirty="0"/>
              </a:p>
              <a:p>
                <a:pPr marL="0" indent="0">
                  <a:buNone/>
                </a:pPr>
                <a:r>
                  <a:rPr lang="ru-RU" dirty="0"/>
                  <a:t>D — дисперсия исходного зависимого</a:t>
                </a:r>
                <a:r>
                  <a:rPr lang="en-US" dirty="0"/>
                  <a:t> </a:t>
                </a:r>
                <a:r>
                  <a:rPr lang="ru-RU" dirty="0"/>
                  <a:t>ряда.</a:t>
                </a:r>
              </a:p>
              <a:p>
                <a:pPr marL="0" indent="0">
                  <a:buNone/>
                </a:pPr>
                <a:r>
                  <a:rPr lang="ru-RU" dirty="0"/>
                  <a:t>Для оценки линейной связи двух переменных используется коэффициент корреляции, а для оценки нелинейной связи двух переменных – корреляционное отношение.</a:t>
                </a:r>
              </a:p>
              <a:p>
                <a:pPr marL="0" indent="0">
                  <a:buNone/>
                </a:pPr>
                <a:r>
                  <a:rPr lang="ru-RU" dirty="0"/>
                  <a:t>Так как линейная связь является частным случаем нелинейной, величина корреляционного отношения больше (или равна) величины коэффициента корреляции. Чем больше разница между коэффициентом корреляции и корреляционным отношением, тем больше степень нелинейности в зависимости двух переменных.</a:t>
                </a:r>
              </a:p>
              <a:p>
                <a:pPr marL="0" indent="0">
                  <a:buNone/>
                </a:pPr>
                <a:r>
                  <a:rPr lang="ru-RU" dirty="0"/>
                  <a:t>Другой характеристикой качества нелинейной модели является среднеквадратическая ошибка:</a:t>
                </a:r>
              </a:p>
              <a:p>
                <a:pPr marL="0" indent="0">
                  <a:buNone/>
                </a:pPr>
                <a14:m>
                  <m:oMathPara xmlns:m="http://schemas.openxmlformats.org/officeDocument/2006/math">
                    <m:oMathParaPr>
                      <m:jc m:val="centerGroup"/>
                    </m:oMathParaPr>
                    <m:oMath xmlns:m="http://schemas.openxmlformats.org/officeDocument/2006/math">
                      <m:sSub>
                        <m:sSubPr>
                          <m:ctrlPr>
                            <a:rPr lang="ru-RU" i="1" smtClean="0">
                              <a:latin typeface="Cambria Math" panose="02040503050406030204" pitchFamily="18" charset="0"/>
                            </a:rPr>
                          </m:ctrlPr>
                        </m:sSubPr>
                        <m:e>
                          <m:r>
                            <a:rPr lang="ru-RU" i="1" smtClean="0">
                              <a:latin typeface="Cambria Math" panose="02040503050406030204" pitchFamily="18" charset="0"/>
                              <a:ea typeface="Cambria Math" panose="02040503050406030204" pitchFamily="18" charset="0"/>
                            </a:rPr>
                            <m:t>𝜎</m:t>
                          </m:r>
                        </m:e>
                        <m:sub>
                          <m:r>
                            <a:rPr lang="ru-RU" i="1" smtClean="0">
                              <a:latin typeface="Cambria Math" panose="02040503050406030204" pitchFamily="18" charset="0"/>
                              <a:ea typeface="Cambria Math" panose="02040503050406030204" pitchFamily="18" charset="0"/>
                            </a:rPr>
                            <m:t>𝜀</m:t>
                          </m:r>
                        </m:sub>
                      </m:sSub>
                      <m:r>
                        <a:rPr lang="ru-RU" b="0" i="1" smtClean="0">
                          <a:latin typeface="Cambria Math" panose="02040503050406030204" pitchFamily="18" charset="0"/>
                        </a:rPr>
                        <m:t>=</m:t>
                      </m:r>
                      <m:rad>
                        <m:radPr>
                          <m:degHide m:val="on"/>
                          <m:ctrlPr>
                            <a:rPr lang="ru-RU" i="1" smtClean="0">
                              <a:latin typeface="Cambria Math" panose="02040503050406030204" pitchFamily="18" charset="0"/>
                            </a:rPr>
                          </m:ctrlPr>
                        </m:radPr>
                        <m:deg/>
                        <m:e>
                          <m:f>
                            <m:fPr>
                              <m:ctrlPr>
                                <a:rPr lang="ru-RU" i="1" smtClean="0">
                                  <a:latin typeface="Cambria Math" panose="02040503050406030204" pitchFamily="18" charset="0"/>
                                </a:rPr>
                              </m:ctrlPr>
                            </m:fPr>
                            <m:num>
                              <m:r>
                                <a:rPr lang="ru-RU" b="0" i="1" smtClean="0">
                                  <a:latin typeface="Cambria Math" panose="02040503050406030204" pitchFamily="18" charset="0"/>
                                </a:rPr>
                                <m:t>1</m:t>
                              </m:r>
                            </m:num>
                            <m:den>
                              <m:r>
                                <a:rPr lang="en-US" b="0" i="1" smtClean="0">
                                  <a:latin typeface="Cambria Math" panose="02040503050406030204" pitchFamily="18" charset="0"/>
                                </a:rPr>
                                <m:t>𝑁</m:t>
                              </m:r>
                              <m:r>
                                <a:rPr lang="en-US" b="0" i="1" smtClean="0">
                                  <a:latin typeface="Cambria Math" panose="02040503050406030204" pitchFamily="18" charset="0"/>
                                </a:rPr>
                                <m:t>−1</m:t>
                              </m:r>
                            </m:den>
                          </m:f>
                          <m:nary>
                            <m:naryPr>
                              <m:chr m:val="∑"/>
                              <m:ctrlPr>
                                <a:rPr lang="ru-RU" i="1" smtClean="0">
                                  <a:latin typeface="Cambria Math" panose="02040503050406030204" pitchFamily="18" charset="0"/>
                                </a:rPr>
                              </m:ctrlPr>
                            </m:naryPr>
                            <m:sub>
                              <m:r>
                                <m:rPr>
                                  <m:brk m:alnAt="23"/>
                                </m:rPr>
                                <a:rPr lang="en-US" b="0" i="1" smtClean="0">
                                  <a:latin typeface="Cambria Math" panose="02040503050406030204" pitchFamily="18" charset="0"/>
                                </a:rPr>
                                <m:t>𝑖</m:t>
                              </m:r>
                              <m:r>
                                <a:rPr lang="en-US" b="0" i="1" smtClean="0">
                                  <a:latin typeface="Cambria Math" panose="02040503050406030204" pitchFamily="18" charset="0"/>
                                </a:rPr>
                                <m:t>=1</m:t>
                              </m:r>
                            </m:sub>
                            <m:sup>
                              <m:r>
                                <a:rPr lang="en-US" b="0" i="1" smtClean="0">
                                  <a:latin typeface="Cambria Math" panose="02040503050406030204" pitchFamily="18" charset="0"/>
                                </a:rPr>
                                <m:t>𝑁</m:t>
                              </m:r>
                            </m:sup>
                            <m:e>
                              <m:r>
                                <a:rPr lang="en-US" b="0" i="1" smtClean="0">
                                  <a:latin typeface="Cambria Math" panose="02040503050406030204" pitchFamily="18" charset="0"/>
                                </a:rPr>
                                <m:t>(</m:t>
                              </m:r>
                              <m:sSubSup>
                                <m:sSubSupPr>
                                  <m:ctrlPr>
                                    <a:rPr lang="ru-RU" i="1" smtClean="0">
                                      <a:latin typeface="Cambria Math" panose="02040503050406030204" pitchFamily="18" charset="0"/>
                                    </a:rPr>
                                  </m:ctrlPr>
                                </m:sSubSupPr>
                                <m:e>
                                  <m:r>
                                    <a:rPr lang="ru-RU" i="1" smtClean="0">
                                      <a:latin typeface="Cambria Math" panose="02040503050406030204" pitchFamily="18" charset="0"/>
                                      <a:ea typeface="Cambria Math" panose="02040503050406030204" pitchFamily="18" charset="0"/>
                                    </a:rPr>
                                    <m:t>𝜀</m:t>
                                  </m:r>
                                </m:e>
                                <m:sub>
                                  <m:r>
                                    <a:rPr lang="en-US" b="0" i="1" smtClean="0">
                                      <a:latin typeface="Cambria Math" panose="02040503050406030204" pitchFamily="18" charset="0"/>
                                    </a:rPr>
                                    <m:t>𝑖</m:t>
                                  </m:r>
                                </m:sub>
                                <m:sup>
                                  <m:r>
                                    <a:rPr lang="en-US" b="0" i="1" smtClean="0">
                                      <a:latin typeface="Cambria Math" panose="02040503050406030204" pitchFamily="18" charset="0"/>
                                    </a:rPr>
                                    <m:t>2</m:t>
                                  </m:r>
                                </m:sup>
                              </m:sSubSup>
                              <m:r>
                                <a:rPr lang="en-US" b="0" i="1" smtClean="0">
                                  <a:latin typeface="Cambria Math" panose="02040503050406030204" pitchFamily="18" charset="0"/>
                                </a:rPr>
                                <m:t>)</m:t>
                              </m:r>
                            </m:e>
                          </m:nary>
                        </m:e>
                      </m:rad>
                    </m:oMath>
                  </m:oMathPara>
                </a14:m>
                <a:endParaRPr lang="ru-RU" dirty="0"/>
              </a:p>
              <a:p>
                <a:pPr marL="0" indent="0">
                  <a:buNone/>
                </a:pPr>
                <a:r>
                  <a:rPr lang="ru-RU" dirty="0"/>
                  <a:t>Чтобы сделать вывод о хорошем качестве модели, необходимо,</a:t>
                </a:r>
                <a:r>
                  <a:rPr lang="en-US" dirty="0"/>
                  <a:t> </a:t>
                </a:r>
                <a:r>
                  <a:rPr lang="ru-RU" dirty="0"/>
                  <a:t>чтобы корреляционное</a:t>
                </a:r>
                <a:r>
                  <a:rPr lang="en-US" dirty="0"/>
                  <a:t> </a:t>
                </a:r>
                <a:r>
                  <a:rPr lang="ru-RU" dirty="0"/>
                  <a:t>было отношение достаточно велико, а ошибка достаточно мала.</a:t>
                </a:r>
              </a:p>
            </p:txBody>
          </p:sp>
        </mc:Choice>
        <mc:Fallback xmlns="">
          <p:sp>
            <p:nvSpPr>
              <p:cNvPr id="3" name="Объект 2">
                <a:extLst>
                  <a:ext uri="{FF2B5EF4-FFF2-40B4-BE49-F238E27FC236}">
                    <a16:creationId xmlns:a16="http://schemas.microsoft.com/office/drawing/2014/main" id="{F9D01C94-A5E8-4B22-923A-DDCF197354D6}"/>
                  </a:ext>
                </a:extLst>
              </p:cNvPr>
              <p:cNvSpPr>
                <a:spLocks noGrp="1" noRot="1" noChangeAspect="1" noMove="1" noResize="1" noEditPoints="1" noAdjustHandles="1" noChangeArrowheads="1" noChangeShapeType="1" noTextEdit="1"/>
              </p:cNvSpPr>
              <p:nvPr>
                <p:ph idx="1"/>
              </p:nvPr>
            </p:nvSpPr>
            <p:spPr>
              <a:xfrm>
                <a:off x="337625" y="562708"/>
                <a:ext cx="11521440" cy="5753686"/>
              </a:xfrm>
              <a:blipFill>
                <a:blip r:embed="rId2"/>
                <a:stretch>
                  <a:fillRect l="-423" t="-1695"/>
                </a:stretch>
              </a:blipFill>
            </p:spPr>
            <p:txBody>
              <a:bodyPr/>
              <a:lstStyle/>
              <a:p>
                <a:r>
                  <a:rPr lang="ru-RU">
                    <a:noFill/>
                  </a:rPr>
                  <a:t> </a:t>
                </a:r>
              </a:p>
            </p:txBody>
          </p:sp>
        </mc:Fallback>
      </mc:AlternateContent>
    </p:spTree>
    <p:extLst>
      <p:ext uri="{BB962C8B-B14F-4D97-AF65-F5344CB8AC3E}">
        <p14:creationId xmlns:p14="http://schemas.microsoft.com/office/powerpoint/2010/main" val="22742002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a:extLst>
              <a:ext uri="{FF2B5EF4-FFF2-40B4-BE49-F238E27FC236}">
                <a16:creationId xmlns:a16="http://schemas.microsoft.com/office/drawing/2014/main" id="{DD214164-2BDF-46EE-8612-3A917E049480}"/>
              </a:ext>
            </a:extLst>
          </p:cNvPr>
          <p:cNvPicPr>
            <a:picLocks noGrp="1" noChangeAspect="1"/>
          </p:cNvPicPr>
          <p:nvPr>
            <p:ph idx="1"/>
          </p:nvPr>
        </p:nvPicPr>
        <p:blipFill rotWithShape="1">
          <a:blip r:embed="rId2"/>
          <a:srcRect l="4020" b="6634"/>
          <a:stretch/>
        </p:blipFill>
        <p:spPr>
          <a:xfrm>
            <a:off x="1131302" y="385285"/>
            <a:ext cx="9929395" cy="6087430"/>
          </a:xfrm>
        </p:spPr>
      </p:pic>
    </p:spTree>
    <p:extLst>
      <p:ext uri="{BB962C8B-B14F-4D97-AF65-F5344CB8AC3E}">
        <p14:creationId xmlns:p14="http://schemas.microsoft.com/office/powerpoint/2010/main" val="11306281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a:extLst>
              <a:ext uri="{FF2B5EF4-FFF2-40B4-BE49-F238E27FC236}">
                <a16:creationId xmlns:a16="http://schemas.microsoft.com/office/drawing/2014/main" id="{64D52977-3353-42E3-A681-8562B554165E}"/>
              </a:ext>
            </a:extLst>
          </p:cNvPr>
          <p:cNvPicPr>
            <a:picLocks noChangeAspect="1"/>
          </p:cNvPicPr>
          <p:nvPr/>
        </p:nvPicPr>
        <p:blipFill>
          <a:blip r:embed="rId2"/>
          <a:stretch>
            <a:fillRect/>
          </a:stretch>
        </p:blipFill>
        <p:spPr>
          <a:xfrm>
            <a:off x="0" y="1"/>
            <a:ext cx="3305908" cy="3267288"/>
          </a:xfrm>
          <a:prstGeom prst="rect">
            <a:avLst/>
          </a:prstGeom>
        </p:spPr>
      </p:pic>
      <p:pic>
        <p:nvPicPr>
          <p:cNvPr id="9" name="Рисунок 8">
            <a:extLst>
              <a:ext uri="{FF2B5EF4-FFF2-40B4-BE49-F238E27FC236}">
                <a16:creationId xmlns:a16="http://schemas.microsoft.com/office/drawing/2014/main" id="{C4D4623F-C067-3651-E7C7-F81FA8FAE969}"/>
              </a:ext>
            </a:extLst>
          </p:cNvPr>
          <p:cNvPicPr>
            <a:picLocks noChangeAspect="1"/>
          </p:cNvPicPr>
          <p:nvPr/>
        </p:nvPicPr>
        <p:blipFill>
          <a:blip r:embed="rId3"/>
          <a:stretch>
            <a:fillRect/>
          </a:stretch>
        </p:blipFill>
        <p:spPr>
          <a:xfrm>
            <a:off x="6562165" y="0"/>
            <a:ext cx="5629835" cy="3657600"/>
          </a:xfrm>
          <a:prstGeom prst="rect">
            <a:avLst/>
          </a:prstGeom>
        </p:spPr>
      </p:pic>
      <p:pic>
        <p:nvPicPr>
          <p:cNvPr id="11" name="Рисунок 10">
            <a:extLst>
              <a:ext uri="{FF2B5EF4-FFF2-40B4-BE49-F238E27FC236}">
                <a16:creationId xmlns:a16="http://schemas.microsoft.com/office/drawing/2014/main" id="{EB31E93F-90FE-F25C-792D-B0837F50B671}"/>
              </a:ext>
            </a:extLst>
          </p:cNvPr>
          <p:cNvPicPr>
            <a:picLocks noChangeAspect="1"/>
          </p:cNvPicPr>
          <p:nvPr/>
        </p:nvPicPr>
        <p:blipFill>
          <a:blip r:embed="rId4"/>
          <a:stretch>
            <a:fillRect/>
          </a:stretch>
        </p:blipFill>
        <p:spPr>
          <a:xfrm>
            <a:off x="0" y="3369042"/>
            <a:ext cx="4219204" cy="3488957"/>
          </a:xfrm>
          <a:prstGeom prst="rect">
            <a:avLst/>
          </a:prstGeom>
        </p:spPr>
      </p:pic>
      <p:pic>
        <p:nvPicPr>
          <p:cNvPr id="13" name="Рисунок 12">
            <a:extLst>
              <a:ext uri="{FF2B5EF4-FFF2-40B4-BE49-F238E27FC236}">
                <a16:creationId xmlns:a16="http://schemas.microsoft.com/office/drawing/2014/main" id="{4F705FA3-327B-8568-D91C-1CBDE6467AA8}"/>
              </a:ext>
            </a:extLst>
          </p:cNvPr>
          <p:cNvPicPr>
            <a:picLocks noChangeAspect="1"/>
          </p:cNvPicPr>
          <p:nvPr/>
        </p:nvPicPr>
        <p:blipFill>
          <a:blip r:embed="rId5"/>
          <a:stretch>
            <a:fillRect/>
          </a:stretch>
        </p:blipFill>
        <p:spPr>
          <a:xfrm>
            <a:off x="5689195" y="4414272"/>
            <a:ext cx="6289031" cy="1916189"/>
          </a:xfrm>
          <a:prstGeom prst="rect">
            <a:avLst/>
          </a:prstGeom>
        </p:spPr>
      </p:pic>
      <p:cxnSp>
        <p:nvCxnSpPr>
          <p:cNvPr id="15" name="Прямая со стрелкой 14">
            <a:extLst>
              <a:ext uri="{FF2B5EF4-FFF2-40B4-BE49-F238E27FC236}">
                <a16:creationId xmlns:a16="http://schemas.microsoft.com/office/drawing/2014/main" id="{A1C2E98F-F651-CBBC-2F7B-F428B9EEA9B9}"/>
              </a:ext>
            </a:extLst>
          </p:cNvPr>
          <p:cNvCxnSpPr>
            <a:cxnSpLocks/>
          </p:cNvCxnSpPr>
          <p:nvPr/>
        </p:nvCxnSpPr>
        <p:spPr>
          <a:xfrm>
            <a:off x="3305908" y="1434905"/>
            <a:ext cx="3256257" cy="0"/>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18" name="Соединитель: изогнутый 17">
            <a:extLst>
              <a:ext uri="{FF2B5EF4-FFF2-40B4-BE49-F238E27FC236}">
                <a16:creationId xmlns:a16="http://schemas.microsoft.com/office/drawing/2014/main" id="{63B79E9E-3E6C-6172-C632-251BCCAABAF8}"/>
              </a:ext>
            </a:extLst>
          </p:cNvPr>
          <p:cNvCxnSpPr>
            <a:cxnSpLocks/>
          </p:cNvCxnSpPr>
          <p:nvPr/>
        </p:nvCxnSpPr>
        <p:spPr>
          <a:xfrm rot="10800000" flipV="1">
            <a:off x="4219204" y="3123647"/>
            <a:ext cx="2342961" cy="323557"/>
          </a:xfrm>
          <a:prstGeom prst="curvedConnector3">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21" name="Прямая со стрелкой 20">
            <a:extLst>
              <a:ext uri="{FF2B5EF4-FFF2-40B4-BE49-F238E27FC236}">
                <a16:creationId xmlns:a16="http://schemas.microsoft.com/office/drawing/2014/main" id="{0661FFFB-5261-01C5-AF06-41E9116C40ED}"/>
              </a:ext>
            </a:extLst>
          </p:cNvPr>
          <p:cNvCxnSpPr>
            <a:cxnSpLocks/>
            <a:endCxn id="13" idx="1"/>
          </p:cNvCxnSpPr>
          <p:nvPr/>
        </p:nvCxnSpPr>
        <p:spPr>
          <a:xfrm>
            <a:off x="4219204" y="5372366"/>
            <a:ext cx="1469991" cy="1"/>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53622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1ECFFAB8-9239-08FF-E644-850A373A3101}"/>
              </a:ext>
            </a:extLst>
          </p:cNvPr>
          <p:cNvSpPr>
            <a:spLocks noGrp="1"/>
          </p:cNvSpPr>
          <p:nvPr>
            <p:ph idx="1"/>
          </p:nvPr>
        </p:nvSpPr>
        <p:spPr>
          <a:xfrm>
            <a:off x="337625" y="562708"/>
            <a:ext cx="11507371" cy="5781821"/>
          </a:xfrm>
        </p:spPr>
        <p:txBody>
          <a:bodyPr/>
          <a:lstStyle/>
          <a:p>
            <a:pPr marL="0" indent="0">
              <a:buNone/>
            </a:pPr>
            <a:r>
              <a:rPr lang="ru-RU" b="1" i="1" dirty="0"/>
              <a:t>Критерий корреляции Пирсона </a:t>
            </a:r>
            <a:r>
              <a:rPr lang="ru-RU" dirty="0"/>
              <a:t>– это метод параметрической статистики, позволяющий определить наличие или отсутствие линейной связи между двумя количественными показателями, а также оценить ее тесноту и статистическую значимость. Критерий корреляции Пирсона позволяет определить, изменяется ли (возрастает или уменьшается) один показатель в ответ на изменения другого? </a:t>
            </a:r>
          </a:p>
          <a:p>
            <a:pPr marL="0" indent="0">
              <a:buNone/>
            </a:pPr>
            <a:r>
              <a:rPr lang="ru-RU" dirty="0"/>
              <a:t>Критерий корреляции Пирсона позволяет определить, какова теснота (или сила) корреляционной связи между двумя показателями, измеренными в количественной шкале. При помощи дополнительных расчетов можно также определить, насколько статистически значима выявленная связь.</a:t>
            </a:r>
          </a:p>
        </p:txBody>
      </p:sp>
    </p:spTree>
    <p:extLst>
      <p:ext uri="{BB962C8B-B14F-4D97-AF65-F5344CB8AC3E}">
        <p14:creationId xmlns:p14="http://schemas.microsoft.com/office/powerpoint/2010/main" val="17528576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6A788E99-A885-5A1B-CD9B-3146CB6E6B7C}"/>
              </a:ext>
            </a:extLst>
          </p:cNvPr>
          <p:cNvPicPr>
            <a:picLocks noChangeAspect="1"/>
          </p:cNvPicPr>
          <p:nvPr/>
        </p:nvPicPr>
        <p:blipFill>
          <a:blip r:embed="rId2"/>
          <a:stretch>
            <a:fillRect/>
          </a:stretch>
        </p:blipFill>
        <p:spPr>
          <a:xfrm>
            <a:off x="0" y="0"/>
            <a:ext cx="5127812" cy="4267200"/>
          </a:xfrm>
          <a:prstGeom prst="rect">
            <a:avLst/>
          </a:prstGeom>
        </p:spPr>
      </p:pic>
      <p:pic>
        <p:nvPicPr>
          <p:cNvPr id="7" name="Рисунок 6">
            <a:extLst>
              <a:ext uri="{FF2B5EF4-FFF2-40B4-BE49-F238E27FC236}">
                <a16:creationId xmlns:a16="http://schemas.microsoft.com/office/drawing/2014/main" id="{CE09704A-A7DF-E5EC-7331-5D46A8A4E027}"/>
              </a:ext>
            </a:extLst>
          </p:cNvPr>
          <p:cNvPicPr>
            <a:picLocks noChangeAspect="1"/>
          </p:cNvPicPr>
          <p:nvPr/>
        </p:nvPicPr>
        <p:blipFill>
          <a:blip r:embed="rId3"/>
          <a:stretch>
            <a:fillRect/>
          </a:stretch>
        </p:blipFill>
        <p:spPr>
          <a:xfrm>
            <a:off x="8401172" y="182604"/>
            <a:ext cx="3080824" cy="1996455"/>
          </a:xfrm>
          <a:prstGeom prst="rect">
            <a:avLst/>
          </a:prstGeom>
        </p:spPr>
      </p:pic>
      <p:pic>
        <p:nvPicPr>
          <p:cNvPr id="9" name="Рисунок 8">
            <a:extLst>
              <a:ext uri="{FF2B5EF4-FFF2-40B4-BE49-F238E27FC236}">
                <a16:creationId xmlns:a16="http://schemas.microsoft.com/office/drawing/2014/main" id="{AF24D578-A73D-9DA6-1A01-78A8934320E0}"/>
              </a:ext>
            </a:extLst>
          </p:cNvPr>
          <p:cNvPicPr>
            <a:picLocks noChangeAspect="1"/>
          </p:cNvPicPr>
          <p:nvPr/>
        </p:nvPicPr>
        <p:blipFill>
          <a:blip r:embed="rId4"/>
          <a:stretch>
            <a:fillRect/>
          </a:stretch>
        </p:blipFill>
        <p:spPr>
          <a:xfrm>
            <a:off x="5997526" y="2757820"/>
            <a:ext cx="5737412" cy="3917576"/>
          </a:xfrm>
          <a:prstGeom prst="rect">
            <a:avLst/>
          </a:prstGeom>
        </p:spPr>
      </p:pic>
      <p:cxnSp>
        <p:nvCxnSpPr>
          <p:cNvPr id="11" name="Прямая со стрелкой 10">
            <a:extLst>
              <a:ext uri="{FF2B5EF4-FFF2-40B4-BE49-F238E27FC236}">
                <a16:creationId xmlns:a16="http://schemas.microsoft.com/office/drawing/2014/main" id="{90BF0790-049E-1B2E-AA09-2C1C7A119BB2}"/>
              </a:ext>
            </a:extLst>
          </p:cNvPr>
          <p:cNvCxnSpPr>
            <a:cxnSpLocks/>
          </p:cNvCxnSpPr>
          <p:nvPr/>
        </p:nvCxnSpPr>
        <p:spPr>
          <a:xfrm>
            <a:off x="5275385" y="773723"/>
            <a:ext cx="3080824" cy="0"/>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15" name="Прямая со стрелкой 14">
            <a:extLst>
              <a:ext uri="{FF2B5EF4-FFF2-40B4-BE49-F238E27FC236}">
                <a16:creationId xmlns:a16="http://schemas.microsoft.com/office/drawing/2014/main" id="{08B2E6B3-A5E5-EE70-93FE-6E7A53DD4FB1}"/>
              </a:ext>
            </a:extLst>
          </p:cNvPr>
          <p:cNvCxnSpPr>
            <a:cxnSpLocks/>
          </p:cNvCxnSpPr>
          <p:nvPr/>
        </p:nvCxnSpPr>
        <p:spPr>
          <a:xfrm>
            <a:off x="10002129" y="2179059"/>
            <a:ext cx="0" cy="479735"/>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97345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21FAC2CD-43A9-284B-78E4-C710B10959FD}"/>
              </a:ext>
            </a:extLst>
          </p:cNvPr>
          <p:cNvPicPr>
            <a:picLocks noChangeAspect="1"/>
          </p:cNvPicPr>
          <p:nvPr/>
        </p:nvPicPr>
        <p:blipFill>
          <a:blip r:embed="rId2"/>
          <a:stretch>
            <a:fillRect/>
          </a:stretch>
        </p:blipFill>
        <p:spPr>
          <a:xfrm>
            <a:off x="0" y="0"/>
            <a:ext cx="3870575" cy="3207434"/>
          </a:xfrm>
          <a:prstGeom prst="rect">
            <a:avLst/>
          </a:prstGeom>
        </p:spPr>
      </p:pic>
      <p:pic>
        <p:nvPicPr>
          <p:cNvPr id="7" name="Рисунок 6">
            <a:extLst>
              <a:ext uri="{FF2B5EF4-FFF2-40B4-BE49-F238E27FC236}">
                <a16:creationId xmlns:a16="http://schemas.microsoft.com/office/drawing/2014/main" id="{E44736C8-FA52-76C5-D808-28BB54BDC96B}"/>
              </a:ext>
            </a:extLst>
          </p:cNvPr>
          <p:cNvPicPr>
            <a:picLocks noChangeAspect="1"/>
          </p:cNvPicPr>
          <p:nvPr/>
        </p:nvPicPr>
        <p:blipFill>
          <a:blip r:embed="rId3"/>
          <a:stretch>
            <a:fillRect/>
          </a:stretch>
        </p:blipFill>
        <p:spPr>
          <a:xfrm>
            <a:off x="6956612" y="-17086"/>
            <a:ext cx="5235388" cy="2931459"/>
          </a:xfrm>
          <a:prstGeom prst="rect">
            <a:avLst/>
          </a:prstGeom>
        </p:spPr>
      </p:pic>
      <p:pic>
        <p:nvPicPr>
          <p:cNvPr id="9" name="Рисунок 8">
            <a:extLst>
              <a:ext uri="{FF2B5EF4-FFF2-40B4-BE49-F238E27FC236}">
                <a16:creationId xmlns:a16="http://schemas.microsoft.com/office/drawing/2014/main" id="{EBEA465D-0CBA-418C-7413-9F3FB5F7B299}"/>
              </a:ext>
            </a:extLst>
          </p:cNvPr>
          <p:cNvPicPr>
            <a:picLocks noChangeAspect="1"/>
          </p:cNvPicPr>
          <p:nvPr/>
        </p:nvPicPr>
        <p:blipFill>
          <a:blip r:embed="rId4"/>
          <a:stretch>
            <a:fillRect/>
          </a:stretch>
        </p:blipFill>
        <p:spPr>
          <a:xfrm>
            <a:off x="2837812" y="3429000"/>
            <a:ext cx="4912659" cy="3541059"/>
          </a:xfrm>
          <a:prstGeom prst="rect">
            <a:avLst/>
          </a:prstGeom>
        </p:spPr>
      </p:pic>
      <p:cxnSp>
        <p:nvCxnSpPr>
          <p:cNvPr id="11" name="Прямая со стрелкой 10">
            <a:extLst>
              <a:ext uri="{FF2B5EF4-FFF2-40B4-BE49-F238E27FC236}">
                <a16:creationId xmlns:a16="http://schemas.microsoft.com/office/drawing/2014/main" id="{588933F1-17EA-DA1E-EFF5-9E34C7729C27}"/>
              </a:ext>
            </a:extLst>
          </p:cNvPr>
          <p:cNvCxnSpPr>
            <a:cxnSpLocks/>
          </p:cNvCxnSpPr>
          <p:nvPr/>
        </p:nvCxnSpPr>
        <p:spPr>
          <a:xfrm>
            <a:off x="3995225" y="1631852"/>
            <a:ext cx="2961387" cy="0"/>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16" name="Соединитель: изогнутый 15">
            <a:extLst>
              <a:ext uri="{FF2B5EF4-FFF2-40B4-BE49-F238E27FC236}">
                <a16:creationId xmlns:a16="http://schemas.microsoft.com/office/drawing/2014/main" id="{8608FE1D-1D0B-A997-92BD-38D3A7BA957B}"/>
              </a:ext>
            </a:extLst>
          </p:cNvPr>
          <p:cNvCxnSpPr>
            <a:cxnSpLocks/>
          </p:cNvCxnSpPr>
          <p:nvPr/>
        </p:nvCxnSpPr>
        <p:spPr>
          <a:xfrm rot="10800000" flipV="1">
            <a:off x="7750472" y="2914373"/>
            <a:ext cx="1393529" cy="1348138"/>
          </a:xfrm>
          <a:prstGeom prst="curvedConnector3">
            <a:avLst/>
          </a:prstGeom>
          <a:ln w="508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66627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778B441E-4A86-EDF2-F6EE-4886926669E9}"/>
              </a:ext>
            </a:extLst>
          </p:cNvPr>
          <p:cNvPicPr>
            <a:picLocks noChangeAspect="1"/>
          </p:cNvPicPr>
          <p:nvPr/>
        </p:nvPicPr>
        <p:blipFill>
          <a:blip r:embed="rId2"/>
          <a:stretch>
            <a:fillRect/>
          </a:stretch>
        </p:blipFill>
        <p:spPr>
          <a:xfrm>
            <a:off x="-1" y="38686"/>
            <a:ext cx="6036411" cy="3390314"/>
          </a:xfrm>
          <a:prstGeom prst="rect">
            <a:avLst/>
          </a:prstGeom>
        </p:spPr>
      </p:pic>
      <p:pic>
        <p:nvPicPr>
          <p:cNvPr id="7" name="Рисунок 6">
            <a:extLst>
              <a:ext uri="{FF2B5EF4-FFF2-40B4-BE49-F238E27FC236}">
                <a16:creationId xmlns:a16="http://schemas.microsoft.com/office/drawing/2014/main" id="{66BA447E-3FAC-78A0-61B7-C488248D2EBD}"/>
              </a:ext>
            </a:extLst>
          </p:cNvPr>
          <p:cNvPicPr>
            <a:picLocks noChangeAspect="1"/>
          </p:cNvPicPr>
          <p:nvPr/>
        </p:nvPicPr>
        <p:blipFill>
          <a:blip r:embed="rId3"/>
          <a:stretch>
            <a:fillRect/>
          </a:stretch>
        </p:blipFill>
        <p:spPr>
          <a:xfrm>
            <a:off x="6457071" y="2611112"/>
            <a:ext cx="5734929" cy="4246888"/>
          </a:xfrm>
          <a:prstGeom prst="rect">
            <a:avLst/>
          </a:prstGeom>
        </p:spPr>
      </p:pic>
      <p:cxnSp>
        <p:nvCxnSpPr>
          <p:cNvPr id="9" name="Соединитель: изогнутый 8">
            <a:extLst>
              <a:ext uri="{FF2B5EF4-FFF2-40B4-BE49-F238E27FC236}">
                <a16:creationId xmlns:a16="http://schemas.microsoft.com/office/drawing/2014/main" id="{78B68305-70DB-E900-8BF0-EA23E6274D81}"/>
              </a:ext>
            </a:extLst>
          </p:cNvPr>
          <p:cNvCxnSpPr>
            <a:cxnSpLocks/>
          </p:cNvCxnSpPr>
          <p:nvPr/>
        </p:nvCxnSpPr>
        <p:spPr>
          <a:xfrm>
            <a:off x="4192172" y="3429000"/>
            <a:ext cx="2152357" cy="1649437"/>
          </a:xfrm>
          <a:prstGeom prst="curvedConnector3">
            <a:avLst/>
          </a:prstGeom>
          <a:ln w="508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98198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A7E9938F-EE17-752C-55D0-07C3E5071665}"/>
              </a:ext>
            </a:extLst>
          </p:cNvPr>
          <p:cNvPicPr>
            <a:picLocks noChangeAspect="1"/>
          </p:cNvPicPr>
          <p:nvPr/>
        </p:nvPicPr>
        <p:blipFill>
          <a:blip r:embed="rId2"/>
          <a:stretch>
            <a:fillRect/>
          </a:stretch>
        </p:blipFill>
        <p:spPr>
          <a:xfrm>
            <a:off x="0" y="1788459"/>
            <a:ext cx="5307106" cy="3316941"/>
          </a:xfrm>
          <a:prstGeom prst="rect">
            <a:avLst/>
          </a:prstGeom>
        </p:spPr>
      </p:pic>
      <p:pic>
        <p:nvPicPr>
          <p:cNvPr id="7" name="Рисунок 6">
            <a:extLst>
              <a:ext uri="{FF2B5EF4-FFF2-40B4-BE49-F238E27FC236}">
                <a16:creationId xmlns:a16="http://schemas.microsoft.com/office/drawing/2014/main" id="{8FB4D3E1-CAFE-838A-B1CD-DDB5C3EEDAF0}"/>
              </a:ext>
            </a:extLst>
          </p:cNvPr>
          <p:cNvPicPr>
            <a:picLocks noChangeAspect="1"/>
          </p:cNvPicPr>
          <p:nvPr/>
        </p:nvPicPr>
        <p:blipFill>
          <a:blip r:embed="rId3"/>
          <a:stretch>
            <a:fillRect/>
          </a:stretch>
        </p:blipFill>
        <p:spPr>
          <a:xfrm>
            <a:off x="7458635" y="1640541"/>
            <a:ext cx="4733365" cy="3576918"/>
          </a:xfrm>
          <a:prstGeom prst="rect">
            <a:avLst/>
          </a:prstGeom>
        </p:spPr>
      </p:pic>
      <p:cxnSp>
        <p:nvCxnSpPr>
          <p:cNvPr id="9" name="Прямая со стрелкой 8">
            <a:extLst>
              <a:ext uri="{FF2B5EF4-FFF2-40B4-BE49-F238E27FC236}">
                <a16:creationId xmlns:a16="http://schemas.microsoft.com/office/drawing/2014/main" id="{0554117E-4055-4569-0693-A82E95A40014}"/>
              </a:ext>
            </a:extLst>
          </p:cNvPr>
          <p:cNvCxnSpPr>
            <a:cxnSpLocks/>
          </p:cNvCxnSpPr>
          <p:nvPr/>
        </p:nvCxnSpPr>
        <p:spPr>
          <a:xfrm>
            <a:off x="5307106" y="3643532"/>
            <a:ext cx="2151529" cy="0"/>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24440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293B7F24-ECB4-2AED-8B03-6B69B24ABB80}"/>
              </a:ext>
            </a:extLst>
          </p:cNvPr>
          <p:cNvPicPr>
            <a:picLocks noChangeAspect="1"/>
          </p:cNvPicPr>
          <p:nvPr/>
        </p:nvPicPr>
        <p:blipFill>
          <a:blip r:embed="rId2"/>
          <a:stretch>
            <a:fillRect/>
          </a:stretch>
        </p:blipFill>
        <p:spPr>
          <a:xfrm>
            <a:off x="1" y="1"/>
            <a:ext cx="6316902" cy="3910818"/>
          </a:xfrm>
          <a:prstGeom prst="rect">
            <a:avLst/>
          </a:prstGeom>
        </p:spPr>
      </p:pic>
      <p:pic>
        <p:nvPicPr>
          <p:cNvPr id="7" name="Рисунок 6">
            <a:extLst>
              <a:ext uri="{FF2B5EF4-FFF2-40B4-BE49-F238E27FC236}">
                <a16:creationId xmlns:a16="http://schemas.microsoft.com/office/drawing/2014/main" id="{31B6FA07-3B16-5B98-EF9F-1FB0EDE502EC}"/>
              </a:ext>
            </a:extLst>
          </p:cNvPr>
          <p:cNvPicPr>
            <a:picLocks noChangeAspect="1"/>
          </p:cNvPicPr>
          <p:nvPr/>
        </p:nvPicPr>
        <p:blipFill>
          <a:blip r:embed="rId3"/>
          <a:stretch>
            <a:fillRect/>
          </a:stretch>
        </p:blipFill>
        <p:spPr>
          <a:xfrm>
            <a:off x="6619151" y="2696722"/>
            <a:ext cx="5572849" cy="4019497"/>
          </a:xfrm>
          <a:prstGeom prst="rect">
            <a:avLst/>
          </a:prstGeom>
        </p:spPr>
      </p:pic>
      <p:cxnSp>
        <p:nvCxnSpPr>
          <p:cNvPr id="9" name="Соединитель: изогнутый 8">
            <a:extLst>
              <a:ext uri="{FF2B5EF4-FFF2-40B4-BE49-F238E27FC236}">
                <a16:creationId xmlns:a16="http://schemas.microsoft.com/office/drawing/2014/main" id="{0C2FF50D-DA19-D6A1-EB72-04C9A3EAAA4D}"/>
              </a:ext>
            </a:extLst>
          </p:cNvPr>
          <p:cNvCxnSpPr>
            <a:cxnSpLocks/>
          </p:cNvCxnSpPr>
          <p:nvPr/>
        </p:nvCxnSpPr>
        <p:spPr>
          <a:xfrm>
            <a:off x="4515729" y="4019498"/>
            <a:ext cx="2103422" cy="1087074"/>
          </a:xfrm>
          <a:prstGeom prst="curvedConnector3">
            <a:avLst/>
          </a:prstGeom>
          <a:ln w="508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54418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852E0AD8-B6F3-6625-BFD2-8AD097E596CF}"/>
              </a:ext>
            </a:extLst>
          </p:cNvPr>
          <p:cNvPicPr>
            <a:picLocks noChangeAspect="1"/>
          </p:cNvPicPr>
          <p:nvPr/>
        </p:nvPicPr>
        <p:blipFill>
          <a:blip r:embed="rId2"/>
          <a:stretch>
            <a:fillRect/>
          </a:stretch>
        </p:blipFill>
        <p:spPr>
          <a:xfrm>
            <a:off x="0" y="0"/>
            <a:ext cx="5513606" cy="3207434"/>
          </a:xfrm>
          <a:prstGeom prst="rect">
            <a:avLst/>
          </a:prstGeom>
        </p:spPr>
      </p:pic>
      <p:pic>
        <p:nvPicPr>
          <p:cNvPr id="7" name="Рисунок 6">
            <a:extLst>
              <a:ext uri="{FF2B5EF4-FFF2-40B4-BE49-F238E27FC236}">
                <a16:creationId xmlns:a16="http://schemas.microsoft.com/office/drawing/2014/main" id="{931AA13D-B87E-32F7-5902-FBC843C3EEBB}"/>
              </a:ext>
            </a:extLst>
          </p:cNvPr>
          <p:cNvPicPr>
            <a:picLocks noChangeAspect="1"/>
          </p:cNvPicPr>
          <p:nvPr/>
        </p:nvPicPr>
        <p:blipFill>
          <a:blip r:embed="rId3"/>
          <a:stretch>
            <a:fillRect/>
          </a:stretch>
        </p:blipFill>
        <p:spPr>
          <a:xfrm>
            <a:off x="6964886" y="3036484"/>
            <a:ext cx="4733365" cy="3514165"/>
          </a:xfrm>
          <a:prstGeom prst="rect">
            <a:avLst/>
          </a:prstGeom>
        </p:spPr>
      </p:pic>
      <p:cxnSp>
        <p:nvCxnSpPr>
          <p:cNvPr id="9" name="Соединитель: изогнутый 8">
            <a:extLst>
              <a:ext uri="{FF2B5EF4-FFF2-40B4-BE49-F238E27FC236}">
                <a16:creationId xmlns:a16="http://schemas.microsoft.com/office/drawing/2014/main" id="{3E37488A-FBD0-E39D-98CA-B025119E4288}"/>
              </a:ext>
            </a:extLst>
          </p:cNvPr>
          <p:cNvCxnSpPr>
            <a:cxnSpLocks/>
          </p:cNvCxnSpPr>
          <p:nvPr/>
        </p:nvCxnSpPr>
        <p:spPr>
          <a:xfrm>
            <a:off x="3756074" y="3207434"/>
            <a:ext cx="3208812" cy="1586132"/>
          </a:xfrm>
          <a:prstGeom prst="curvedConnector3">
            <a:avLst/>
          </a:prstGeom>
          <a:ln w="508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25716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5B416E0-F771-D5F9-04C5-141BC776C4B9}"/>
              </a:ext>
            </a:extLst>
          </p:cNvPr>
          <p:cNvSpPr>
            <a:spLocks noGrp="1"/>
          </p:cNvSpPr>
          <p:nvPr>
            <p:ph type="ctrTitle"/>
          </p:nvPr>
        </p:nvSpPr>
        <p:spPr/>
        <p:txBody>
          <a:bodyPr/>
          <a:lstStyle/>
          <a:p>
            <a:r>
              <a:rPr lang="ru-RU" dirty="0"/>
              <a:t>Кластерный анализ</a:t>
            </a:r>
          </a:p>
        </p:txBody>
      </p:sp>
    </p:spTree>
    <p:extLst>
      <p:ext uri="{BB962C8B-B14F-4D97-AF65-F5344CB8AC3E}">
        <p14:creationId xmlns:p14="http://schemas.microsoft.com/office/powerpoint/2010/main" val="33772851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2460C1CD-DC9B-6DC4-6745-6211861A31F0}"/>
              </a:ext>
            </a:extLst>
          </p:cNvPr>
          <p:cNvSpPr>
            <a:spLocks noGrp="1"/>
          </p:cNvSpPr>
          <p:nvPr>
            <p:ph idx="1"/>
          </p:nvPr>
        </p:nvSpPr>
        <p:spPr>
          <a:xfrm>
            <a:off x="340241" y="552892"/>
            <a:ext cx="11525693" cy="5762847"/>
          </a:xfrm>
        </p:spPr>
        <p:txBody>
          <a:bodyPr>
            <a:normAutofit lnSpcReduction="10000"/>
          </a:bodyPr>
          <a:lstStyle/>
          <a:p>
            <a:pPr marL="0" indent="0">
              <a:buNone/>
            </a:pPr>
            <a:r>
              <a:rPr lang="ru-RU" dirty="0"/>
              <a:t>Кластерный анализ предназначен для классификации наблюдений в более или менее однородные группы. Под кластером обычно понимают группу объектов, обладающую свойством плотности (плотность объектов внутри кластера выше, чем вне его), отделимостью от других кластеров, формой (например, кластер может иметь очертания </a:t>
            </a:r>
            <a:r>
              <a:rPr lang="ru-RU" dirty="0" err="1"/>
              <a:t>гиперсферы</a:t>
            </a:r>
            <a:r>
              <a:rPr lang="ru-RU" dirty="0"/>
              <a:t> или эллипсоида), размером.</a:t>
            </a:r>
          </a:p>
          <a:p>
            <a:pPr marL="0" indent="0">
              <a:buNone/>
            </a:pPr>
            <a:r>
              <a:rPr lang="ru-RU" dirty="0"/>
              <a:t>Методы кластерного анализа позволяют решать следующие задачи:</a:t>
            </a:r>
          </a:p>
          <a:p>
            <a:pPr marL="0" indent="0">
              <a:buNone/>
            </a:pPr>
            <a:r>
              <a:rPr lang="ru-RU" dirty="0"/>
              <a:t>1. Классификация объектов с учетом различных характеристик или признаков, отражающих их природу;</a:t>
            </a:r>
          </a:p>
          <a:p>
            <a:pPr marL="0" indent="0">
              <a:buNone/>
            </a:pPr>
            <a:r>
              <a:rPr lang="ru-RU" dirty="0"/>
              <a:t>2. Проверка предположений или поиск некоторой внутренней структуры в совокупности изучаемых объектов.</a:t>
            </a:r>
          </a:p>
          <a:p>
            <a:pPr marL="0" indent="0">
              <a:buNone/>
            </a:pPr>
            <a:r>
              <a:rPr lang="ru-RU" dirty="0"/>
              <a:t>Достоинством кластерного анализа является то, что он относится к группе </a:t>
            </a:r>
            <a:r>
              <a:rPr lang="ru-RU" dirty="0" err="1"/>
              <a:t>непаметрических</a:t>
            </a:r>
            <a:r>
              <a:rPr lang="ru-RU" dirty="0"/>
              <a:t> методов статистического анализа. Его применение возможно в малых группах или в том случае, когда не выполняются требования «нормальности» распределения данных.</a:t>
            </a:r>
          </a:p>
        </p:txBody>
      </p:sp>
    </p:spTree>
    <p:extLst>
      <p:ext uri="{BB962C8B-B14F-4D97-AF65-F5344CB8AC3E}">
        <p14:creationId xmlns:p14="http://schemas.microsoft.com/office/powerpoint/2010/main" val="27569518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DAB50452-8067-2132-382A-43313B9C0FE6}"/>
              </a:ext>
            </a:extLst>
          </p:cNvPr>
          <p:cNvSpPr>
            <a:spLocks noGrp="1"/>
          </p:cNvSpPr>
          <p:nvPr>
            <p:ph idx="1"/>
          </p:nvPr>
        </p:nvSpPr>
        <p:spPr>
          <a:xfrm>
            <a:off x="340242" y="574158"/>
            <a:ext cx="5755758" cy="5741582"/>
          </a:xfrm>
        </p:spPr>
        <p:txBody>
          <a:bodyPr>
            <a:normAutofit fontScale="85000" lnSpcReduction="20000"/>
          </a:bodyPr>
          <a:lstStyle/>
          <a:p>
            <a:pPr marL="0" indent="0">
              <a:buNone/>
            </a:pPr>
            <a:r>
              <a:rPr lang="ru-RU" b="1" i="1" dirty="0"/>
              <a:t>Древовидная кластеризация</a:t>
            </a:r>
          </a:p>
          <a:p>
            <a:pPr marL="0" indent="0">
              <a:buNone/>
            </a:pPr>
            <a:r>
              <a:rPr lang="ru-RU" dirty="0"/>
              <a:t>Назначение алгоритма объединения (древовидной кластеризации) состоит в объединении объектов (например, животных) в достаточно большие кластеры, используя некоторую меру сходства или расстояние между объектами. Типичным результатом такой кластеризации является иерархическое дерево. Рассмотрим горизонтальную древовидную диаграмму. Диаграмма начинается с каждого объекта в классе (в левой части диаграммы). Теперь представим себе, что постепенно (очень малыми шагами) вы «ослабляете» ваш критерий о том, какие объекты являются уникальными, а какие нет. Другими словами, вы понижаете порог, относящийся к решению об объединении двух или более объектов в один кластер.</a:t>
            </a:r>
          </a:p>
        </p:txBody>
      </p:sp>
      <p:pic>
        <p:nvPicPr>
          <p:cNvPr id="4" name="Рисунок 3">
            <a:extLst>
              <a:ext uri="{FF2B5EF4-FFF2-40B4-BE49-F238E27FC236}">
                <a16:creationId xmlns:a16="http://schemas.microsoft.com/office/drawing/2014/main" id="{CABF5642-1708-04C8-CE7E-0C05DFEF9525}"/>
              </a:ext>
            </a:extLst>
          </p:cNvPr>
          <p:cNvPicPr>
            <a:picLocks noChangeAspect="1"/>
          </p:cNvPicPr>
          <p:nvPr/>
        </p:nvPicPr>
        <p:blipFill>
          <a:blip r:embed="rId2"/>
          <a:stretch>
            <a:fillRect/>
          </a:stretch>
        </p:blipFill>
        <p:spPr>
          <a:xfrm>
            <a:off x="6640307" y="1360967"/>
            <a:ext cx="5211451" cy="3700130"/>
          </a:xfrm>
          <a:prstGeom prst="rect">
            <a:avLst/>
          </a:prstGeom>
        </p:spPr>
      </p:pic>
    </p:spTree>
    <p:extLst>
      <p:ext uri="{BB962C8B-B14F-4D97-AF65-F5344CB8AC3E}">
        <p14:creationId xmlns:p14="http://schemas.microsoft.com/office/powerpoint/2010/main" val="5179724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7235F4FE-2D0B-700D-D5E6-3DB5C07ACE21}"/>
              </a:ext>
            </a:extLst>
          </p:cNvPr>
          <p:cNvSpPr>
            <a:spLocks noGrp="1"/>
          </p:cNvSpPr>
          <p:nvPr>
            <p:ph idx="1"/>
          </p:nvPr>
        </p:nvSpPr>
        <p:spPr>
          <a:xfrm>
            <a:off x="382771" y="531628"/>
            <a:ext cx="11483163" cy="5784112"/>
          </a:xfrm>
        </p:spPr>
        <p:txBody>
          <a:bodyPr>
            <a:normAutofit/>
          </a:bodyPr>
          <a:lstStyle/>
          <a:p>
            <a:pPr marL="0" indent="0">
              <a:buNone/>
            </a:pPr>
            <a:r>
              <a:rPr lang="ru-RU" dirty="0"/>
              <a:t>В результате, связываются вместе все большее и большее число объектов и объединяется все больше и больше кластеров, состоящих из все сильнее различающихся элементов. Окончательно, на последнем шаге все объекты объединяются вместе. На этих диаграммах горизонтальные оси представляют расстояние объединения (в вертикальных древовидных диаграммах вертикальные оси представляют расстояние объединения). Так, для каждого узла в графе (там, где формируется новый кластер) можно увидеть величину расстояния, для которого соответствующие элементы связываются в новый единственный кластер.</a:t>
            </a:r>
          </a:p>
          <a:p>
            <a:pPr marL="0" indent="0">
              <a:buNone/>
            </a:pPr>
            <a:r>
              <a:rPr lang="ru-RU" dirty="0"/>
              <a:t>Когда данные имеют ясную «структуру» в терминах кластеров объектов, сходных между собой, тогда эта структура, скорее всего, должна быть отражена в иерархическом дереве различными ветвями. В результате успешного анализа методом объединения появляется возможность обнаружить кластеры (ветви) и интерпретировать </a:t>
            </a:r>
            <a:r>
              <a:rPr lang="ru-RU" err="1"/>
              <a:t>их</a:t>
            </a:r>
            <a:r>
              <a:rPr lang="ru-RU"/>
              <a:t>.</a:t>
            </a:r>
            <a:endParaRPr lang="ru-RU" dirty="0"/>
          </a:p>
        </p:txBody>
      </p:sp>
    </p:spTree>
    <p:extLst>
      <p:ext uri="{BB962C8B-B14F-4D97-AF65-F5344CB8AC3E}">
        <p14:creationId xmlns:p14="http://schemas.microsoft.com/office/powerpoint/2010/main" val="39818733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C73D21B4-EA7B-7DAC-3F6F-303854AD861F}"/>
              </a:ext>
            </a:extLst>
          </p:cNvPr>
          <p:cNvSpPr>
            <a:spLocks noGrp="1"/>
          </p:cNvSpPr>
          <p:nvPr>
            <p:ph idx="1"/>
          </p:nvPr>
        </p:nvSpPr>
        <p:spPr>
          <a:xfrm>
            <a:off x="337625" y="562708"/>
            <a:ext cx="11535507" cy="5739618"/>
          </a:xfrm>
        </p:spPr>
        <p:txBody>
          <a:bodyPr>
            <a:normAutofit fontScale="85000" lnSpcReduction="20000"/>
          </a:bodyPr>
          <a:lstStyle/>
          <a:p>
            <a:pPr marL="0" indent="0">
              <a:buNone/>
            </a:pPr>
            <a:r>
              <a:rPr lang="ru-RU" dirty="0"/>
              <a:t>Условия и ограничения применения критерия хи-квадрат Пирсона</a:t>
            </a:r>
          </a:p>
          <a:p>
            <a:r>
              <a:rPr lang="ru-RU" dirty="0"/>
              <a:t>Сопоставляемые показатели должны быть измерены в количественной шкале.</a:t>
            </a:r>
          </a:p>
          <a:p>
            <a:r>
              <a:rPr lang="ru-RU" dirty="0"/>
              <a:t>Посредством критерия корреляции Пирсона можно определить лишь наличие и силу линейной взаимосвязи между величинами. Прочие характеристики связи, в том числе направление (прямая или обратная), характер изменений (прямолинейный или криволинейный), а также наличие зависимости одной переменной от другой – определяются при помощи регрессионного анализа.</a:t>
            </a:r>
          </a:p>
          <a:p>
            <a:r>
              <a:rPr lang="ru-RU" dirty="0"/>
              <a:t>Количество сопоставляемых величин должно быть равно двум. В случае анализ взаимосвязи трех и более параметров следует воспользоваться методом факторного анализа.</a:t>
            </a:r>
          </a:p>
          <a:p>
            <a:r>
              <a:rPr lang="ru-RU" dirty="0"/>
              <a:t>Критерий корреляции Пирсона является параметрическим, в связи с чем условием его применения служит нормальное распределение каждой из сопоставляемых переменных. В случае необходимости корреляционного анализа показателей, распределение которых отличается от нормального, в том числе измеренных в порядковой шкале, следует использовать коэффициент ранговой корреляции Спирмена.</a:t>
            </a:r>
          </a:p>
          <a:p>
            <a:r>
              <a:rPr lang="ru-RU" dirty="0"/>
              <a:t>Следует четко различать понятия зависимости и корреляции. Зависимость величин обуславливает наличие корреляционной связи между ними, но не наоборот.</a:t>
            </a:r>
          </a:p>
        </p:txBody>
      </p:sp>
    </p:spTree>
    <p:extLst>
      <p:ext uri="{BB962C8B-B14F-4D97-AF65-F5344CB8AC3E}">
        <p14:creationId xmlns:p14="http://schemas.microsoft.com/office/powerpoint/2010/main" val="1344704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56461" y="511444"/>
            <a:ext cx="11437749" cy="5780868"/>
          </a:xfrm>
        </p:spPr>
        <p:txBody>
          <a:bodyPr>
            <a:normAutofit fontScale="92500" lnSpcReduction="10000"/>
          </a:bodyPr>
          <a:lstStyle/>
          <a:p>
            <a:pPr marL="0" indent="0">
              <a:buNone/>
            </a:pPr>
            <a:r>
              <a:rPr lang="ru-RU" b="1" i="1" dirty="0"/>
              <a:t>Меры расстояния</a:t>
            </a:r>
          </a:p>
          <a:p>
            <a:pPr marL="0" indent="0">
              <a:buNone/>
            </a:pPr>
            <a:r>
              <a:rPr lang="ru-RU" dirty="0"/>
              <a:t>Объединение или метод древовидной кластеризации используется при формировании кластеров несходства или расстояния между объектами. Эти расстояния могут определяться в одномерном или многомерном пространстве. </a:t>
            </a:r>
          </a:p>
          <a:p>
            <a:pPr marL="0" indent="0">
              <a:buNone/>
            </a:pPr>
            <a:r>
              <a:rPr lang="ru-RU" dirty="0"/>
              <a:t>Наиболее прямой путь вычисления расстояний между объектами в многомерном пространстве – вычисление евклидовых расстояний. Если вы имеете двух- или трехмерное пространство, то эта мера является реальным геометрическим расстоянием между объектами в пространстве (как будто расстояния между объектами измерены рулеткой).</a:t>
            </a:r>
          </a:p>
          <a:p>
            <a:pPr marL="0" indent="0">
              <a:buNone/>
            </a:pPr>
            <a:r>
              <a:rPr lang="ru-RU" dirty="0"/>
              <a:t>Однако алгоритм объединения не «заботится» о том, являются ли «предоставленные» для этого расстояния настоящими или некоторыми другими производными мерами расстояния, что более значимо для исследователя; и задачей исследователей является подобрать правильный метод для специфических применений.</a:t>
            </a:r>
          </a:p>
        </p:txBody>
      </p:sp>
    </p:spTree>
    <p:extLst>
      <p:ext uri="{BB962C8B-B14F-4D97-AF65-F5344CB8AC3E}">
        <p14:creationId xmlns:p14="http://schemas.microsoft.com/office/powerpoint/2010/main" val="228784784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Объект 2"/>
              <p:cNvSpPr>
                <a:spLocks noGrp="1"/>
              </p:cNvSpPr>
              <p:nvPr>
                <p:ph idx="1"/>
              </p:nvPr>
            </p:nvSpPr>
            <p:spPr>
              <a:xfrm>
                <a:off x="356461" y="526942"/>
                <a:ext cx="11468746" cy="5765370"/>
              </a:xfrm>
            </p:spPr>
            <p:txBody>
              <a:bodyPr>
                <a:normAutofit fontScale="92500" lnSpcReduction="20000"/>
              </a:bodyPr>
              <a:lstStyle/>
              <a:p>
                <a:pPr marL="514350" indent="-514350">
                  <a:buAutoNum type="arabicPeriod"/>
                </a:pPr>
                <a:r>
                  <a:rPr lang="ru-RU" dirty="0"/>
                  <a:t>Евклидово расстояние.</a:t>
                </a:r>
              </a:p>
              <a:p>
                <a:pPr marL="0" indent="0">
                  <a:buNone/>
                </a:pPr>
                <a:r>
                  <a:rPr lang="ru-RU" dirty="0"/>
                  <a:t>Это наиболее общий тип расстояния. Оно является геометрическим расстоянием в многомерном пространстве:</a:t>
                </a:r>
              </a:p>
              <a:p>
                <a:pPr marL="0" indent="0">
                  <a:buNone/>
                </a:pPr>
                <a14:m>
                  <m:oMathPara xmlns:m="http://schemas.openxmlformats.org/officeDocument/2006/math">
                    <m:oMathParaPr>
                      <m:jc m:val="centerGroup"/>
                    </m:oMathParaPr>
                    <m:oMath xmlns:m="http://schemas.openxmlformats.org/officeDocument/2006/math">
                      <m:r>
                        <a:rPr lang="ru-RU" b="0" i="1" smtClean="0">
                          <a:latin typeface="Cambria Math"/>
                        </a:rPr>
                        <m:t>расстояние</m:t>
                      </m:r>
                      <m:d>
                        <m:dPr>
                          <m:ctrlPr>
                            <a:rPr lang="ru-RU" b="0" i="1" smtClean="0">
                              <a:latin typeface="Cambria Math" panose="02040503050406030204" pitchFamily="18" charset="0"/>
                            </a:rPr>
                          </m:ctrlPr>
                        </m:dPr>
                        <m:e>
                          <m:r>
                            <a:rPr lang="en-US" b="0" i="1" smtClean="0">
                              <a:latin typeface="Cambria Math"/>
                            </a:rPr>
                            <m:t>𝑥</m:t>
                          </m:r>
                          <m:r>
                            <a:rPr lang="en-US" b="0" i="1" smtClean="0">
                              <a:latin typeface="Cambria Math"/>
                            </a:rPr>
                            <m:t>,</m:t>
                          </m:r>
                          <m:r>
                            <a:rPr lang="en-US" b="0" i="1" smtClean="0">
                              <a:latin typeface="Cambria Math"/>
                            </a:rPr>
                            <m:t>𝑦</m:t>
                          </m:r>
                        </m:e>
                      </m:d>
                      <m:r>
                        <a:rPr lang="en-US" b="0" i="1" smtClean="0">
                          <a:latin typeface="Cambria Math"/>
                        </a:rPr>
                        <m:t>=</m:t>
                      </m:r>
                      <m:rad>
                        <m:radPr>
                          <m:degHide m:val="on"/>
                          <m:ctrlPr>
                            <a:rPr lang="en-US" b="0" i="1" smtClean="0">
                              <a:latin typeface="Cambria Math" panose="02040503050406030204" pitchFamily="18" charset="0"/>
                            </a:rPr>
                          </m:ctrlPr>
                        </m:radPr>
                        <m:deg/>
                        <m:e>
                          <m:nary>
                            <m:naryPr>
                              <m:chr m:val="∑"/>
                              <m:limLoc m:val="subSup"/>
                              <m:supHide m:val="on"/>
                              <m:ctrlPr>
                                <a:rPr lang="en-US" b="0" i="1" smtClean="0">
                                  <a:latin typeface="Cambria Math" panose="02040503050406030204" pitchFamily="18" charset="0"/>
                                </a:rPr>
                              </m:ctrlPr>
                            </m:naryPr>
                            <m:sub>
                              <m:r>
                                <m:rPr>
                                  <m:brk m:alnAt="9"/>
                                </m:rPr>
                                <a:rPr lang="en-US" b="0" i="1" smtClean="0">
                                  <a:latin typeface="Cambria Math"/>
                                </a:rPr>
                                <m:t>𝑖</m:t>
                              </m:r>
                            </m:sub>
                            <m:sup/>
                            <m:e>
                              <m:r>
                                <a:rPr lang="en-US" b="0" i="1" smtClean="0">
                                  <a:latin typeface="Cambria Math"/>
                                </a:rPr>
                                <m:t>(</m:t>
                              </m:r>
                              <m:sSup>
                                <m:sSupPr>
                                  <m:ctrlPr>
                                    <a:rPr lang="en-US" b="0" i="1" smtClean="0">
                                      <a:latin typeface="Cambria Math" panose="02040503050406030204" pitchFamily="18" charset="0"/>
                                    </a:rPr>
                                  </m:ctrlPr>
                                </m:sSupPr>
                                <m:e>
                                  <m:sSub>
                                    <m:sSubPr>
                                      <m:ctrlPr>
                                        <a:rPr lang="en-US" b="0" i="1" smtClean="0">
                                          <a:latin typeface="Cambria Math" panose="02040503050406030204" pitchFamily="18" charset="0"/>
                                        </a:rPr>
                                      </m:ctrlPr>
                                    </m:sSubPr>
                                    <m:e>
                                      <m:r>
                                        <a:rPr lang="en-US" b="0" i="1" smtClean="0">
                                          <a:latin typeface="Cambria Math"/>
                                        </a:rPr>
                                        <m:t>𝑥</m:t>
                                      </m:r>
                                    </m:e>
                                    <m:sub>
                                      <m:r>
                                        <a:rPr lang="en-US" b="0" i="1" smtClean="0">
                                          <a:latin typeface="Cambria Math"/>
                                        </a:rPr>
                                        <m:t>𝑖</m:t>
                                      </m:r>
                                    </m:sub>
                                  </m:sSub>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𝑦</m:t>
                                      </m:r>
                                    </m:e>
                                    <m:sub>
                                      <m:r>
                                        <a:rPr lang="en-US" b="0" i="1" smtClean="0">
                                          <a:latin typeface="Cambria Math"/>
                                        </a:rPr>
                                        <m:t>𝑖</m:t>
                                      </m:r>
                                    </m:sub>
                                  </m:sSub>
                                  <m:r>
                                    <a:rPr lang="en-US" b="0" i="1" smtClean="0">
                                      <a:latin typeface="Cambria Math"/>
                                    </a:rPr>
                                    <m:t>)</m:t>
                                  </m:r>
                                </m:e>
                                <m:sup>
                                  <m:r>
                                    <a:rPr lang="en-US" b="0" i="1" smtClean="0">
                                      <a:latin typeface="Cambria Math"/>
                                    </a:rPr>
                                    <m:t>2</m:t>
                                  </m:r>
                                </m:sup>
                              </m:sSup>
                            </m:e>
                          </m:nary>
                        </m:e>
                      </m:rad>
                    </m:oMath>
                  </m:oMathPara>
                </a14:m>
                <a:endParaRPr lang="ru-RU" dirty="0"/>
              </a:p>
              <a:p>
                <a:pPr marL="0" indent="0">
                  <a:buNone/>
                </a:pPr>
                <a:r>
                  <a:rPr lang="ru-RU" dirty="0"/>
                  <a:t>Евклидово расстояние (и его квадрат) вычисляется по исходным, а не по стандартизованным данным. Это обычный способ его вычисления, который имеет определенные преимущества (например, расстояние между двумя объектами не изменяется при введении в анализ нового объекта, который может оказаться выбросом). </a:t>
                </a:r>
              </a:p>
              <a:p>
                <a:pPr marL="0" indent="0">
                  <a:buNone/>
                </a:pPr>
                <a:r>
                  <a:rPr lang="ru-RU" dirty="0"/>
                  <a:t>На расстояния могут сильно влиять различия между осями, по координатам которых вычисляются эти расстояния.</a:t>
                </a:r>
              </a:p>
              <a:p>
                <a:pPr marL="0" indent="0">
                  <a:buNone/>
                </a:pPr>
                <a:r>
                  <a:rPr lang="ru-RU" dirty="0"/>
                  <a:t>К примеру, если одна из осей измерена в сантиметрах, а вы потом переведете ее в миллиметры, то окончательное евклидово расстояние (или квадрат евклидова расстояния), вычисляемое по координатам, сильно изменится, и результаты кластерного анализа могут сильно отличаться от предыдущих.</a:t>
                </a:r>
              </a:p>
            </p:txBody>
          </p:sp>
        </mc:Choice>
        <mc:Fallback xmlns="">
          <p:sp>
            <p:nvSpPr>
              <p:cNvPr id="3" name="Объект 2"/>
              <p:cNvSpPr>
                <a:spLocks noGrp="1" noRot="1" noChangeAspect="1" noMove="1" noResize="1" noEditPoints="1" noAdjustHandles="1" noChangeArrowheads="1" noChangeShapeType="1" noTextEdit="1"/>
              </p:cNvSpPr>
              <p:nvPr>
                <p:ph idx="1"/>
              </p:nvPr>
            </p:nvSpPr>
            <p:spPr>
              <a:xfrm>
                <a:off x="356461" y="526942"/>
                <a:ext cx="11468746" cy="5765370"/>
              </a:xfrm>
              <a:blipFill rotWithShape="1">
                <a:blip r:embed="rId2"/>
                <a:stretch>
                  <a:fillRect l="-956" t="-2748"/>
                </a:stretch>
              </a:blipFill>
            </p:spPr>
            <p:txBody>
              <a:bodyPr/>
              <a:lstStyle/>
              <a:p>
                <a:r>
                  <a:rPr lang="ru-RU">
                    <a:noFill/>
                  </a:rPr>
                  <a:t> </a:t>
                </a:r>
              </a:p>
            </p:txBody>
          </p:sp>
        </mc:Fallback>
      </mc:AlternateContent>
    </p:spTree>
    <p:extLst>
      <p:ext uri="{BB962C8B-B14F-4D97-AF65-F5344CB8AC3E}">
        <p14:creationId xmlns:p14="http://schemas.microsoft.com/office/powerpoint/2010/main" val="268697150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Объект 2"/>
              <p:cNvSpPr>
                <a:spLocks noGrp="1"/>
              </p:cNvSpPr>
              <p:nvPr>
                <p:ph idx="1"/>
              </p:nvPr>
            </p:nvSpPr>
            <p:spPr>
              <a:xfrm>
                <a:off x="340963" y="542440"/>
                <a:ext cx="11515240" cy="5749871"/>
              </a:xfrm>
            </p:spPr>
            <p:txBody>
              <a:bodyPr>
                <a:normAutofit/>
              </a:bodyPr>
              <a:lstStyle/>
              <a:p>
                <a:pPr marL="0" indent="0">
                  <a:buNone/>
                </a:pPr>
                <a:r>
                  <a:rPr lang="ru-RU" dirty="0"/>
                  <a:t>2. Квадрат евклидова расстояния</a:t>
                </a:r>
              </a:p>
              <a:p>
                <a:pPr marL="0" indent="0">
                  <a:buNone/>
                </a:pPr>
                <a:r>
                  <a:rPr lang="ru-RU" dirty="0"/>
                  <a:t>Иногда может возникнуть желание возвести в квадрат стандартное евклидово расстояние, чтобы придать большие веса более отдаленным друг от друга объектам.</a:t>
                </a:r>
              </a:p>
              <a:p>
                <a:pPr marL="0" indent="0">
                  <a:buNone/>
                </a:pPr>
                <a14:m>
                  <m:oMathPara xmlns:m="http://schemas.openxmlformats.org/officeDocument/2006/math">
                    <m:oMathParaPr>
                      <m:jc m:val="centerGroup"/>
                    </m:oMathParaPr>
                    <m:oMath xmlns:m="http://schemas.openxmlformats.org/officeDocument/2006/math">
                      <m:r>
                        <a:rPr lang="ru-RU" b="0" i="1" smtClean="0">
                          <a:latin typeface="Cambria Math"/>
                        </a:rPr>
                        <m:t>расстояние</m:t>
                      </m:r>
                      <m:d>
                        <m:dPr>
                          <m:ctrlPr>
                            <a:rPr lang="ru-RU" b="0" i="1" smtClean="0">
                              <a:latin typeface="Cambria Math" panose="02040503050406030204" pitchFamily="18" charset="0"/>
                            </a:rPr>
                          </m:ctrlPr>
                        </m:dPr>
                        <m:e>
                          <m:r>
                            <a:rPr lang="en-US" b="0" i="1" smtClean="0">
                              <a:latin typeface="Cambria Math"/>
                            </a:rPr>
                            <m:t>𝑥</m:t>
                          </m:r>
                          <m:r>
                            <a:rPr lang="en-US" b="0" i="1" smtClean="0">
                              <a:latin typeface="Cambria Math"/>
                            </a:rPr>
                            <m:t>,</m:t>
                          </m:r>
                          <m:r>
                            <a:rPr lang="en-US" b="0" i="1" smtClean="0">
                              <a:latin typeface="Cambria Math"/>
                            </a:rPr>
                            <m:t>𝑦</m:t>
                          </m:r>
                        </m:e>
                      </m:d>
                      <m:r>
                        <a:rPr lang="en-US" b="0" i="1" smtClean="0">
                          <a:latin typeface="Cambria Math"/>
                        </a:rPr>
                        <m:t>=</m:t>
                      </m:r>
                      <m:nary>
                        <m:naryPr>
                          <m:chr m:val="∑"/>
                          <m:limLoc m:val="subSup"/>
                          <m:supHide m:val="on"/>
                          <m:ctrlPr>
                            <a:rPr lang="en-US" b="0" i="1" smtClean="0">
                              <a:latin typeface="Cambria Math" panose="02040503050406030204" pitchFamily="18" charset="0"/>
                            </a:rPr>
                          </m:ctrlPr>
                        </m:naryPr>
                        <m:sub>
                          <m:r>
                            <m:rPr>
                              <m:brk m:alnAt="9"/>
                            </m:rPr>
                            <a:rPr lang="en-US" b="0" i="1" smtClean="0">
                              <a:latin typeface="Cambria Math"/>
                            </a:rPr>
                            <m:t>𝑖</m:t>
                          </m:r>
                        </m:sub>
                        <m:sup/>
                        <m:e>
                          <m:r>
                            <a:rPr lang="en-US" b="0" i="1" smtClean="0">
                              <a:latin typeface="Cambria Math"/>
                            </a:rPr>
                            <m:t>(</m:t>
                          </m:r>
                          <m:sSup>
                            <m:sSupPr>
                              <m:ctrlPr>
                                <a:rPr lang="en-US" b="0" i="1" smtClean="0">
                                  <a:latin typeface="Cambria Math" panose="02040503050406030204" pitchFamily="18" charset="0"/>
                                </a:rPr>
                              </m:ctrlPr>
                            </m:sSupPr>
                            <m:e>
                              <m:sSub>
                                <m:sSubPr>
                                  <m:ctrlPr>
                                    <a:rPr lang="en-US" b="0" i="1" smtClean="0">
                                      <a:latin typeface="Cambria Math" panose="02040503050406030204" pitchFamily="18" charset="0"/>
                                    </a:rPr>
                                  </m:ctrlPr>
                                </m:sSubPr>
                                <m:e>
                                  <m:r>
                                    <a:rPr lang="en-US" b="0" i="1" smtClean="0">
                                      <a:latin typeface="Cambria Math"/>
                                    </a:rPr>
                                    <m:t>𝑥</m:t>
                                  </m:r>
                                </m:e>
                                <m:sub>
                                  <m:r>
                                    <a:rPr lang="en-US" b="0" i="1" smtClean="0">
                                      <a:latin typeface="Cambria Math"/>
                                    </a:rPr>
                                    <m:t>𝑖</m:t>
                                  </m:r>
                                </m:sub>
                              </m:sSub>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𝑦</m:t>
                                  </m:r>
                                </m:e>
                                <m:sub>
                                  <m:r>
                                    <a:rPr lang="en-US" b="0" i="1" smtClean="0">
                                      <a:latin typeface="Cambria Math"/>
                                    </a:rPr>
                                    <m:t>𝑖</m:t>
                                  </m:r>
                                </m:sub>
                              </m:sSub>
                              <m:r>
                                <a:rPr lang="en-US" b="0" i="1" smtClean="0">
                                  <a:latin typeface="Cambria Math"/>
                                </a:rPr>
                                <m:t>)</m:t>
                              </m:r>
                            </m:e>
                            <m:sup>
                              <m:r>
                                <a:rPr lang="en-US" b="0" i="1" smtClean="0">
                                  <a:latin typeface="Cambria Math"/>
                                </a:rPr>
                                <m:t>2</m:t>
                              </m:r>
                            </m:sup>
                          </m:sSup>
                        </m:e>
                      </m:nary>
                    </m:oMath>
                  </m:oMathPara>
                </a14:m>
                <a:endParaRPr lang="ru-RU" dirty="0"/>
              </a:p>
              <a:p>
                <a:pPr marL="0" indent="0">
                  <a:buNone/>
                </a:pPr>
                <a:r>
                  <a:rPr lang="en-US" dirty="0"/>
                  <a:t>3. </a:t>
                </a:r>
                <a:r>
                  <a:rPr lang="ru-RU" dirty="0"/>
                  <a:t>Расстояние городских кварталов (манхэттенское расстояние).</a:t>
                </a:r>
                <a:endParaRPr lang="en-US" dirty="0"/>
              </a:p>
              <a:p>
                <a:pPr marL="0" indent="0">
                  <a:buNone/>
                </a:pPr>
                <a:r>
                  <a:rPr lang="ru-RU" dirty="0"/>
                  <a:t>Это расстояние является просто средним разностей по координатам. В большинстве случаев эта мера расстояния приводит к таким же результатам, как и для обычного расстояния Евклида.</a:t>
                </a:r>
                <a:r>
                  <a:rPr lang="en-US" dirty="0"/>
                  <a:t> L</a:t>
                </a:r>
                <a:r>
                  <a:rPr lang="ru-RU" dirty="0"/>
                  <a:t>ля этой меры влияние отдельных больших разностей (выбросов) уменьшается (так как они не возводятся в квадрат).</a:t>
                </a:r>
                <a:endParaRPr lang="en-US" dirty="0"/>
              </a:p>
              <a:p>
                <a:pPr marL="0" indent="0">
                  <a:buNone/>
                </a:pPr>
                <a14:m>
                  <m:oMathPara xmlns:m="http://schemas.openxmlformats.org/officeDocument/2006/math">
                    <m:oMathParaPr>
                      <m:jc m:val="centerGroup"/>
                    </m:oMathParaPr>
                    <m:oMath xmlns:m="http://schemas.openxmlformats.org/officeDocument/2006/math">
                      <m:r>
                        <a:rPr lang="ru-RU" b="0" i="1" smtClean="0">
                          <a:latin typeface="Cambria Math"/>
                        </a:rPr>
                        <m:t>расстояние</m:t>
                      </m:r>
                      <m:d>
                        <m:dPr>
                          <m:ctrlPr>
                            <a:rPr lang="ru-RU" b="0" i="1" smtClean="0">
                              <a:latin typeface="Cambria Math" panose="02040503050406030204" pitchFamily="18" charset="0"/>
                            </a:rPr>
                          </m:ctrlPr>
                        </m:dPr>
                        <m:e>
                          <m:r>
                            <a:rPr lang="en-US" b="0" i="1" smtClean="0">
                              <a:latin typeface="Cambria Math"/>
                            </a:rPr>
                            <m:t>𝑥</m:t>
                          </m:r>
                          <m:r>
                            <a:rPr lang="en-US" b="0" i="1" smtClean="0">
                              <a:latin typeface="Cambria Math"/>
                            </a:rPr>
                            <m:t>,</m:t>
                          </m:r>
                          <m:r>
                            <a:rPr lang="en-US" b="0" i="1" smtClean="0">
                              <a:latin typeface="Cambria Math"/>
                            </a:rPr>
                            <m:t>𝑦</m:t>
                          </m:r>
                        </m:e>
                      </m:d>
                      <m:r>
                        <a:rPr lang="en-US" b="0" i="1" smtClean="0">
                          <a:latin typeface="Cambria Math"/>
                        </a:rPr>
                        <m:t>=</m:t>
                      </m:r>
                      <m:nary>
                        <m:naryPr>
                          <m:chr m:val="∑"/>
                          <m:limLoc m:val="subSup"/>
                          <m:supHide m:val="on"/>
                          <m:ctrlPr>
                            <a:rPr lang="en-US" b="0" i="1" smtClean="0">
                              <a:latin typeface="Cambria Math" panose="02040503050406030204" pitchFamily="18" charset="0"/>
                            </a:rPr>
                          </m:ctrlPr>
                        </m:naryPr>
                        <m:sub>
                          <m:r>
                            <m:rPr>
                              <m:brk m:alnAt="9"/>
                            </m:rPr>
                            <a:rPr lang="en-US" b="0" i="1" smtClean="0">
                              <a:latin typeface="Cambria Math"/>
                            </a:rPr>
                            <m:t>𝑖</m:t>
                          </m:r>
                        </m:sub>
                        <m:sup/>
                        <m:e>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a:rPr>
                                    <m:t>𝑥</m:t>
                                  </m:r>
                                </m:e>
                                <m:sub>
                                  <m:r>
                                    <a:rPr lang="en-US" b="0" i="1" smtClean="0">
                                      <a:latin typeface="Cambria Math"/>
                                    </a:rPr>
                                    <m:t>𝑖</m:t>
                                  </m:r>
                                </m:sub>
                              </m:sSub>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𝑦</m:t>
                                  </m:r>
                                </m:e>
                                <m:sub>
                                  <m:r>
                                    <a:rPr lang="en-US" b="0" i="1" smtClean="0">
                                      <a:latin typeface="Cambria Math"/>
                                    </a:rPr>
                                    <m:t>𝑖</m:t>
                                  </m:r>
                                </m:sub>
                              </m:sSub>
                            </m:e>
                          </m:d>
                        </m:e>
                      </m:nary>
                    </m:oMath>
                  </m:oMathPara>
                </a14:m>
                <a:endParaRPr lang="ru-RU" dirty="0"/>
              </a:p>
            </p:txBody>
          </p:sp>
        </mc:Choice>
        <mc:Fallback xmlns="">
          <p:sp>
            <p:nvSpPr>
              <p:cNvPr id="3" name="Объект 2"/>
              <p:cNvSpPr>
                <a:spLocks noGrp="1" noRot="1" noChangeAspect="1" noMove="1" noResize="1" noEditPoints="1" noAdjustHandles="1" noChangeArrowheads="1" noChangeShapeType="1" noTextEdit="1"/>
              </p:cNvSpPr>
              <p:nvPr>
                <p:ph idx="1"/>
              </p:nvPr>
            </p:nvSpPr>
            <p:spPr>
              <a:xfrm>
                <a:off x="340963" y="542440"/>
                <a:ext cx="11515240" cy="5749871"/>
              </a:xfrm>
              <a:blipFill rotWithShape="1">
                <a:blip r:embed="rId2"/>
                <a:stretch>
                  <a:fillRect l="-1112" t="-1697"/>
                </a:stretch>
              </a:blipFill>
            </p:spPr>
            <p:txBody>
              <a:bodyPr/>
              <a:lstStyle/>
              <a:p>
                <a:r>
                  <a:rPr lang="ru-RU">
                    <a:noFill/>
                  </a:rPr>
                  <a:t> </a:t>
                </a:r>
              </a:p>
            </p:txBody>
          </p:sp>
        </mc:Fallback>
      </mc:AlternateContent>
    </p:spTree>
    <p:extLst>
      <p:ext uri="{BB962C8B-B14F-4D97-AF65-F5344CB8AC3E}">
        <p14:creationId xmlns:p14="http://schemas.microsoft.com/office/powerpoint/2010/main" val="412586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Объект 2"/>
              <p:cNvSpPr>
                <a:spLocks noGrp="1"/>
              </p:cNvSpPr>
              <p:nvPr>
                <p:ph idx="1"/>
              </p:nvPr>
            </p:nvSpPr>
            <p:spPr>
              <a:xfrm>
                <a:off x="340963" y="526942"/>
                <a:ext cx="11468745" cy="5749872"/>
              </a:xfrm>
            </p:spPr>
            <p:txBody>
              <a:bodyPr/>
              <a:lstStyle/>
              <a:p>
                <a:pPr marL="0" indent="0">
                  <a:buNone/>
                </a:pPr>
                <a:r>
                  <a:rPr lang="en-US" dirty="0"/>
                  <a:t>4. </a:t>
                </a:r>
                <a:r>
                  <a:rPr lang="ru-RU" dirty="0"/>
                  <a:t>Расстояние Чебышева</a:t>
                </a:r>
                <a:endParaRPr lang="en-US" dirty="0"/>
              </a:p>
              <a:p>
                <a:pPr marL="0" indent="0">
                  <a:buNone/>
                </a:pPr>
                <a:r>
                  <a:rPr lang="ru-RU" dirty="0"/>
                  <a:t>Это расстояние может оказаться полезным, когда желают определить два объекта как «различные», если они различаются по какой-либо одной координате (каким-либо одним измерением). </a:t>
                </a:r>
                <a:endParaRPr lang="en-US" dirty="0"/>
              </a:p>
              <a:p>
                <a:pPr marL="0" indent="0">
                  <a:buNone/>
                </a:pPr>
                <a14:m>
                  <m:oMathPara xmlns:m="http://schemas.openxmlformats.org/officeDocument/2006/math">
                    <m:oMathParaPr>
                      <m:jc m:val="centerGroup"/>
                    </m:oMathParaPr>
                    <m:oMath xmlns:m="http://schemas.openxmlformats.org/officeDocument/2006/math">
                      <m:r>
                        <a:rPr lang="ru-RU" b="0" i="1" smtClean="0">
                          <a:latin typeface="Cambria Math"/>
                        </a:rPr>
                        <m:t>расстояние</m:t>
                      </m:r>
                      <m:d>
                        <m:dPr>
                          <m:ctrlPr>
                            <a:rPr lang="ru-RU" b="0" i="1" smtClean="0">
                              <a:latin typeface="Cambria Math" panose="02040503050406030204" pitchFamily="18" charset="0"/>
                            </a:rPr>
                          </m:ctrlPr>
                        </m:dPr>
                        <m:e>
                          <m:r>
                            <a:rPr lang="en-US" b="0" i="1" smtClean="0">
                              <a:latin typeface="Cambria Math"/>
                            </a:rPr>
                            <m:t>𝑥</m:t>
                          </m:r>
                          <m:r>
                            <a:rPr lang="en-US" b="0" i="1" smtClean="0">
                              <a:latin typeface="Cambria Math"/>
                            </a:rPr>
                            <m:t>,</m:t>
                          </m:r>
                          <m:r>
                            <a:rPr lang="en-US" b="0" i="1" smtClean="0">
                              <a:latin typeface="Cambria Math"/>
                            </a:rPr>
                            <m:t>𝑦</m:t>
                          </m:r>
                        </m:e>
                      </m:d>
                      <m:r>
                        <a:rPr lang="en-US" b="0" i="1" smtClean="0">
                          <a:latin typeface="Cambria Math"/>
                        </a:rPr>
                        <m:t>=</m:t>
                      </m:r>
                      <m:r>
                        <a:rPr lang="en-US" b="0" i="1" smtClean="0">
                          <a:latin typeface="Cambria Math"/>
                        </a:rPr>
                        <m:t>𝑚𝑎𝑥</m:t>
                      </m:r>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a:rPr>
                                <m:t>𝑥</m:t>
                              </m:r>
                            </m:e>
                            <m:sub>
                              <m:r>
                                <a:rPr lang="en-US" b="0" i="1" smtClean="0">
                                  <a:latin typeface="Cambria Math"/>
                                </a:rPr>
                                <m:t>𝑖</m:t>
                              </m:r>
                            </m:sub>
                          </m:sSub>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𝑦</m:t>
                              </m:r>
                            </m:e>
                            <m:sub>
                              <m:r>
                                <a:rPr lang="en-US" b="0" i="1" smtClean="0">
                                  <a:latin typeface="Cambria Math"/>
                                </a:rPr>
                                <m:t>𝑖</m:t>
                              </m:r>
                            </m:sub>
                          </m:sSub>
                        </m:e>
                      </m:d>
                    </m:oMath>
                  </m:oMathPara>
                </a14:m>
                <a:endParaRPr lang="en-US" dirty="0"/>
              </a:p>
              <a:p>
                <a:pPr marL="0" indent="0">
                  <a:buNone/>
                </a:pPr>
                <a:r>
                  <a:rPr lang="en-US" dirty="0"/>
                  <a:t>5. </a:t>
                </a:r>
                <a:r>
                  <a:rPr lang="ru-RU" dirty="0"/>
                  <a:t>Процент несогласия</a:t>
                </a:r>
                <a:endParaRPr lang="en-US" dirty="0"/>
              </a:p>
              <a:p>
                <a:pPr marL="0" indent="0">
                  <a:buNone/>
                </a:pPr>
                <a:r>
                  <a:rPr lang="ru-RU" dirty="0"/>
                  <a:t>Эта мера используется в тех случаях, когда данные являются категориальными. </a:t>
                </a:r>
                <a:endParaRPr lang="en-US" dirty="0"/>
              </a:p>
              <a:p>
                <a:pPr marL="0" indent="0">
                  <a:buNone/>
                </a:pPr>
                <a14:m>
                  <m:oMathPara xmlns:m="http://schemas.openxmlformats.org/officeDocument/2006/math">
                    <m:oMathParaPr>
                      <m:jc m:val="centerGroup"/>
                    </m:oMathParaPr>
                    <m:oMath xmlns:m="http://schemas.openxmlformats.org/officeDocument/2006/math">
                      <m:r>
                        <a:rPr lang="ru-RU" b="0" i="1" smtClean="0">
                          <a:latin typeface="Cambria Math"/>
                        </a:rPr>
                        <m:t>расстояние</m:t>
                      </m:r>
                      <m:d>
                        <m:dPr>
                          <m:ctrlPr>
                            <a:rPr lang="en-US" b="0" i="1" smtClean="0">
                              <a:latin typeface="Cambria Math" panose="02040503050406030204" pitchFamily="18" charset="0"/>
                            </a:rPr>
                          </m:ctrlPr>
                        </m:dPr>
                        <m:e>
                          <m:r>
                            <a:rPr lang="en-US" b="0" i="1" smtClean="0">
                              <a:latin typeface="Cambria Math"/>
                            </a:rPr>
                            <m:t>𝑥</m:t>
                          </m:r>
                          <m:r>
                            <a:rPr lang="en-US" b="0" i="1" smtClean="0">
                              <a:latin typeface="Cambria Math"/>
                            </a:rPr>
                            <m:t>,</m:t>
                          </m:r>
                          <m:r>
                            <a:rPr lang="en-US" b="0" i="1" smtClean="0">
                              <a:latin typeface="Cambria Math"/>
                            </a:rPr>
                            <m:t>𝑦</m:t>
                          </m:r>
                        </m:e>
                      </m:d>
                      <m:r>
                        <a:rPr lang="en-US" b="0" i="1" smtClean="0">
                          <a:latin typeface="Cambria Math"/>
                        </a:rPr>
                        <m:t>=(</m:t>
                      </m:r>
                      <m:r>
                        <a:rPr lang="ru-RU" b="0" i="1" smtClean="0">
                          <a:latin typeface="Cambria Math"/>
                        </a:rPr>
                        <m:t>количество</m:t>
                      </m:r>
                      <m:r>
                        <a:rPr lang="en-US" b="0" i="1" smtClean="0">
                          <a:latin typeface="Cambria Math"/>
                        </a:rPr>
                        <m:t> </m:t>
                      </m:r>
                      <m:sSub>
                        <m:sSubPr>
                          <m:ctrlPr>
                            <a:rPr lang="en-US" b="0" i="1" smtClean="0">
                              <a:latin typeface="Cambria Math" panose="02040503050406030204" pitchFamily="18" charset="0"/>
                            </a:rPr>
                          </m:ctrlPr>
                        </m:sSubPr>
                        <m:e>
                          <m:r>
                            <a:rPr lang="en-US" b="0" i="1" smtClean="0">
                              <a:latin typeface="Cambria Math"/>
                            </a:rPr>
                            <m:t>𝑥</m:t>
                          </m:r>
                        </m:e>
                        <m:sub>
                          <m:r>
                            <a:rPr lang="en-US" b="0" i="1" smtClean="0">
                              <a:latin typeface="Cambria Math"/>
                            </a:rPr>
                            <m:t>𝑖</m:t>
                          </m:r>
                        </m:sub>
                      </m:sSub>
                      <m:r>
                        <a:rPr lang="en-US" b="0" i="1" smtClean="0">
                          <a:latin typeface="Cambria Math"/>
                          <a:ea typeface="Cambria Math"/>
                        </a:rPr>
                        <m:t>≠</m:t>
                      </m:r>
                      <m:sSub>
                        <m:sSubPr>
                          <m:ctrlPr>
                            <a:rPr lang="en-US" b="0" i="1" smtClean="0">
                              <a:latin typeface="Cambria Math" panose="02040503050406030204" pitchFamily="18" charset="0"/>
                              <a:ea typeface="Cambria Math"/>
                            </a:rPr>
                          </m:ctrlPr>
                        </m:sSubPr>
                        <m:e>
                          <m:r>
                            <a:rPr lang="en-US" b="0" i="1" smtClean="0">
                              <a:latin typeface="Cambria Math"/>
                              <a:ea typeface="Cambria Math"/>
                            </a:rPr>
                            <m:t>𝑦</m:t>
                          </m:r>
                        </m:e>
                        <m:sub>
                          <m:r>
                            <a:rPr lang="en-US" b="0" i="1" smtClean="0">
                              <a:latin typeface="Cambria Math"/>
                              <a:ea typeface="Cambria Math"/>
                            </a:rPr>
                            <m:t>𝑖</m:t>
                          </m:r>
                        </m:sub>
                      </m:sSub>
                      <m:r>
                        <a:rPr lang="en-US" b="0" i="1" smtClean="0">
                          <a:latin typeface="Cambria Math"/>
                          <a:ea typeface="Cambria Math"/>
                        </a:rPr>
                        <m:t>)/</m:t>
                      </m:r>
                      <m:r>
                        <a:rPr lang="en-US" b="0" i="1" smtClean="0">
                          <a:latin typeface="Cambria Math"/>
                          <a:ea typeface="Cambria Math"/>
                        </a:rPr>
                        <m:t>𝑖</m:t>
                      </m:r>
                    </m:oMath>
                  </m:oMathPara>
                </a14:m>
                <a:endParaRPr lang="ru-RU" dirty="0"/>
              </a:p>
            </p:txBody>
          </p:sp>
        </mc:Choice>
        <mc:Fallback xmlns="">
          <p:sp>
            <p:nvSpPr>
              <p:cNvPr id="3" name="Объект 2"/>
              <p:cNvSpPr>
                <a:spLocks noGrp="1" noRot="1" noChangeAspect="1" noMove="1" noResize="1" noEditPoints="1" noAdjustHandles="1" noChangeArrowheads="1" noChangeShapeType="1" noTextEdit="1"/>
              </p:cNvSpPr>
              <p:nvPr>
                <p:ph idx="1"/>
              </p:nvPr>
            </p:nvSpPr>
            <p:spPr>
              <a:xfrm>
                <a:off x="340963" y="526942"/>
                <a:ext cx="11468745" cy="5749872"/>
              </a:xfrm>
              <a:blipFill rotWithShape="1">
                <a:blip r:embed="rId2"/>
                <a:stretch>
                  <a:fillRect l="-1116" t="-1695" r="-1276"/>
                </a:stretch>
              </a:blipFill>
            </p:spPr>
            <p:txBody>
              <a:bodyPr/>
              <a:lstStyle/>
              <a:p>
                <a:r>
                  <a:rPr lang="ru-RU">
                    <a:noFill/>
                  </a:rPr>
                  <a:t> </a:t>
                </a:r>
              </a:p>
            </p:txBody>
          </p:sp>
        </mc:Fallback>
      </mc:AlternateContent>
    </p:spTree>
    <p:extLst>
      <p:ext uri="{BB962C8B-B14F-4D97-AF65-F5344CB8AC3E}">
        <p14:creationId xmlns:p14="http://schemas.microsoft.com/office/powerpoint/2010/main" val="168693113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Объект 2"/>
              <p:cNvSpPr>
                <a:spLocks noGrp="1"/>
              </p:cNvSpPr>
              <p:nvPr>
                <p:ph idx="1"/>
              </p:nvPr>
            </p:nvSpPr>
            <p:spPr>
              <a:xfrm>
                <a:off x="325463" y="526942"/>
                <a:ext cx="11515241" cy="5765370"/>
              </a:xfrm>
            </p:spPr>
            <p:txBody>
              <a:bodyPr>
                <a:normAutofit fontScale="92500"/>
              </a:bodyPr>
              <a:lstStyle/>
              <a:p>
                <a:pPr marL="0" indent="0">
                  <a:buNone/>
                </a:pPr>
                <a:r>
                  <a:rPr lang="en-US" dirty="0"/>
                  <a:t>6. </a:t>
                </a:r>
                <a:r>
                  <a:rPr lang="ru-RU" dirty="0"/>
                  <a:t>Степенное расстояние.</a:t>
                </a:r>
                <a:endParaRPr lang="en-US" dirty="0"/>
              </a:p>
              <a:p>
                <a:pPr marL="0" indent="0">
                  <a:buNone/>
                </a:pPr>
                <a:r>
                  <a:rPr lang="ru-RU" dirty="0"/>
                  <a:t>Иногда желают прогрессивно увеличить или уменьшить вес, относящийся к размерности, для которой соответствующие объекты сильно отличаются. </a:t>
                </a:r>
                <a:endParaRPr lang="en-US" dirty="0"/>
              </a:p>
              <a:p>
                <a:pPr marL="0" indent="0">
                  <a:buNone/>
                </a:pPr>
                <a14:m>
                  <m:oMathPara xmlns:m="http://schemas.openxmlformats.org/officeDocument/2006/math">
                    <m:oMathParaPr>
                      <m:jc m:val="centerGroup"/>
                    </m:oMathParaPr>
                    <m:oMath xmlns:m="http://schemas.openxmlformats.org/officeDocument/2006/math">
                      <m:r>
                        <a:rPr lang="ru-RU" b="0" i="1" smtClean="0">
                          <a:latin typeface="Cambria Math"/>
                        </a:rPr>
                        <m:t>расстояние</m:t>
                      </m:r>
                      <m:d>
                        <m:dPr>
                          <m:ctrlPr>
                            <a:rPr lang="ru-RU" b="0" i="1" smtClean="0">
                              <a:latin typeface="Cambria Math" panose="02040503050406030204" pitchFamily="18" charset="0"/>
                            </a:rPr>
                          </m:ctrlPr>
                        </m:dPr>
                        <m:e>
                          <m:r>
                            <a:rPr lang="en-US" b="0" i="1" smtClean="0">
                              <a:latin typeface="Cambria Math"/>
                            </a:rPr>
                            <m:t>𝑥</m:t>
                          </m:r>
                          <m:r>
                            <a:rPr lang="en-US" b="0" i="1" smtClean="0">
                              <a:latin typeface="Cambria Math"/>
                            </a:rPr>
                            <m:t>,</m:t>
                          </m:r>
                          <m:r>
                            <a:rPr lang="en-US" b="0" i="1" smtClean="0">
                              <a:latin typeface="Cambria Math"/>
                            </a:rPr>
                            <m:t>𝑦</m:t>
                          </m:r>
                        </m:e>
                      </m:d>
                      <m:r>
                        <a:rPr lang="en-US" b="0" i="1" smtClean="0">
                          <a:latin typeface="Cambria Math"/>
                        </a:rPr>
                        <m:t>=(</m:t>
                      </m:r>
                      <m:sSup>
                        <m:sSupPr>
                          <m:ctrlPr>
                            <a:rPr lang="en-US" b="0" i="1" smtClean="0">
                              <a:latin typeface="Cambria Math" panose="02040503050406030204" pitchFamily="18" charset="0"/>
                            </a:rPr>
                          </m:ctrlPr>
                        </m:sSupPr>
                        <m:e>
                          <m:nary>
                            <m:naryPr>
                              <m:chr m:val="∑"/>
                              <m:limLoc m:val="subSup"/>
                              <m:supHide m:val="on"/>
                              <m:ctrlPr>
                                <a:rPr lang="en-US" b="0" i="1" smtClean="0">
                                  <a:latin typeface="Cambria Math" panose="02040503050406030204" pitchFamily="18" charset="0"/>
                                </a:rPr>
                              </m:ctrlPr>
                            </m:naryPr>
                            <m:sub>
                              <m:r>
                                <m:rPr>
                                  <m:brk m:alnAt="9"/>
                                </m:rPr>
                                <a:rPr lang="en-US" b="0" i="1" smtClean="0">
                                  <a:latin typeface="Cambria Math"/>
                                </a:rPr>
                                <m:t>𝑖</m:t>
                              </m:r>
                            </m:sub>
                            <m:sup/>
                            <m:e>
                              <m:sSup>
                                <m:sSupPr>
                                  <m:ctrlPr>
                                    <a:rPr lang="en-US" b="0" i="1" smtClean="0">
                                      <a:latin typeface="Cambria Math" panose="02040503050406030204" pitchFamily="18" charset="0"/>
                                    </a:rPr>
                                  </m:ctrlPr>
                                </m:sSupPr>
                                <m:e>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a:rPr>
                                            <m:t>𝑥</m:t>
                                          </m:r>
                                        </m:e>
                                        <m:sub>
                                          <m:r>
                                            <a:rPr lang="en-US" b="0" i="1" smtClean="0">
                                              <a:latin typeface="Cambria Math"/>
                                            </a:rPr>
                                            <m:t>𝑖</m:t>
                                          </m:r>
                                        </m:sub>
                                      </m:sSub>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𝑦</m:t>
                                          </m:r>
                                        </m:e>
                                        <m:sub>
                                          <m:r>
                                            <a:rPr lang="en-US" b="0" i="1" smtClean="0">
                                              <a:latin typeface="Cambria Math"/>
                                            </a:rPr>
                                            <m:t>𝑖</m:t>
                                          </m:r>
                                        </m:sub>
                                      </m:sSub>
                                    </m:e>
                                  </m:d>
                                </m:e>
                                <m:sup>
                                  <m:r>
                                    <a:rPr lang="en-US" b="0" i="1" smtClean="0">
                                      <a:latin typeface="Cambria Math"/>
                                    </a:rPr>
                                    <m:t>𝑝</m:t>
                                  </m:r>
                                </m:sup>
                              </m:sSup>
                            </m:e>
                          </m:nary>
                          <m:r>
                            <a:rPr lang="en-US" b="0" i="1" smtClean="0">
                              <a:latin typeface="Cambria Math"/>
                            </a:rPr>
                            <m:t>)</m:t>
                          </m:r>
                        </m:e>
                        <m:sup>
                          <m:r>
                            <a:rPr lang="en-US" b="0" i="1" smtClean="0">
                              <a:latin typeface="Cambria Math"/>
                            </a:rPr>
                            <m:t>1/</m:t>
                          </m:r>
                          <m:r>
                            <a:rPr lang="en-US" b="0" i="1" smtClean="0">
                              <a:latin typeface="Cambria Math"/>
                            </a:rPr>
                            <m:t>𝑟</m:t>
                          </m:r>
                        </m:sup>
                      </m:sSup>
                    </m:oMath>
                  </m:oMathPara>
                </a14:m>
                <a:endParaRPr lang="en-US" dirty="0"/>
              </a:p>
              <a:p>
                <a:pPr marL="0" indent="0">
                  <a:buNone/>
                </a:pPr>
                <a:r>
                  <a:rPr lang="ru-RU" dirty="0"/>
                  <a:t>r и p — параметры, определяемые пользователем.</a:t>
                </a:r>
                <a:endParaRPr lang="en-US" dirty="0"/>
              </a:p>
              <a:p>
                <a:pPr marL="0" indent="0">
                  <a:buNone/>
                </a:pPr>
                <a:r>
                  <a:rPr lang="ru-RU" dirty="0"/>
                  <a:t>Несколько примеров вычислений могут показать, как «работает» эта мера:</a:t>
                </a:r>
                <a:endParaRPr lang="en-US" dirty="0"/>
              </a:p>
              <a:p>
                <a:pPr marL="0" indent="0">
                  <a:buNone/>
                </a:pPr>
                <a:r>
                  <a:rPr lang="ru-RU" dirty="0"/>
                  <a:t>Параметр p ответственен за постепенное взвешивание разностей по отдельным координатам.</a:t>
                </a:r>
                <a:endParaRPr lang="en-US" dirty="0"/>
              </a:p>
              <a:p>
                <a:pPr marL="0" indent="0">
                  <a:buNone/>
                </a:pPr>
                <a:r>
                  <a:rPr lang="ru-RU" dirty="0"/>
                  <a:t>Параметр r ответственен за прогрессивное взвешивание больших расстояний между объектами.</a:t>
                </a:r>
                <a:endParaRPr lang="en-US" dirty="0"/>
              </a:p>
              <a:p>
                <a:pPr marL="0" indent="0">
                  <a:buNone/>
                </a:pPr>
                <a:r>
                  <a:rPr lang="ru-RU" dirty="0"/>
                  <a:t>Если оба параметра — r и p, равны двум, то это расстояние совпадает с расстоянием Евклида.</a:t>
                </a:r>
              </a:p>
            </p:txBody>
          </p:sp>
        </mc:Choice>
        <mc:Fallback xmlns="">
          <p:sp>
            <p:nvSpPr>
              <p:cNvPr id="3" name="Объект 2"/>
              <p:cNvSpPr>
                <a:spLocks noGrp="1" noRot="1" noChangeAspect="1" noMove="1" noResize="1" noEditPoints="1" noAdjustHandles="1" noChangeArrowheads="1" noChangeShapeType="1" noTextEdit="1"/>
              </p:cNvSpPr>
              <p:nvPr>
                <p:ph idx="1"/>
              </p:nvPr>
            </p:nvSpPr>
            <p:spPr>
              <a:xfrm>
                <a:off x="325463" y="526942"/>
                <a:ext cx="11515241" cy="5765370"/>
              </a:xfrm>
              <a:blipFill rotWithShape="1">
                <a:blip r:embed="rId2"/>
                <a:stretch>
                  <a:fillRect l="-900" t="-1586" r="-1588"/>
                </a:stretch>
              </a:blipFill>
            </p:spPr>
            <p:txBody>
              <a:bodyPr/>
              <a:lstStyle/>
              <a:p>
                <a:r>
                  <a:rPr lang="ru-RU">
                    <a:noFill/>
                  </a:rPr>
                  <a:t> </a:t>
                </a:r>
              </a:p>
            </p:txBody>
          </p:sp>
        </mc:Fallback>
      </mc:AlternateContent>
    </p:spTree>
    <p:extLst>
      <p:ext uri="{BB962C8B-B14F-4D97-AF65-F5344CB8AC3E}">
        <p14:creationId xmlns:p14="http://schemas.microsoft.com/office/powerpoint/2010/main" val="357561446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56461" y="542440"/>
            <a:ext cx="11484244" cy="5734373"/>
          </a:xfrm>
        </p:spPr>
        <p:txBody>
          <a:bodyPr>
            <a:normAutofit/>
          </a:bodyPr>
          <a:lstStyle/>
          <a:p>
            <a:pPr marL="0" indent="0">
              <a:buNone/>
            </a:pPr>
            <a:r>
              <a:rPr lang="ru-RU" b="1" i="1" dirty="0"/>
              <a:t>Правила объединения или связи</a:t>
            </a:r>
            <a:endParaRPr lang="en-US" b="1" i="1" dirty="0"/>
          </a:p>
          <a:p>
            <a:pPr marL="0" indent="0">
              <a:buNone/>
            </a:pPr>
            <a:r>
              <a:rPr lang="ru-RU" dirty="0"/>
              <a:t>На первом шаге, когда каждый объект представляет собой отдельный кластер, расстояния между этими объектами определяются выбранной мерой. Однако когда связываются вместе несколько объектов, возникает вопрос, как следует определить расстояния между кластерами?</a:t>
            </a:r>
            <a:endParaRPr lang="en-US" dirty="0"/>
          </a:p>
          <a:p>
            <a:pPr marL="514350" indent="-514350">
              <a:buAutoNum type="arabicPeriod"/>
            </a:pPr>
            <a:r>
              <a:rPr lang="ru-RU" dirty="0"/>
              <a:t>Одиночная связь (метод ближайшего соседа).</a:t>
            </a:r>
            <a:endParaRPr lang="en-US" dirty="0"/>
          </a:p>
          <a:p>
            <a:pPr marL="0" indent="0">
              <a:buNone/>
            </a:pPr>
            <a:r>
              <a:rPr lang="ru-RU" dirty="0"/>
              <a:t>В этом методе расстояние между двумя кластерами определяется расстоянием между двумя наиболее близкими объектами (ближайшими соседями) в различных кластерах. Это правило должно нанизывать объекты вместе для формирования кластеров, и результирующие кластеры имеют тенденцию быть представленными длинными «цепочками».</a:t>
            </a:r>
          </a:p>
        </p:txBody>
      </p:sp>
    </p:spTree>
    <p:extLst>
      <p:ext uri="{BB962C8B-B14F-4D97-AF65-F5344CB8AC3E}">
        <p14:creationId xmlns:p14="http://schemas.microsoft.com/office/powerpoint/2010/main" val="184505826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25464" y="526942"/>
            <a:ext cx="11484244" cy="5765370"/>
          </a:xfrm>
        </p:spPr>
        <p:txBody>
          <a:bodyPr>
            <a:normAutofit lnSpcReduction="10000"/>
          </a:bodyPr>
          <a:lstStyle/>
          <a:p>
            <a:pPr marL="0" indent="0">
              <a:buNone/>
            </a:pPr>
            <a:r>
              <a:rPr lang="ru-RU" dirty="0"/>
              <a:t>2. Полная связь (метод наиболее удаленных соседей).</a:t>
            </a:r>
          </a:p>
          <a:p>
            <a:pPr marL="0" indent="0">
              <a:buNone/>
            </a:pPr>
            <a:r>
              <a:rPr lang="ru-RU" dirty="0"/>
              <a:t>В этом методе расстояния между кластерами определяются наибольшим расстоянием между любыми двумя объектами в различных кластерах (т.е. «наиболее удаленными соседями»). Этот метод обычно работает очень хорошо, когда объекты происходят на самом деле из реально различных «рощ». Если же кластеры имеют в некотором роде удлиненную форму или их естественный тип является «цепочечным», то этот метод непригоден.</a:t>
            </a:r>
          </a:p>
          <a:p>
            <a:pPr marL="0" indent="0">
              <a:buNone/>
            </a:pPr>
            <a:r>
              <a:rPr lang="ru-RU" dirty="0"/>
              <a:t>3. Невзвешенное попарное среднее.</a:t>
            </a:r>
          </a:p>
          <a:p>
            <a:pPr marL="0" indent="0">
              <a:buNone/>
            </a:pPr>
            <a:r>
              <a:rPr lang="ru-RU" dirty="0"/>
              <a:t>В этом методе расстояние между двумя различными кластерами вычисляется как среднее расстояние между всеми парами объектов в них. Метод эффективен, когда объекты в действительности формируют различные «рощи», однако он работает одинаково хорошо и в случаях протяженных («цепочного» типа) кластеров. </a:t>
            </a:r>
          </a:p>
        </p:txBody>
      </p:sp>
    </p:spTree>
    <p:extLst>
      <p:ext uri="{BB962C8B-B14F-4D97-AF65-F5344CB8AC3E}">
        <p14:creationId xmlns:p14="http://schemas.microsoft.com/office/powerpoint/2010/main" val="68475629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25463" y="511444"/>
            <a:ext cx="11515241" cy="5780868"/>
          </a:xfrm>
        </p:spPr>
        <p:txBody>
          <a:bodyPr>
            <a:normAutofit/>
          </a:bodyPr>
          <a:lstStyle/>
          <a:p>
            <a:pPr marL="0" indent="0">
              <a:buNone/>
            </a:pPr>
            <a:r>
              <a:rPr lang="ru-RU" dirty="0"/>
              <a:t>4. Взвешенное попарное среднее.</a:t>
            </a:r>
          </a:p>
          <a:p>
            <a:pPr marL="0" indent="0">
              <a:buNone/>
            </a:pPr>
            <a:r>
              <a:rPr lang="ru-RU" dirty="0"/>
              <a:t>Метод идентичен методу невзвешенного попарного среднего, за исключением того, что при вычислениях размер соответствующих кластеров (т.е. число объектов, содержащихся в них) используется в качестве весового коэффициента. Поэтому предлагаемый метод должен быть использован, когда предполагаются неравные размеры кластеров.</a:t>
            </a:r>
          </a:p>
          <a:p>
            <a:pPr marL="0" indent="0">
              <a:buNone/>
            </a:pPr>
            <a:r>
              <a:rPr lang="ru-RU" dirty="0"/>
              <a:t>5. Невзвешенный </a:t>
            </a:r>
            <a:r>
              <a:rPr lang="ru-RU" dirty="0" err="1"/>
              <a:t>центроидный</a:t>
            </a:r>
            <a:r>
              <a:rPr lang="ru-RU" dirty="0"/>
              <a:t> метод. В этом методе расстояние между двумя кластерами определяется как расстояние между их центрами тяжести.</a:t>
            </a:r>
          </a:p>
        </p:txBody>
      </p:sp>
    </p:spTree>
    <p:extLst>
      <p:ext uri="{BB962C8B-B14F-4D97-AF65-F5344CB8AC3E}">
        <p14:creationId xmlns:p14="http://schemas.microsoft.com/office/powerpoint/2010/main" val="266842928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40963" y="511444"/>
            <a:ext cx="11484244" cy="5780868"/>
          </a:xfrm>
        </p:spPr>
        <p:txBody>
          <a:bodyPr>
            <a:normAutofit/>
          </a:bodyPr>
          <a:lstStyle/>
          <a:p>
            <a:pPr marL="0" indent="0">
              <a:buNone/>
            </a:pPr>
            <a:r>
              <a:rPr lang="ru-RU" dirty="0"/>
              <a:t>6. Взвешенный </a:t>
            </a:r>
            <a:r>
              <a:rPr lang="ru-RU" dirty="0" err="1"/>
              <a:t>центроидный</a:t>
            </a:r>
            <a:r>
              <a:rPr lang="ru-RU" dirty="0"/>
              <a:t> метод (медиана).</a:t>
            </a:r>
          </a:p>
          <a:p>
            <a:pPr marL="0" indent="0">
              <a:buNone/>
            </a:pPr>
            <a:r>
              <a:rPr lang="ru-RU" dirty="0"/>
              <a:t>Этот метод идентичен предыдущему, за исключением того, что при вычислениях используются веса для учета разницы между размерами кластеров (т.е. числами объектов в них). Поэтому, если имеются (или подозреваются) значительные отличия в размерах кластеров, этот метод оказывается предпочтительнее предыдущего. </a:t>
            </a:r>
          </a:p>
          <a:p>
            <a:pPr marL="0" indent="0">
              <a:buNone/>
            </a:pPr>
            <a:r>
              <a:rPr lang="ru-RU" dirty="0"/>
              <a:t>7. Метод </a:t>
            </a:r>
            <a:r>
              <a:rPr lang="ru-RU" dirty="0" err="1"/>
              <a:t>Варда</a:t>
            </a:r>
            <a:r>
              <a:rPr lang="ru-RU" dirty="0"/>
              <a:t>.</a:t>
            </a:r>
          </a:p>
          <a:p>
            <a:pPr marL="0" indent="0">
              <a:buNone/>
            </a:pPr>
            <a:r>
              <a:rPr lang="ru-RU" dirty="0"/>
              <a:t>Этот метод отличается от всех других методов, поскольку он использует методы дисперсионного анализа для оценки расстояний между кластерами. Метод минимизирует сумму квадратов (SS) для любых двух (гипотетических) кластеров, которые могут быть сформированы на каждом шаге.</a:t>
            </a:r>
          </a:p>
        </p:txBody>
      </p:sp>
    </p:spTree>
    <p:extLst>
      <p:ext uri="{BB962C8B-B14F-4D97-AF65-F5344CB8AC3E}">
        <p14:creationId xmlns:p14="http://schemas.microsoft.com/office/powerpoint/2010/main" val="50382948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326063" cy="3040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4108745"/>
            <a:ext cx="2582863" cy="150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21185" y="3744455"/>
            <a:ext cx="4009756" cy="2468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66843" y="0"/>
            <a:ext cx="4046537" cy="290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79024" y="3874576"/>
            <a:ext cx="4561196" cy="2983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Прямая со стрелкой 4"/>
          <p:cNvCxnSpPr/>
          <p:nvPr/>
        </p:nvCxnSpPr>
        <p:spPr>
          <a:xfrm>
            <a:off x="836908" y="3161654"/>
            <a:ext cx="0" cy="712922"/>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cxnSp>
        <p:nvCxnSpPr>
          <p:cNvPr id="8" name="Прямая со стрелкой 7"/>
          <p:cNvCxnSpPr/>
          <p:nvPr/>
        </p:nvCxnSpPr>
        <p:spPr>
          <a:xfrm>
            <a:off x="2663031" y="4978687"/>
            <a:ext cx="457200" cy="0"/>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cxnSp>
        <p:nvCxnSpPr>
          <p:cNvPr id="11" name="Скругленная соединительная линия 10"/>
          <p:cNvCxnSpPr/>
          <p:nvPr/>
        </p:nvCxnSpPr>
        <p:spPr>
          <a:xfrm flipV="1">
            <a:off x="5687878" y="2278251"/>
            <a:ext cx="2178965" cy="1239864"/>
          </a:xfrm>
          <a:prstGeom prst="curvedConnector3">
            <a:avLst/>
          </a:prstGeom>
          <a:ln w="50800">
            <a:tailEnd type="arrow"/>
          </a:ln>
        </p:spPr>
        <p:style>
          <a:lnRef idx="1">
            <a:schemeClr val="accent1"/>
          </a:lnRef>
          <a:fillRef idx="0">
            <a:schemeClr val="accent1"/>
          </a:fillRef>
          <a:effectRef idx="0">
            <a:schemeClr val="accent1"/>
          </a:effectRef>
          <a:fontRef idx="minor">
            <a:schemeClr val="tx1"/>
          </a:fontRef>
        </p:style>
      </p:cxnSp>
      <p:cxnSp>
        <p:nvCxnSpPr>
          <p:cNvPr id="14" name="Прямая со стрелкой 13"/>
          <p:cNvCxnSpPr>
            <a:endCxn id="1030" idx="0"/>
          </p:cNvCxnSpPr>
          <p:nvPr/>
        </p:nvCxnSpPr>
        <p:spPr>
          <a:xfrm>
            <a:off x="9759622" y="3040062"/>
            <a:ext cx="0" cy="834514"/>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38362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2BD773E3-7655-5F4D-8AF6-37E20F46A3F8}"/>
              </a:ext>
            </a:extLst>
          </p:cNvPr>
          <p:cNvSpPr>
            <a:spLocks noGrp="1"/>
          </p:cNvSpPr>
          <p:nvPr>
            <p:ph idx="1"/>
          </p:nvPr>
        </p:nvSpPr>
        <p:spPr>
          <a:xfrm>
            <a:off x="323557" y="562708"/>
            <a:ext cx="11563643" cy="5725550"/>
          </a:xfrm>
        </p:spPr>
        <p:txBody>
          <a:bodyPr/>
          <a:lstStyle/>
          <a:p>
            <a:pPr marL="0" indent="0">
              <a:buNone/>
            </a:pPr>
            <a:r>
              <a:rPr lang="ru-RU" dirty="0"/>
              <a:t>Шаги корреляционного анализа</a:t>
            </a:r>
          </a:p>
          <a:p>
            <a:r>
              <a:rPr lang="ru-RU" dirty="0"/>
              <a:t>Постановка задачи.</a:t>
            </a:r>
          </a:p>
          <a:p>
            <a:r>
              <a:rPr lang="ru-RU" dirty="0"/>
              <a:t>Сбор и анализ данных; определение формы корреляционной связи (линейная, криволинейная).</a:t>
            </a:r>
          </a:p>
          <a:p>
            <a:r>
              <a:rPr lang="ru-RU" dirty="0"/>
              <a:t>Вычисление показателя тесноты корреляционной связи.</a:t>
            </a:r>
          </a:p>
          <a:p>
            <a:r>
              <a:rPr lang="ru-RU" dirty="0"/>
              <a:t>Оценка статистической значимости показателя тесноты корреляционной связи.</a:t>
            </a:r>
          </a:p>
        </p:txBody>
      </p:sp>
    </p:spTree>
    <p:extLst>
      <p:ext uri="{BB962C8B-B14F-4D97-AF65-F5344CB8AC3E}">
        <p14:creationId xmlns:p14="http://schemas.microsoft.com/office/powerpoint/2010/main" val="100971483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09965" y="542440"/>
            <a:ext cx="11515241" cy="5749871"/>
          </a:xfrm>
        </p:spPr>
        <p:txBody>
          <a:bodyPr>
            <a:normAutofit fontScale="85000" lnSpcReduction="20000"/>
          </a:bodyPr>
          <a:lstStyle/>
          <a:p>
            <a:pPr marL="0" indent="0">
              <a:buNone/>
            </a:pPr>
            <a:r>
              <a:rPr lang="ru-RU" b="1" i="1" dirty="0"/>
              <a:t>Метод K средних</a:t>
            </a:r>
          </a:p>
          <a:p>
            <a:pPr marL="0" indent="0">
              <a:buNone/>
            </a:pPr>
            <a:r>
              <a:rPr lang="ru-RU" dirty="0"/>
              <a:t>Этот метод кластеризации существенно отличается от таких </a:t>
            </a:r>
            <a:r>
              <a:rPr lang="ru-RU" dirty="0" err="1"/>
              <a:t>агломеративных</a:t>
            </a:r>
            <a:r>
              <a:rPr lang="ru-RU" dirty="0"/>
              <a:t> методов, как древовидная кластеризация и </a:t>
            </a:r>
            <a:r>
              <a:rPr lang="ru-RU" dirty="0" err="1"/>
              <a:t>Двувходовое</a:t>
            </a:r>
            <a:r>
              <a:rPr lang="ru-RU" dirty="0"/>
              <a:t> объединение. Предположим, вы уже имеете гипотезы относительно числа кластеров (по наблюдениям или по переменным).</a:t>
            </a:r>
          </a:p>
          <a:p>
            <a:pPr marL="0" indent="0">
              <a:buNone/>
            </a:pPr>
            <a:r>
              <a:rPr lang="ru-RU" dirty="0"/>
              <a:t>Вы можете указать системе образовать ровно три кластера так, чтобы они были настолько различны, насколько это возможно. Это именно тот тип задач, которые решает алгоритм метода K средних. В общем случае метод K средних строит ровно K различных кластеров, расположенных на возможно больших расстояниях друг от друга.</a:t>
            </a:r>
          </a:p>
          <a:p>
            <a:pPr marL="0" indent="0">
              <a:buNone/>
            </a:pPr>
            <a:r>
              <a:rPr lang="ru-RU" dirty="0"/>
              <a:t>Вы можете иметь «подозрение», что кузнечики в основном попадают в три различные категории. Далее вы можете захотеть узнать, может ли ваша интуиция быть подтверждена численно, то есть, в самом ли деле кластерный анализ K средних даст три кластера кузнечиков, как ожидалось?</a:t>
            </a:r>
          </a:p>
          <a:p>
            <a:pPr marL="0" indent="0">
              <a:buNone/>
            </a:pPr>
            <a:r>
              <a:rPr lang="ru-RU" dirty="0"/>
              <a:t>Если это так, то средние различных мер физических параметров для каждого кластера будут давать количественный способ представления гипотез исследователя (например, кузнечики в кластере 1 имеют высокий параметр 1, меньший параметр 2 и т.д.).С вычислительной точки зрения вы можете рассматривать этот метод, как дисперсионный анализ «наоборот».</a:t>
            </a:r>
          </a:p>
        </p:txBody>
      </p:sp>
    </p:spTree>
    <p:extLst>
      <p:ext uri="{BB962C8B-B14F-4D97-AF65-F5344CB8AC3E}">
        <p14:creationId xmlns:p14="http://schemas.microsoft.com/office/powerpoint/2010/main" val="142134040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09965" y="526942"/>
            <a:ext cx="11530739" cy="5780868"/>
          </a:xfrm>
        </p:spPr>
        <p:txBody>
          <a:bodyPr>
            <a:normAutofit fontScale="85000" lnSpcReduction="20000"/>
          </a:bodyPr>
          <a:lstStyle/>
          <a:p>
            <a:pPr marL="0" indent="0">
              <a:buNone/>
            </a:pPr>
            <a:r>
              <a:rPr lang="ru-RU" dirty="0"/>
              <a:t>Программа начинает с K случайно выбранных кластеров, а затем изменяет принадлежность объектов к ним, чтобы:</a:t>
            </a:r>
          </a:p>
          <a:p>
            <a:pPr marL="514350" indent="-514350">
              <a:buAutoNum type="arabicPeriod"/>
            </a:pPr>
            <a:r>
              <a:rPr lang="ru-RU" dirty="0"/>
              <a:t>минимизировать изменчивость внутри кластеров,</a:t>
            </a:r>
          </a:p>
          <a:p>
            <a:pPr marL="514350" indent="-514350">
              <a:buAutoNum type="arabicPeriod"/>
            </a:pPr>
            <a:r>
              <a:rPr lang="ru-RU" dirty="0"/>
              <a:t>максимизировать изменчивость между кластерами.</a:t>
            </a:r>
          </a:p>
          <a:p>
            <a:pPr marL="0" indent="0">
              <a:buNone/>
            </a:pPr>
            <a:r>
              <a:rPr lang="ru-RU" dirty="0"/>
              <a:t>Данный способ аналогичен методу «дисперсионный анализ (ANOVA) наоборот» в том смысле, что критерий значимости в дисперсионном анализе сравнивает межгрупповую изменчивость с внутригрупповой при проверке гипотезы о том, что средние в группах отличаются друг от друга.</a:t>
            </a:r>
          </a:p>
          <a:p>
            <a:pPr marL="0" indent="0">
              <a:buNone/>
            </a:pPr>
            <a:r>
              <a:rPr lang="ru-RU" dirty="0"/>
              <a:t>В кластеризации методом K средних программа перемещает объекты (т.е. наблюдения) из одних групп (кластеров) в другие для того, чтобы получить наиболее значимый результат при проведении дисперсионного анализа (ANOVA). Обычно, когда результаты кластерного анализа методом K средних получены, можно рассчитать средние для каждого кластера по каждому измерению, чтобы оценить, насколько кластеры различаются друг от друга.</a:t>
            </a:r>
          </a:p>
          <a:p>
            <a:pPr marL="0" indent="0">
              <a:buNone/>
            </a:pPr>
            <a:r>
              <a:rPr lang="ru-RU" dirty="0"/>
              <a:t>В идеале вы должны получить сильно различающиеся средние для большинства, если не для всех измерений, используемых в анализе. Значения F-статистики, полученные для каждого измерения, являются другим индикатором того, насколько хорошо соответствующее измерение дискриминирует кластеры.</a:t>
            </a:r>
          </a:p>
        </p:txBody>
      </p:sp>
    </p:spTree>
    <p:extLst>
      <p:ext uri="{BB962C8B-B14F-4D97-AF65-F5344CB8AC3E}">
        <p14:creationId xmlns:p14="http://schemas.microsoft.com/office/powerpoint/2010/main" val="96622005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D4738B9E-464B-A00E-2FB7-9581A29AE221}"/>
              </a:ext>
            </a:extLst>
          </p:cNvPr>
          <p:cNvPicPr>
            <a:picLocks noChangeAspect="1"/>
          </p:cNvPicPr>
          <p:nvPr/>
        </p:nvPicPr>
        <p:blipFill>
          <a:blip r:embed="rId2"/>
          <a:stretch>
            <a:fillRect/>
          </a:stretch>
        </p:blipFill>
        <p:spPr>
          <a:xfrm>
            <a:off x="0" y="0"/>
            <a:ext cx="3882683" cy="3334043"/>
          </a:xfrm>
          <a:prstGeom prst="rect">
            <a:avLst/>
          </a:prstGeom>
        </p:spPr>
      </p:pic>
      <p:pic>
        <p:nvPicPr>
          <p:cNvPr id="7" name="Рисунок 6">
            <a:extLst>
              <a:ext uri="{FF2B5EF4-FFF2-40B4-BE49-F238E27FC236}">
                <a16:creationId xmlns:a16="http://schemas.microsoft.com/office/drawing/2014/main" id="{7CFE05AC-A0F7-CF7F-8F48-A546D28D112B}"/>
              </a:ext>
            </a:extLst>
          </p:cNvPr>
          <p:cNvPicPr>
            <a:picLocks noChangeAspect="1"/>
          </p:cNvPicPr>
          <p:nvPr/>
        </p:nvPicPr>
        <p:blipFill>
          <a:blip r:embed="rId3"/>
          <a:stretch>
            <a:fillRect/>
          </a:stretch>
        </p:blipFill>
        <p:spPr>
          <a:xfrm>
            <a:off x="4079631" y="0"/>
            <a:ext cx="5425440" cy="3100251"/>
          </a:xfrm>
          <a:prstGeom prst="rect">
            <a:avLst/>
          </a:prstGeom>
        </p:spPr>
      </p:pic>
      <p:pic>
        <p:nvPicPr>
          <p:cNvPr id="9" name="Рисунок 8">
            <a:extLst>
              <a:ext uri="{FF2B5EF4-FFF2-40B4-BE49-F238E27FC236}">
                <a16:creationId xmlns:a16="http://schemas.microsoft.com/office/drawing/2014/main" id="{BC82308E-7B92-4175-ABFB-603BADD2CC6A}"/>
              </a:ext>
            </a:extLst>
          </p:cNvPr>
          <p:cNvPicPr>
            <a:picLocks noChangeAspect="1"/>
          </p:cNvPicPr>
          <p:nvPr/>
        </p:nvPicPr>
        <p:blipFill>
          <a:blip r:embed="rId4"/>
          <a:stretch>
            <a:fillRect/>
          </a:stretch>
        </p:blipFill>
        <p:spPr>
          <a:xfrm>
            <a:off x="9108141" y="1307310"/>
            <a:ext cx="3083859" cy="1792941"/>
          </a:xfrm>
          <a:prstGeom prst="rect">
            <a:avLst/>
          </a:prstGeom>
        </p:spPr>
      </p:pic>
      <p:pic>
        <p:nvPicPr>
          <p:cNvPr id="11" name="Рисунок 10">
            <a:extLst>
              <a:ext uri="{FF2B5EF4-FFF2-40B4-BE49-F238E27FC236}">
                <a16:creationId xmlns:a16="http://schemas.microsoft.com/office/drawing/2014/main" id="{C64DB9CC-C41F-9B1A-A0FE-AA58C9EE8514}"/>
              </a:ext>
            </a:extLst>
          </p:cNvPr>
          <p:cNvPicPr>
            <a:picLocks noChangeAspect="1"/>
          </p:cNvPicPr>
          <p:nvPr/>
        </p:nvPicPr>
        <p:blipFill>
          <a:blip r:embed="rId5"/>
          <a:stretch>
            <a:fillRect/>
          </a:stretch>
        </p:blipFill>
        <p:spPr>
          <a:xfrm>
            <a:off x="0" y="3564298"/>
            <a:ext cx="5375822" cy="3334043"/>
          </a:xfrm>
          <a:prstGeom prst="rect">
            <a:avLst/>
          </a:prstGeom>
        </p:spPr>
      </p:pic>
      <p:pic>
        <p:nvPicPr>
          <p:cNvPr id="13" name="Рисунок 12">
            <a:extLst>
              <a:ext uri="{FF2B5EF4-FFF2-40B4-BE49-F238E27FC236}">
                <a16:creationId xmlns:a16="http://schemas.microsoft.com/office/drawing/2014/main" id="{218ABC49-3A79-62B4-8F03-DC2625155DDC}"/>
              </a:ext>
            </a:extLst>
          </p:cNvPr>
          <p:cNvPicPr>
            <a:picLocks noChangeAspect="1"/>
          </p:cNvPicPr>
          <p:nvPr/>
        </p:nvPicPr>
        <p:blipFill>
          <a:blip r:embed="rId6"/>
          <a:stretch>
            <a:fillRect/>
          </a:stretch>
        </p:blipFill>
        <p:spPr>
          <a:xfrm>
            <a:off x="7368988" y="3335719"/>
            <a:ext cx="3478306" cy="3415553"/>
          </a:xfrm>
          <a:prstGeom prst="rect">
            <a:avLst/>
          </a:prstGeom>
        </p:spPr>
      </p:pic>
      <p:cxnSp>
        <p:nvCxnSpPr>
          <p:cNvPr id="15" name="Прямая со стрелкой 14">
            <a:extLst>
              <a:ext uri="{FF2B5EF4-FFF2-40B4-BE49-F238E27FC236}">
                <a16:creationId xmlns:a16="http://schemas.microsoft.com/office/drawing/2014/main" id="{B2BF5DBF-8ECD-9C19-7F7E-183A13408699}"/>
              </a:ext>
            </a:extLst>
          </p:cNvPr>
          <p:cNvCxnSpPr>
            <a:cxnSpLocks/>
          </p:cNvCxnSpPr>
          <p:nvPr/>
        </p:nvCxnSpPr>
        <p:spPr>
          <a:xfrm>
            <a:off x="2940148" y="1167618"/>
            <a:ext cx="1603717" cy="0"/>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18" name="Прямая со стрелкой 17">
            <a:extLst>
              <a:ext uri="{FF2B5EF4-FFF2-40B4-BE49-F238E27FC236}">
                <a16:creationId xmlns:a16="http://schemas.microsoft.com/office/drawing/2014/main" id="{82955B51-855A-F7BC-C490-7C07EAC2B9F9}"/>
              </a:ext>
            </a:extLst>
          </p:cNvPr>
          <p:cNvCxnSpPr>
            <a:cxnSpLocks/>
          </p:cNvCxnSpPr>
          <p:nvPr/>
        </p:nvCxnSpPr>
        <p:spPr>
          <a:xfrm>
            <a:off x="8721969" y="2504049"/>
            <a:ext cx="1336431" cy="0"/>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21" name="Соединитель: изогнутый 20">
            <a:extLst>
              <a:ext uri="{FF2B5EF4-FFF2-40B4-BE49-F238E27FC236}">
                <a16:creationId xmlns:a16="http://schemas.microsoft.com/office/drawing/2014/main" id="{756460B2-1714-42B9-BC6E-A60ED1CA462C}"/>
              </a:ext>
            </a:extLst>
          </p:cNvPr>
          <p:cNvCxnSpPr>
            <a:cxnSpLocks/>
          </p:cNvCxnSpPr>
          <p:nvPr/>
        </p:nvCxnSpPr>
        <p:spPr>
          <a:xfrm rot="10800000" flipV="1">
            <a:off x="5050302" y="2883877"/>
            <a:ext cx="4346916" cy="998806"/>
          </a:xfrm>
          <a:prstGeom prst="curvedConnector3">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24" name="Прямая со стрелкой 23">
            <a:extLst>
              <a:ext uri="{FF2B5EF4-FFF2-40B4-BE49-F238E27FC236}">
                <a16:creationId xmlns:a16="http://schemas.microsoft.com/office/drawing/2014/main" id="{355C6EE1-8D8D-0F9B-F8D3-738FE6CA05F3}"/>
              </a:ext>
            </a:extLst>
          </p:cNvPr>
          <p:cNvCxnSpPr>
            <a:cxnSpLocks/>
          </p:cNvCxnSpPr>
          <p:nvPr/>
        </p:nvCxnSpPr>
        <p:spPr>
          <a:xfrm>
            <a:off x="5002444" y="5604300"/>
            <a:ext cx="3016141" cy="0"/>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701085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7498CC4B-0D3F-7CBE-FF27-9BD3E0FD5E7C}"/>
              </a:ext>
            </a:extLst>
          </p:cNvPr>
          <p:cNvPicPr>
            <a:picLocks noChangeAspect="1"/>
          </p:cNvPicPr>
          <p:nvPr/>
        </p:nvPicPr>
        <p:blipFill>
          <a:blip r:embed="rId2"/>
          <a:stretch>
            <a:fillRect/>
          </a:stretch>
        </p:blipFill>
        <p:spPr>
          <a:xfrm>
            <a:off x="0" y="0"/>
            <a:ext cx="7171765" cy="1559859"/>
          </a:xfrm>
          <a:prstGeom prst="rect">
            <a:avLst/>
          </a:prstGeom>
        </p:spPr>
      </p:pic>
      <p:pic>
        <p:nvPicPr>
          <p:cNvPr id="7" name="Рисунок 6">
            <a:extLst>
              <a:ext uri="{FF2B5EF4-FFF2-40B4-BE49-F238E27FC236}">
                <a16:creationId xmlns:a16="http://schemas.microsoft.com/office/drawing/2014/main" id="{3A491CAA-278D-DD4C-91DE-4A89BB2053ED}"/>
              </a:ext>
            </a:extLst>
          </p:cNvPr>
          <p:cNvPicPr>
            <a:picLocks noChangeAspect="1"/>
          </p:cNvPicPr>
          <p:nvPr/>
        </p:nvPicPr>
        <p:blipFill>
          <a:blip r:embed="rId3"/>
          <a:stretch>
            <a:fillRect/>
          </a:stretch>
        </p:blipFill>
        <p:spPr>
          <a:xfrm>
            <a:off x="1792941" y="1841213"/>
            <a:ext cx="6167718" cy="1425388"/>
          </a:xfrm>
          <a:prstGeom prst="rect">
            <a:avLst/>
          </a:prstGeom>
        </p:spPr>
      </p:pic>
      <p:pic>
        <p:nvPicPr>
          <p:cNvPr id="9" name="Рисунок 8">
            <a:extLst>
              <a:ext uri="{FF2B5EF4-FFF2-40B4-BE49-F238E27FC236}">
                <a16:creationId xmlns:a16="http://schemas.microsoft.com/office/drawing/2014/main" id="{0EFD0EC8-6D81-3178-7C1B-601DEB1D8CD5}"/>
              </a:ext>
            </a:extLst>
          </p:cNvPr>
          <p:cNvPicPr>
            <a:picLocks noChangeAspect="1"/>
          </p:cNvPicPr>
          <p:nvPr/>
        </p:nvPicPr>
        <p:blipFill>
          <a:blip r:embed="rId4"/>
          <a:stretch>
            <a:fillRect/>
          </a:stretch>
        </p:blipFill>
        <p:spPr>
          <a:xfrm>
            <a:off x="2863740" y="3547955"/>
            <a:ext cx="8068235" cy="1407459"/>
          </a:xfrm>
          <a:prstGeom prst="rect">
            <a:avLst/>
          </a:prstGeom>
        </p:spPr>
      </p:pic>
      <p:pic>
        <p:nvPicPr>
          <p:cNvPr id="11" name="Рисунок 10">
            <a:extLst>
              <a:ext uri="{FF2B5EF4-FFF2-40B4-BE49-F238E27FC236}">
                <a16:creationId xmlns:a16="http://schemas.microsoft.com/office/drawing/2014/main" id="{FAF9731F-F254-C9E4-9297-C680C8DCDD09}"/>
              </a:ext>
            </a:extLst>
          </p:cNvPr>
          <p:cNvPicPr>
            <a:picLocks noChangeAspect="1"/>
          </p:cNvPicPr>
          <p:nvPr/>
        </p:nvPicPr>
        <p:blipFill>
          <a:blip r:embed="rId5"/>
          <a:stretch>
            <a:fillRect/>
          </a:stretch>
        </p:blipFill>
        <p:spPr>
          <a:xfrm>
            <a:off x="4876800" y="5118847"/>
            <a:ext cx="7315200" cy="1739153"/>
          </a:xfrm>
          <a:prstGeom prst="rect">
            <a:avLst/>
          </a:prstGeom>
        </p:spPr>
      </p:pic>
    </p:spTree>
    <p:extLst>
      <p:ext uri="{BB962C8B-B14F-4D97-AF65-F5344CB8AC3E}">
        <p14:creationId xmlns:p14="http://schemas.microsoft.com/office/powerpoint/2010/main" val="148804453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2EEF591B-CA76-1FBE-E7DF-11A33BE40E0A}"/>
              </a:ext>
            </a:extLst>
          </p:cNvPr>
          <p:cNvPicPr>
            <a:picLocks noChangeAspect="1"/>
          </p:cNvPicPr>
          <p:nvPr/>
        </p:nvPicPr>
        <p:blipFill>
          <a:blip r:embed="rId2"/>
          <a:stretch>
            <a:fillRect/>
          </a:stretch>
        </p:blipFill>
        <p:spPr>
          <a:xfrm>
            <a:off x="0" y="0"/>
            <a:ext cx="5683489" cy="2827606"/>
          </a:xfrm>
          <a:prstGeom prst="rect">
            <a:avLst/>
          </a:prstGeom>
        </p:spPr>
      </p:pic>
      <p:pic>
        <p:nvPicPr>
          <p:cNvPr id="7" name="Рисунок 6">
            <a:extLst>
              <a:ext uri="{FF2B5EF4-FFF2-40B4-BE49-F238E27FC236}">
                <a16:creationId xmlns:a16="http://schemas.microsoft.com/office/drawing/2014/main" id="{EBB19759-8988-E33E-DFA3-ED510270E47E}"/>
              </a:ext>
            </a:extLst>
          </p:cNvPr>
          <p:cNvPicPr>
            <a:picLocks noChangeAspect="1"/>
          </p:cNvPicPr>
          <p:nvPr/>
        </p:nvPicPr>
        <p:blipFill>
          <a:blip r:embed="rId3"/>
          <a:stretch>
            <a:fillRect/>
          </a:stretch>
        </p:blipFill>
        <p:spPr>
          <a:xfrm>
            <a:off x="6060141" y="0"/>
            <a:ext cx="6131859" cy="2653553"/>
          </a:xfrm>
          <a:prstGeom prst="rect">
            <a:avLst/>
          </a:prstGeom>
        </p:spPr>
      </p:pic>
      <p:pic>
        <p:nvPicPr>
          <p:cNvPr id="9" name="Рисунок 8">
            <a:extLst>
              <a:ext uri="{FF2B5EF4-FFF2-40B4-BE49-F238E27FC236}">
                <a16:creationId xmlns:a16="http://schemas.microsoft.com/office/drawing/2014/main" id="{3F2EA234-8520-0E6B-3CB0-E31E5A712785}"/>
              </a:ext>
            </a:extLst>
          </p:cNvPr>
          <p:cNvPicPr>
            <a:picLocks noChangeAspect="1"/>
          </p:cNvPicPr>
          <p:nvPr/>
        </p:nvPicPr>
        <p:blipFill>
          <a:blip r:embed="rId4"/>
          <a:stretch>
            <a:fillRect/>
          </a:stretch>
        </p:blipFill>
        <p:spPr>
          <a:xfrm>
            <a:off x="2599764" y="2827606"/>
            <a:ext cx="6920753" cy="3944471"/>
          </a:xfrm>
          <a:prstGeom prst="rect">
            <a:avLst/>
          </a:prstGeom>
        </p:spPr>
      </p:pic>
    </p:spTree>
    <p:extLst>
      <p:ext uri="{BB962C8B-B14F-4D97-AF65-F5344CB8AC3E}">
        <p14:creationId xmlns:p14="http://schemas.microsoft.com/office/powerpoint/2010/main" val="10120580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FE9044C9-FAED-9A7C-647D-94C31197152A}"/>
              </a:ext>
            </a:extLst>
          </p:cNvPr>
          <p:cNvSpPr>
            <a:spLocks noGrp="1"/>
          </p:cNvSpPr>
          <p:nvPr>
            <p:ph idx="1"/>
          </p:nvPr>
        </p:nvSpPr>
        <p:spPr>
          <a:xfrm>
            <a:off x="351692" y="576775"/>
            <a:ext cx="11521440" cy="2138290"/>
          </a:xfrm>
        </p:spPr>
        <p:txBody>
          <a:bodyPr>
            <a:normAutofit lnSpcReduction="10000"/>
          </a:bodyPr>
          <a:lstStyle/>
          <a:p>
            <a:pPr marL="0" indent="0">
              <a:buNone/>
            </a:pPr>
            <a:r>
              <a:rPr lang="ru-RU" dirty="0"/>
              <a:t>Визуальный анализ данных.</a:t>
            </a:r>
          </a:p>
          <a:p>
            <a:pPr marL="0" indent="0">
              <a:buNone/>
            </a:pPr>
            <a:r>
              <a:rPr lang="ru-RU" dirty="0"/>
              <a:t>Визуальная оценка осуществляется на основе графического анализа. В результате такой оценки может быть сделана гипотеза о наличии линейной корреляционной связи, о нелинейной корреляционной связи или об отсутствии корреляционной связи.</a:t>
            </a:r>
          </a:p>
        </p:txBody>
      </p:sp>
      <p:pic>
        <p:nvPicPr>
          <p:cNvPr id="5" name="Рисунок 4">
            <a:extLst>
              <a:ext uri="{FF2B5EF4-FFF2-40B4-BE49-F238E27FC236}">
                <a16:creationId xmlns:a16="http://schemas.microsoft.com/office/drawing/2014/main" id="{F3DDF85A-64DE-C484-7D5A-25FC18E52955}"/>
              </a:ext>
            </a:extLst>
          </p:cNvPr>
          <p:cNvPicPr>
            <a:picLocks noChangeAspect="1"/>
          </p:cNvPicPr>
          <p:nvPr/>
        </p:nvPicPr>
        <p:blipFill>
          <a:blip r:embed="rId2"/>
          <a:stretch>
            <a:fillRect/>
          </a:stretch>
        </p:blipFill>
        <p:spPr>
          <a:xfrm>
            <a:off x="2707341" y="2715065"/>
            <a:ext cx="6777318" cy="4069976"/>
          </a:xfrm>
          <a:prstGeom prst="rect">
            <a:avLst/>
          </a:prstGeom>
        </p:spPr>
      </p:pic>
    </p:spTree>
    <p:extLst>
      <p:ext uri="{BB962C8B-B14F-4D97-AF65-F5344CB8AC3E}">
        <p14:creationId xmlns:p14="http://schemas.microsoft.com/office/powerpoint/2010/main" val="11676875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Объект 2">
                <a:extLst>
                  <a:ext uri="{FF2B5EF4-FFF2-40B4-BE49-F238E27FC236}">
                    <a16:creationId xmlns:a16="http://schemas.microsoft.com/office/drawing/2014/main" id="{F909FBFB-F9D6-59C7-92B9-4B9E54D72DFD}"/>
                  </a:ext>
                </a:extLst>
              </p:cNvPr>
              <p:cNvSpPr>
                <a:spLocks noGrp="1"/>
              </p:cNvSpPr>
              <p:nvPr>
                <p:ph idx="1"/>
              </p:nvPr>
            </p:nvSpPr>
            <p:spPr>
              <a:xfrm>
                <a:off x="337625" y="548640"/>
                <a:ext cx="11549575" cy="5767754"/>
              </a:xfrm>
            </p:spPr>
            <p:txBody>
              <a:bodyPr>
                <a:normAutofit fontScale="85000" lnSpcReduction="20000"/>
              </a:bodyPr>
              <a:lstStyle/>
              <a:p>
                <a:pPr marL="0" indent="0">
                  <a:buNone/>
                </a:pPr>
                <a:r>
                  <a:rPr lang="ru-RU" b="1" dirty="0"/>
                  <a:t>Вычисление показателей тесноты корреляционной связи </a:t>
                </a:r>
              </a:p>
              <a:p>
                <a:pPr marL="0" indent="0">
                  <a:buNone/>
                </a:pPr>
                <a:r>
                  <a:rPr lang="ru-RU" dirty="0"/>
                  <a:t>Если визуальный анализ позволяет принять гипотезу о линейной форме связи между показателями – для оценки степени тесноты связи применяется линейный коэффициент корреляции.</a:t>
                </a: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𝑟</m:t>
                      </m:r>
                      <m:r>
                        <a:rPr lang="en-US" b="0" i="1" smtClean="0">
                          <a:latin typeface="Cambria Math" panose="02040503050406030204" pitchFamily="18" charset="0"/>
                        </a:rPr>
                        <m:t>=</m:t>
                      </m:r>
                      <m:f>
                        <m:fPr>
                          <m:ctrlPr>
                            <a:rPr lang="en-US" b="0" i="1" smtClean="0">
                              <a:latin typeface="Cambria Math" panose="02040503050406030204" pitchFamily="18" charset="0"/>
                            </a:rPr>
                          </m:ctrlPr>
                        </m:fPr>
                        <m:num>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𝑥𝑦</m:t>
                              </m:r>
                            </m:e>
                          </m:acc>
                          <m:r>
                            <a:rPr lang="en-US" b="0" i="1" smtClean="0">
                              <a:latin typeface="Cambria Math" panose="02040503050406030204" pitchFamily="18" charset="0"/>
                            </a:rPr>
                            <m:t>−</m:t>
                          </m:r>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𝑥</m:t>
                              </m:r>
                            </m:e>
                          </m:acc>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𝑦</m:t>
                              </m:r>
                            </m:e>
                          </m:acc>
                        </m:num>
                        <m:den>
                          <m:rad>
                            <m:radPr>
                              <m:degHide m:val="on"/>
                              <m:ctrlPr>
                                <a:rPr lang="en-US" b="0" i="1" smtClean="0">
                                  <a:latin typeface="Cambria Math" panose="02040503050406030204" pitchFamily="18" charset="0"/>
                                </a:rPr>
                              </m:ctrlPr>
                            </m:radPr>
                            <m:deg/>
                            <m:e>
                              <m:r>
                                <a:rPr lang="en-US" b="0" i="1" smtClean="0">
                                  <a:latin typeface="Cambria Math" panose="02040503050406030204" pitchFamily="18" charset="0"/>
                                </a:rPr>
                                <m:t>(</m:t>
                              </m:r>
                              <m:acc>
                                <m:accPr>
                                  <m:chr m:val="̅"/>
                                  <m:ctrlPr>
                                    <a:rPr lang="en-US" b="0" i="1" smtClean="0">
                                      <a:latin typeface="Cambria Math" panose="02040503050406030204" pitchFamily="18" charset="0"/>
                                    </a:rPr>
                                  </m:ctrlPr>
                                </m:acc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2</m:t>
                                      </m:r>
                                    </m:sup>
                                  </m:sSup>
                                </m:e>
                              </m:acc>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𝑥</m:t>
                                      </m:r>
                                    </m:e>
                                  </m:acc>
                                </m:e>
                                <m:sup>
                                  <m:r>
                                    <a:rPr lang="en-US" b="0" i="1" smtClean="0">
                                      <a:latin typeface="Cambria Math" panose="02040503050406030204" pitchFamily="18" charset="0"/>
                                    </a:rPr>
                                    <m:t>2</m:t>
                                  </m:r>
                                </m:sup>
                              </m:sSup>
                              <m:r>
                                <a:rPr lang="en-US" b="0" i="1" smtClean="0">
                                  <a:latin typeface="Cambria Math" panose="02040503050406030204" pitchFamily="18" charset="0"/>
                                </a:rPr>
                                <m:t>)(</m:t>
                              </m:r>
                              <m:acc>
                                <m:accPr>
                                  <m:chr m:val="̅"/>
                                  <m:ctrlPr>
                                    <a:rPr lang="en-US" b="0" i="1" smtClean="0">
                                      <a:latin typeface="Cambria Math" panose="02040503050406030204" pitchFamily="18" charset="0"/>
                                    </a:rPr>
                                  </m:ctrlPr>
                                </m:acc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𝑦</m:t>
                                      </m:r>
                                    </m:e>
                                    <m:sup>
                                      <m:r>
                                        <a:rPr lang="en-US" b="0" i="1" smtClean="0">
                                          <a:latin typeface="Cambria Math" panose="02040503050406030204" pitchFamily="18" charset="0"/>
                                        </a:rPr>
                                        <m:t>2</m:t>
                                      </m:r>
                                    </m:sup>
                                  </m:sSup>
                                </m:e>
                              </m:acc>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𝑦</m:t>
                                      </m:r>
                                    </m:e>
                                  </m:acc>
                                </m:e>
                                <m:sup>
                                  <m:r>
                                    <a:rPr lang="en-US" b="0" i="1" smtClean="0">
                                      <a:latin typeface="Cambria Math" panose="02040503050406030204" pitchFamily="18" charset="0"/>
                                    </a:rPr>
                                    <m:t>2</m:t>
                                  </m:r>
                                </m:sup>
                              </m:sSup>
                              <m:r>
                                <a:rPr lang="en-US" b="0" i="1" smtClean="0">
                                  <a:latin typeface="Cambria Math" panose="02040503050406030204" pitchFamily="18" charset="0"/>
                                </a:rPr>
                                <m:t>)</m:t>
                              </m:r>
                            </m:e>
                          </m:rad>
                        </m:den>
                      </m:f>
                    </m:oMath>
                  </m:oMathPara>
                </a14:m>
                <a:endParaRPr lang="en-US" dirty="0"/>
              </a:p>
              <a:p>
                <a:pPr marL="0" indent="0">
                  <a:buNone/>
                </a:pPr>
                <a:r>
                  <a:rPr lang="ru-RU" dirty="0"/>
                  <a:t>Границы измерения: – 1 ≤ r ≤ 1. </a:t>
                </a:r>
                <a:endParaRPr lang="en-US" dirty="0"/>
              </a:p>
              <a:p>
                <a:pPr marL="0" indent="0">
                  <a:buNone/>
                </a:pPr>
                <a:r>
                  <a:rPr lang="ru-RU" dirty="0"/>
                  <a:t>Если взаимосвязь между показателями обратная (отрицательная) то корреляционная связь отрицательная: –1 &lt; r &lt; 0. </a:t>
                </a:r>
                <a:endParaRPr lang="en-US" dirty="0"/>
              </a:p>
              <a:p>
                <a:pPr marL="0" indent="0">
                  <a:buNone/>
                </a:pPr>
                <a:r>
                  <a:rPr lang="ru-RU" dirty="0"/>
                  <a:t>Если взаимосвязь между показателями прямая, то корреляционная зависимость положительная: 0 &lt; г &lt; 1. </a:t>
                </a:r>
                <a:endParaRPr lang="en-US" dirty="0"/>
              </a:p>
              <a:p>
                <a:pPr marL="0" indent="0">
                  <a:buNone/>
                </a:pPr>
                <a:r>
                  <a:rPr lang="ru-RU" dirty="0"/>
                  <a:t>Если г = 0, линейная корреляционная зависимость отсутствует.</a:t>
                </a:r>
                <a:endParaRPr lang="en-US" dirty="0"/>
              </a:p>
              <a:p>
                <a:pPr marL="0" indent="0">
                  <a:buNone/>
                </a:pPr>
                <a:r>
                  <a:rPr lang="ru-RU" dirty="0"/>
                  <a:t>В крайних случаях |r| = 1 имеется функциональная линейная зависимость между показателями х и y. </a:t>
                </a:r>
                <a:endParaRPr lang="en-US" dirty="0"/>
              </a:p>
              <a:p>
                <a:pPr marL="0" indent="0">
                  <a:buNone/>
                </a:pPr>
                <a:r>
                  <a:rPr lang="ru-RU" dirty="0"/>
                  <a:t>Если визуальный анализ не позволяет принять гипотезу о линейной форме связи, коэффициент корреляции в этом случае применять неправомерно.</a:t>
                </a:r>
              </a:p>
            </p:txBody>
          </p:sp>
        </mc:Choice>
        <mc:Fallback xmlns="">
          <p:sp>
            <p:nvSpPr>
              <p:cNvPr id="3" name="Объект 2">
                <a:extLst>
                  <a:ext uri="{FF2B5EF4-FFF2-40B4-BE49-F238E27FC236}">
                    <a16:creationId xmlns:a16="http://schemas.microsoft.com/office/drawing/2014/main" id="{F909FBFB-F9D6-59C7-92B9-4B9E54D72DFD}"/>
                  </a:ext>
                </a:extLst>
              </p:cNvPr>
              <p:cNvSpPr>
                <a:spLocks noGrp="1" noRot="1" noChangeAspect="1" noMove="1" noResize="1" noEditPoints="1" noAdjustHandles="1" noChangeArrowheads="1" noChangeShapeType="1" noTextEdit="1"/>
              </p:cNvSpPr>
              <p:nvPr>
                <p:ph idx="1"/>
              </p:nvPr>
            </p:nvSpPr>
            <p:spPr>
              <a:xfrm>
                <a:off x="337625" y="548640"/>
                <a:ext cx="11549575" cy="5767754"/>
              </a:xfrm>
              <a:blipFill>
                <a:blip r:embed="rId2"/>
                <a:stretch>
                  <a:fillRect l="-792" t="-2431"/>
                </a:stretch>
              </a:blipFill>
            </p:spPr>
            <p:txBody>
              <a:bodyPr/>
              <a:lstStyle/>
              <a:p>
                <a:r>
                  <a:rPr lang="ru-RU">
                    <a:noFill/>
                  </a:rPr>
                  <a:t> </a:t>
                </a:r>
              </a:p>
            </p:txBody>
          </p:sp>
        </mc:Fallback>
      </mc:AlternateContent>
    </p:spTree>
    <p:extLst>
      <p:ext uri="{BB962C8B-B14F-4D97-AF65-F5344CB8AC3E}">
        <p14:creationId xmlns:p14="http://schemas.microsoft.com/office/powerpoint/2010/main" val="26092006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Объект 2">
                <a:extLst>
                  <a:ext uri="{FF2B5EF4-FFF2-40B4-BE49-F238E27FC236}">
                    <a16:creationId xmlns:a16="http://schemas.microsoft.com/office/drawing/2014/main" id="{A65125A4-6733-7C6B-AD74-F5759469AF9E}"/>
                  </a:ext>
                </a:extLst>
              </p:cNvPr>
              <p:cNvSpPr>
                <a:spLocks noGrp="1"/>
              </p:cNvSpPr>
              <p:nvPr>
                <p:ph idx="1"/>
              </p:nvPr>
            </p:nvSpPr>
            <p:spPr>
              <a:xfrm>
                <a:off x="351691" y="562708"/>
                <a:ext cx="11507373" cy="5753686"/>
              </a:xfrm>
            </p:spPr>
            <p:txBody>
              <a:bodyPr/>
              <a:lstStyle/>
              <a:p>
                <a:pPr marL="0" indent="0">
                  <a:buNone/>
                </a:pPr>
                <a:r>
                  <a:rPr lang="ru-RU" b="1" dirty="0"/>
                  <a:t>Оценка статистической значимости показателя корреляционной связи </a:t>
                </a:r>
                <a:r>
                  <a:rPr lang="ru-RU" dirty="0"/>
                  <a:t>Оценка статистической значимости линейного коэффициента корреляции проводится с помощью теста Стьюдента по t-статистике: </a:t>
                </a:r>
              </a:p>
              <a:p>
                <a:pPr marL="0" indent="0">
                  <a:buNone/>
                </a:pPr>
                <a14:m>
                  <m:oMathPara xmlns:m="http://schemas.openxmlformats.org/officeDocument/2006/math">
                    <m:oMathParaPr>
                      <m:jc m:val="centerGroup"/>
                    </m:oMathParaPr>
                    <m:oMath xmlns:m="http://schemas.openxmlformats.org/officeDocument/2006/math">
                      <m:sSub>
                        <m:sSubPr>
                          <m:ctrlPr>
                            <a:rPr lang="ru-RU" i="1" smtClean="0">
                              <a:latin typeface="Cambria Math" panose="02040503050406030204" pitchFamily="18" charset="0"/>
                            </a:rPr>
                          </m:ctrlPr>
                        </m:sSubPr>
                        <m:e>
                          <m:r>
                            <a:rPr lang="en-US" b="0" i="1" smtClean="0">
                              <a:latin typeface="Cambria Math" panose="02040503050406030204" pitchFamily="18" charset="0"/>
                            </a:rPr>
                            <m:t>𝑡</m:t>
                          </m:r>
                        </m:e>
                        <m:sub>
                          <m:r>
                            <a:rPr lang="ru-RU" b="0" i="1" smtClean="0">
                              <a:latin typeface="Cambria Math" panose="02040503050406030204" pitchFamily="18" charset="0"/>
                            </a:rPr>
                            <m:t>набл</m:t>
                          </m:r>
                        </m:sub>
                      </m:sSub>
                      <m:r>
                        <a:rPr lang="en-US" b="0" i="1" smtClean="0">
                          <a:latin typeface="Cambria Math" panose="02040503050406030204" pitchFamily="18" charset="0"/>
                        </a:rPr>
                        <m:t>=</m:t>
                      </m:r>
                      <m:f>
                        <m:fPr>
                          <m:ctrlPr>
                            <a:rPr lang="ru-RU" i="1" smtClean="0">
                              <a:latin typeface="Cambria Math" panose="02040503050406030204" pitchFamily="18" charset="0"/>
                            </a:rPr>
                          </m:ctrlPr>
                        </m:fPr>
                        <m:num>
                          <m:r>
                            <a:rPr lang="en-US" b="0" i="1" smtClean="0">
                              <a:latin typeface="Cambria Math" panose="02040503050406030204" pitchFamily="18" charset="0"/>
                            </a:rPr>
                            <m:t>𝑟</m:t>
                          </m:r>
                          <m:rad>
                            <m:radPr>
                              <m:degHide m:val="on"/>
                              <m:ctrlPr>
                                <a:rPr lang="ru-RU" i="1" smtClean="0">
                                  <a:latin typeface="Cambria Math" panose="02040503050406030204" pitchFamily="18" charset="0"/>
                                </a:rPr>
                              </m:ctrlPr>
                            </m:radPr>
                            <m:deg/>
                            <m:e>
                              <m:r>
                                <a:rPr lang="en-US" b="0" i="1" smtClean="0">
                                  <a:latin typeface="Cambria Math" panose="02040503050406030204" pitchFamily="18" charset="0"/>
                                </a:rPr>
                                <m:t>𝑛</m:t>
                              </m:r>
                              <m:r>
                                <a:rPr lang="en-US" b="0" i="1" smtClean="0">
                                  <a:latin typeface="Cambria Math" panose="02040503050406030204" pitchFamily="18" charset="0"/>
                                </a:rPr>
                                <m:t>−2</m:t>
                              </m:r>
                            </m:e>
                          </m:rad>
                        </m:num>
                        <m:den>
                          <m:rad>
                            <m:radPr>
                              <m:degHide m:val="on"/>
                              <m:ctrlPr>
                                <a:rPr lang="ru-RU" i="1" smtClean="0">
                                  <a:latin typeface="Cambria Math" panose="02040503050406030204" pitchFamily="18" charset="0"/>
                                </a:rPr>
                              </m:ctrlPr>
                            </m:radPr>
                            <m:deg/>
                            <m:e>
                              <m:r>
                                <a:rPr lang="en-US" b="0" i="1" smtClean="0">
                                  <a:latin typeface="Cambria Math" panose="02040503050406030204" pitchFamily="18" charset="0"/>
                                </a:rPr>
                                <m:t>1−</m:t>
                              </m:r>
                              <m:sSup>
                                <m:sSupPr>
                                  <m:ctrlPr>
                                    <a:rPr lang="ru-RU" i="1" smtClean="0">
                                      <a:latin typeface="Cambria Math" panose="02040503050406030204" pitchFamily="18" charset="0"/>
                                    </a:rPr>
                                  </m:ctrlPr>
                                </m:sSupPr>
                                <m:e>
                                  <m:r>
                                    <a:rPr lang="en-US" b="0" i="1" smtClean="0">
                                      <a:latin typeface="Cambria Math" panose="02040503050406030204" pitchFamily="18" charset="0"/>
                                    </a:rPr>
                                    <m:t>𝑟</m:t>
                                  </m:r>
                                </m:e>
                                <m:sup>
                                  <m:r>
                                    <a:rPr lang="en-US" b="0" i="1" smtClean="0">
                                      <a:latin typeface="Cambria Math" panose="02040503050406030204" pitchFamily="18" charset="0"/>
                                    </a:rPr>
                                    <m:t>2</m:t>
                                  </m:r>
                                </m:sup>
                              </m:sSup>
                            </m:e>
                          </m:rad>
                        </m:den>
                      </m:f>
                    </m:oMath>
                  </m:oMathPara>
                </a14:m>
                <a:endParaRPr lang="ru-RU" dirty="0"/>
              </a:p>
              <a:p>
                <a:pPr marL="0" indent="0">
                  <a:buNone/>
                </a:pPr>
                <a:r>
                  <a:rPr lang="ru-RU" dirty="0"/>
                  <a:t>Если </a:t>
                </a:r>
                <a14:m>
                  <m:oMath xmlns:m="http://schemas.openxmlformats.org/officeDocument/2006/math">
                    <m:d>
                      <m:dPr>
                        <m:begChr m:val="|"/>
                        <m:endChr m:val="|"/>
                        <m:ctrlPr>
                          <a:rPr lang="ru-RU" i="1" smtClean="0">
                            <a:latin typeface="Cambria Math" panose="02040503050406030204" pitchFamily="18" charset="0"/>
                          </a:rPr>
                        </m:ctrlPr>
                      </m:dPr>
                      <m:e>
                        <m:sSub>
                          <m:sSubPr>
                            <m:ctrlPr>
                              <a:rPr lang="ru-RU" i="1" smtClean="0">
                                <a:latin typeface="Cambria Math" panose="02040503050406030204" pitchFamily="18" charset="0"/>
                              </a:rPr>
                            </m:ctrlPr>
                          </m:sSubPr>
                          <m:e>
                            <m:r>
                              <a:rPr lang="en-US" b="0" i="1" smtClean="0">
                                <a:latin typeface="Cambria Math" panose="02040503050406030204" pitchFamily="18" charset="0"/>
                              </a:rPr>
                              <m:t>𝑡</m:t>
                            </m:r>
                          </m:e>
                          <m:sub>
                            <m:r>
                              <a:rPr lang="ru-RU" b="0" i="1" smtClean="0">
                                <a:latin typeface="Cambria Math" panose="02040503050406030204" pitchFamily="18" charset="0"/>
                              </a:rPr>
                              <m:t>набл</m:t>
                            </m:r>
                          </m:sub>
                        </m:sSub>
                      </m:e>
                    </m:d>
                    <m:r>
                      <a:rPr lang="en-US" i="1" smtClean="0">
                        <a:latin typeface="Cambria Math" panose="02040503050406030204" pitchFamily="18" charset="0"/>
                        <a:ea typeface="Cambria Math" panose="02040503050406030204" pitchFamily="18" charset="0"/>
                      </a:rPr>
                      <m:t>≥</m:t>
                    </m:r>
                    <m:sSub>
                      <m:sSubPr>
                        <m:ctrlPr>
                          <a:rPr lang="ru-RU" i="1" smtClean="0">
                            <a:latin typeface="Cambria Math" panose="02040503050406030204" pitchFamily="18" charset="0"/>
                          </a:rPr>
                        </m:ctrlPr>
                      </m:sSubPr>
                      <m:e>
                        <m:r>
                          <a:rPr lang="en-US" b="0" i="1" smtClean="0">
                            <a:latin typeface="Cambria Math" panose="02040503050406030204" pitchFamily="18" charset="0"/>
                          </a:rPr>
                          <m:t>𝑡</m:t>
                        </m:r>
                      </m:e>
                      <m:sub>
                        <m:r>
                          <a:rPr lang="ru-RU" b="0" i="1" smtClean="0">
                            <a:latin typeface="Cambria Math" panose="02040503050406030204" pitchFamily="18" charset="0"/>
                          </a:rPr>
                          <m:t>крит(</m:t>
                        </m:r>
                        <m:r>
                          <a:rPr lang="ru-RU"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𝑛</m:t>
                        </m:r>
                        <m:r>
                          <a:rPr lang="en-US" b="0" i="1" smtClean="0">
                            <a:latin typeface="Cambria Math" panose="02040503050406030204" pitchFamily="18" charset="0"/>
                            <a:ea typeface="Cambria Math" panose="02040503050406030204" pitchFamily="18" charset="0"/>
                          </a:rPr>
                          <m:t>−2)</m:t>
                        </m:r>
                      </m:sub>
                    </m:sSub>
                  </m:oMath>
                </a14:m>
                <a:endParaRPr lang="en-US" dirty="0"/>
              </a:p>
              <a:p>
                <a:pPr marL="0" indent="0">
                  <a:buNone/>
                </a:pPr>
                <a:r>
                  <a:rPr lang="ru-RU" dirty="0"/>
                  <a:t>то коэффициент корреляции статистически значим. </a:t>
                </a:r>
              </a:p>
              <a:p>
                <a:pPr marL="0" indent="0">
                  <a:buNone/>
                </a:pPr>
                <a:r>
                  <a:rPr lang="ru-RU" dirty="0"/>
                  <a:t>Таким образом, при определенном уровне значимости проверяется гипотеза о том, что в генеральной совокупности нет корреляционной зависимости между анализируемыми показателями.</a:t>
                </a:r>
              </a:p>
            </p:txBody>
          </p:sp>
        </mc:Choice>
        <mc:Fallback xmlns="">
          <p:sp>
            <p:nvSpPr>
              <p:cNvPr id="3" name="Объект 2">
                <a:extLst>
                  <a:ext uri="{FF2B5EF4-FFF2-40B4-BE49-F238E27FC236}">
                    <a16:creationId xmlns:a16="http://schemas.microsoft.com/office/drawing/2014/main" id="{A65125A4-6733-7C6B-AD74-F5759469AF9E}"/>
                  </a:ext>
                </a:extLst>
              </p:cNvPr>
              <p:cNvSpPr>
                <a:spLocks noGrp="1" noRot="1" noChangeAspect="1" noMove="1" noResize="1" noEditPoints="1" noAdjustHandles="1" noChangeArrowheads="1" noChangeShapeType="1" noTextEdit="1"/>
              </p:cNvSpPr>
              <p:nvPr>
                <p:ph idx="1"/>
              </p:nvPr>
            </p:nvSpPr>
            <p:spPr>
              <a:xfrm>
                <a:off x="351691" y="562708"/>
                <a:ext cx="11507373" cy="5753686"/>
              </a:xfrm>
              <a:blipFill>
                <a:blip r:embed="rId2"/>
                <a:stretch>
                  <a:fillRect l="-1113" t="-1695" r="-1060"/>
                </a:stretch>
              </a:blipFill>
            </p:spPr>
            <p:txBody>
              <a:bodyPr/>
              <a:lstStyle/>
              <a:p>
                <a:r>
                  <a:rPr lang="ru-RU">
                    <a:noFill/>
                  </a:rPr>
                  <a:t> </a:t>
                </a:r>
              </a:p>
            </p:txBody>
          </p:sp>
        </mc:Fallback>
      </mc:AlternateContent>
    </p:spTree>
    <p:extLst>
      <p:ext uri="{BB962C8B-B14F-4D97-AF65-F5344CB8AC3E}">
        <p14:creationId xmlns:p14="http://schemas.microsoft.com/office/powerpoint/2010/main" val="23692744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83B99F9C-6922-24B7-0ABA-7A818D02AD5C}"/>
              </a:ext>
            </a:extLst>
          </p:cNvPr>
          <p:cNvPicPr>
            <a:picLocks noChangeAspect="1"/>
          </p:cNvPicPr>
          <p:nvPr/>
        </p:nvPicPr>
        <p:blipFill>
          <a:blip r:embed="rId2"/>
          <a:stretch>
            <a:fillRect/>
          </a:stretch>
        </p:blipFill>
        <p:spPr>
          <a:xfrm>
            <a:off x="143711" y="132884"/>
            <a:ext cx="2366682" cy="2456329"/>
          </a:xfrm>
          <a:prstGeom prst="rect">
            <a:avLst/>
          </a:prstGeom>
        </p:spPr>
      </p:pic>
      <p:pic>
        <p:nvPicPr>
          <p:cNvPr id="7" name="Рисунок 6">
            <a:extLst>
              <a:ext uri="{FF2B5EF4-FFF2-40B4-BE49-F238E27FC236}">
                <a16:creationId xmlns:a16="http://schemas.microsoft.com/office/drawing/2014/main" id="{B0BF96C1-AE9C-B9FC-7584-0C71252C315F}"/>
              </a:ext>
            </a:extLst>
          </p:cNvPr>
          <p:cNvPicPr>
            <a:picLocks noChangeAspect="1"/>
          </p:cNvPicPr>
          <p:nvPr/>
        </p:nvPicPr>
        <p:blipFill>
          <a:blip r:embed="rId3"/>
          <a:stretch>
            <a:fillRect/>
          </a:stretch>
        </p:blipFill>
        <p:spPr>
          <a:xfrm>
            <a:off x="3766280" y="0"/>
            <a:ext cx="3083859" cy="3218329"/>
          </a:xfrm>
          <a:prstGeom prst="rect">
            <a:avLst/>
          </a:prstGeom>
        </p:spPr>
      </p:pic>
      <p:pic>
        <p:nvPicPr>
          <p:cNvPr id="9" name="Рисунок 8">
            <a:extLst>
              <a:ext uri="{FF2B5EF4-FFF2-40B4-BE49-F238E27FC236}">
                <a16:creationId xmlns:a16="http://schemas.microsoft.com/office/drawing/2014/main" id="{F8C1C242-355A-6AC1-9F33-3F1F231AD68D}"/>
              </a:ext>
            </a:extLst>
          </p:cNvPr>
          <p:cNvPicPr>
            <a:picLocks noChangeAspect="1"/>
          </p:cNvPicPr>
          <p:nvPr/>
        </p:nvPicPr>
        <p:blipFill>
          <a:blip r:embed="rId4"/>
          <a:stretch>
            <a:fillRect/>
          </a:stretch>
        </p:blipFill>
        <p:spPr>
          <a:xfrm>
            <a:off x="8106026" y="132884"/>
            <a:ext cx="3585882" cy="3299012"/>
          </a:xfrm>
          <a:prstGeom prst="rect">
            <a:avLst/>
          </a:prstGeom>
        </p:spPr>
      </p:pic>
      <p:pic>
        <p:nvPicPr>
          <p:cNvPr id="11" name="Рисунок 10">
            <a:extLst>
              <a:ext uri="{FF2B5EF4-FFF2-40B4-BE49-F238E27FC236}">
                <a16:creationId xmlns:a16="http://schemas.microsoft.com/office/drawing/2014/main" id="{04F72A30-D316-1B09-92D4-558E0B544F14}"/>
              </a:ext>
            </a:extLst>
          </p:cNvPr>
          <p:cNvPicPr>
            <a:picLocks noChangeAspect="1"/>
          </p:cNvPicPr>
          <p:nvPr/>
        </p:nvPicPr>
        <p:blipFill>
          <a:blip r:embed="rId5"/>
          <a:stretch>
            <a:fillRect/>
          </a:stretch>
        </p:blipFill>
        <p:spPr>
          <a:xfrm>
            <a:off x="503127" y="3811587"/>
            <a:ext cx="3263153" cy="2913529"/>
          </a:xfrm>
          <a:prstGeom prst="rect">
            <a:avLst/>
          </a:prstGeom>
        </p:spPr>
      </p:pic>
      <p:pic>
        <p:nvPicPr>
          <p:cNvPr id="13" name="Рисунок 12">
            <a:extLst>
              <a:ext uri="{FF2B5EF4-FFF2-40B4-BE49-F238E27FC236}">
                <a16:creationId xmlns:a16="http://schemas.microsoft.com/office/drawing/2014/main" id="{8FFA7CD0-568E-C72F-CC15-3D47F007B625}"/>
              </a:ext>
            </a:extLst>
          </p:cNvPr>
          <p:cNvPicPr>
            <a:picLocks noChangeAspect="1"/>
          </p:cNvPicPr>
          <p:nvPr/>
        </p:nvPicPr>
        <p:blipFill>
          <a:blip r:embed="rId6"/>
          <a:stretch>
            <a:fillRect/>
          </a:stretch>
        </p:blipFill>
        <p:spPr>
          <a:xfrm>
            <a:off x="5864297" y="4461457"/>
            <a:ext cx="5824576" cy="1742395"/>
          </a:xfrm>
          <a:prstGeom prst="rect">
            <a:avLst/>
          </a:prstGeom>
        </p:spPr>
      </p:pic>
      <p:cxnSp>
        <p:nvCxnSpPr>
          <p:cNvPr id="15" name="Прямая со стрелкой 14">
            <a:extLst>
              <a:ext uri="{FF2B5EF4-FFF2-40B4-BE49-F238E27FC236}">
                <a16:creationId xmlns:a16="http://schemas.microsoft.com/office/drawing/2014/main" id="{C532600C-F965-6C21-2E6E-DBB292E496E6}"/>
              </a:ext>
            </a:extLst>
          </p:cNvPr>
          <p:cNvCxnSpPr>
            <a:cxnSpLocks/>
          </p:cNvCxnSpPr>
          <p:nvPr/>
        </p:nvCxnSpPr>
        <p:spPr>
          <a:xfrm>
            <a:off x="2510393" y="1361048"/>
            <a:ext cx="1255887" cy="0"/>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19" name="Прямая со стрелкой 18">
            <a:extLst>
              <a:ext uri="{FF2B5EF4-FFF2-40B4-BE49-F238E27FC236}">
                <a16:creationId xmlns:a16="http://schemas.microsoft.com/office/drawing/2014/main" id="{94E37DCE-1539-63FB-933B-A51FF950E839}"/>
              </a:ext>
            </a:extLst>
          </p:cNvPr>
          <p:cNvCxnSpPr>
            <a:cxnSpLocks/>
            <a:stCxn id="7" idx="3"/>
          </p:cNvCxnSpPr>
          <p:nvPr/>
        </p:nvCxnSpPr>
        <p:spPr>
          <a:xfrm flipV="1">
            <a:off x="6850139" y="1609164"/>
            <a:ext cx="1039219" cy="1"/>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22" name="Соединитель: изогнутый 21">
            <a:extLst>
              <a:ext uri="{FF2B5EF4-FFF2-40B4-BE49-F238E27FC236}">
                <a16:creationId xmlns:a16="http://schemas.microsoft.com/office/drawing/2014/main" id="{05820470-16C7-B158-5B9A-2F655B369B55}"/>
              </a:ext>
            </a:extLst>
          </p:cNvPr>
          <p:cNvCxnSpPr>
            <a:cxnSpLocks/>
          </p:cNvCxnSpPr>
          <p:nvPr/>
        </p:nvCxnSpPr>
        <p:spPr>
          <a:xfrm rot="10800000" flipV="1">
            <a:off x="3766281" y="3216163"/>
            <a:ext cx="4231413" cy="1245293"/>
          </a:xfrm>
          <a:prstGeom prst="curvedConnector3">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26" name="Прямая со стрелкой 25">
            <a:extLst>
              <a:ext uri="{FF2B5EF4-FFF2-40B4-BE49-F238E27FC236}">
                <a16:creationId xmlns:a16="http://schemas.microsoft.com/office/drawing/2014/main" id="{7C5BFAE3-AE1E-D73B-9D1F-1BA69E6C828F}"/>
              </a:ext>
            </a:extLst>
          </p:cNvPr>
          <p:cNvCxnSpPr>
            <a:cxnSpLocks/>
          </p:cNvCxnSpPr>
          <p:nvPr/>
        </p:nvCxnSpPr>
        <p:spPr>
          <a:xfrm>
            <a:off x="3982948" y="5248836"/>
            <a:ext cx="1694838" cy="0"/>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4648917"/>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398</TotalTime>
  <Words>4150</Words>
  <Application>Microsoft Office PowerPoint</Application>
  <PresentationFormat>Широкоэкранный</PresentationFormat>
  <Paragraphs>218</Paragraphs>
  <Slides>54</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54</vt:i4>
      </vt:variant>
    </vt:vector>
  </HeadingPairs>
  <TitlesOfParts>
    <vt:vector size="59" baseType="lpstr">
      <vt:lpstr>Arial</vt:lpstr>
      <vt:lpstr>Calibri</vt:lpstr>
      <vt:lpstr>Calibri Light</vt:lpstr>
      <vt:lpstr>Cambria Math</vt:lpstr>
      <vt:lpstr>Тема Office</vt:lpstr>
      <vt:lpstr>Корреляционный анализ</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Кластерный анализ</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Корреляционный анализ</dc:title>
  <dc:creator>Елизавета Самойлова</dc:creator>
  <cp:lastModifiedBy>Елизавета Самойлова</cp:lastModifiedBy>
  <cp:revision>10</cp:revision>
  <dcterms:created xsi:type="dcterms:W3CDTF">2023-03-09T10:06:47Z</dcterms:created>
  <dcterms:modified xsi:type="dcterms:W3CDTF">2023-03-10T08:58:15Z</dcterms:modified>
</cp:coreProperties>
</file>