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52D24-D853-4700-B3A6-C71DBC2198E3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AEF2A-7A87-4DB3-B22B-79A9B1385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647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289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1pPr>
            <a:lvl2pPr marL="914400" lvl="1" indent="-29718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❑"/>
              <a:defRPr/>
            </a:lvl2pPr>
            <a:lvl3pPr marL="1371600" lvl="2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❑"/>
              <a:defRPr/>
            </a:lvl4pPr>
            <a:lvl5pPr marL="2286000" lvl="4" indent="-31432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1432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6pPr>
            <a:lvl7pPr marL="3200400" lvl="6" indent="-31432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7pPr>
            <a:lvl8pPr marL="3657600" lvl="7" indent="-31432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8pPr>
            <a:lvl9pPr marL="4114800" lvl="8" indent="-31432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▪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589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Множественная регрессия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71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Уравнение регрессии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28083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Уравнения </a:t>
            </a:r>
            <a:r>
              <a:rPr lang="ru-RU" dirty="0"/>
              <a:t>бывают двух видов: линейные и нелинейные.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Регрессия бывает двух видов: </a:t>
            </a:r>
            <a:r>
              <a:rPr lang="ru-RU" dirty="0" smtClean="0"/>
              <a:t>парная </a:t>
            </a:r>
            <a:r>
              <a:rPr lang="ru-RU" dirty="0"/>
              <a:t>и </a:t>
            </a:r>
            <a:r>
              <a:rPr lang="ru-RU" dirty="0" smtClean="0"/>
              <a:t>множественная. </a:t>
            </a:r>
            <a:r>
              <a:rPr lang="ru-RU" dirty="0"/>
              <a:t>Такие регрессии отличаются друг от друга видом уравнения и количестве независимых переменных. Уравнения парной регрессии относятся к уравнениям регрессии первого порядка, а уравнения множественной регрессии – к нелинейным уравнениям регрессии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В общем </a:t>
            </a:r>
            <a:r>
              <a:rPr lang="ru-RU" dirty="0"/>
              <a:t>случае, процедуры множественной регрессии будут оценивать параметры линейного уравнения вида: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Y= a+b</a:t>
            </a:r>
            <a:r>
              <a:rPr lang="ru-RU" baseline="-25000" dirty="0"/>
              <a:t>1</a:t>
            </a:r>
            <a:r>
              <a:rPr lang="ru-RU" dirty="0"/>
              <a:t>*X</a:t>
            </a:r>
            <a:r>
              <a:rPr lang="ru-RU" baseline="-25000" dirty="0"/>
              <a:t>1</a:t>
            </a:r>
            <a:r>
              <a:rPr lang="ru-RU" dirty="0"/>
              <a:t>+ b</a:t>
            </a:r>
            <a:r>
              <a:rPr lang="ru-RU" baseline="-25000" dirty="0"/>
              <a:t>2</a:t>
            </a:r>
            <a:r>
              <a:rPr lang="ru-RU" dirty="0"/>
              <a:t>*X</a:t>
            </a:r>
            <a:r>
              <a:rPr lang="ru-RU" baseline="-25000" dirty="0"/>
              <a:t>2</a:t>
            </a:r>
            <a:r>
              <a:rPr lang="ru-RU" dirty="0"/>
              <a:t>+ ... + </a:t>
            </a:r>
            <a:r>
              <a:rPr lang="ru-RU" dirty="0" err="1"/>
              <a:t>b</a:t>
            </a:r>
            <a:r>
              <a:rPr lang="ru-RU" baseline="-25000" dirty="0" err="1"/>
              <a:t>p</a:t>
            </a:r>
            <a:r>
              <a:rPr lang="ru-RU" dirty="0"/>
              <a:t>*</a:t>
            </a:r>
            <a:r>
              <a:rPr lang="ru-RU" dirty="0" err="1"/>
              <a:t>X</a:t>
            </a:r>
            <a:r>
              <a:rPr lang="ru-RU" baseline="-25000" dirty="0" err="1"/>
              <a:t>p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429000"/>
            <a:ext cx="5206172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88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576064"/>
          </a:xfrm>
        </p:spPr>
        <p:txBody>
          <a:bodyPr>
            <a:normAutofit/>
          </a:bodyPr>
          <a:lstStyle/>
          <a:p>
            <a:r>
              <a:rPr lang="ru-RU" sz="2800" dirty="0"/>
              <a:t>Однозначный прогноз и частная корреляция</a:t>
            </a:r>
            <a:endParaRPr lang="ru-R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476672"/>
                <a:ext cx="8712968" cy="550547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1600" dirty="0"/>
                  <a:t>Частный коэффициент корреляции между двумя переменными (y и x</a:t>
                </a:r>
                <a:r>
                  <a:rPr lang="ru-RU" sz="1600" baseline="-25000" dirty="0"/>
                  <a:t>2</a:t>
                </a:r>
                <a:r>
                  <a:rPr lang="ru-RU" sz="1600" dirty="0"/>
                  <a:t>) при исключении влияния одного </a:t>
                </a:r>
                <a:r>
                  <a:rPr lang="ru-RU" sz="1600" dirty="0" smtClean="0"/>
                  <a:t>фактора </a:t>
                </a:r>
                <a:r>
                  <a:rPr lang="ru-RU" sz="1600" dirty="0"/>
                  <a:t>можно вычислить по следующей формуле:</a:t>
                </a:r>
                <a:endParaRPr lang="ru-RU" sz="1600" dirty="0">
                  <a:effectLst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/>
                          </m:ctrlPr>
                        </m:sSubPr>
                        <m:e>
                          <m:r>
                            <a:rPr lang="en-US" sz="1600" i="1"/>
                            <m:t>𝑟</m:t>
                          </m:r>
                        </m:e>
                        <m:sub>
                          <m:r>
                            <a:rPr lang="ru-RU" sz="1600" i="1"/>
                            <m:t>𝑦</m:t>
                          </m:r>
                          <m:sSub>
                            <m:sSubPr>
                              <m:ctrlPr>
                                <a:rPr lang="ru-RU" sz="1600" i="1"/>
                              </m:ctrlPr>
                            </m:sSubPr>
                            <m:e>
                              <m:r>
                                <a:rPr lang="ru-RU" sz="1600" i="1"/>
                                <m:t>𝑥</m:t>
                              </m:r>
                            </m:e>
                            <m:sub>
                              <m:r>
                                <a:rPr lang="ru-RU" sz="1600" i="1"/>
                                <m:t>2</m:t>
                              </m:r>
                            </m:sub>
                          </m:sSub>
                          <m:r>
                            <a:rPr lang="ru-RU" sz="1600" i="1"/>
                            <m:t>|</m:t>
                          </m:r>
                          <m:sSub>
                            <m:sSubPr>
                              <m:ctrlPr>
                                <a:rPr lang="ru-RU" sz="1600" i="1"/>
                              </m:ctrlPr>
                            </m:sSubPr>
                            <m:e>
                              <m:r>
                                <a:rPr lang="ru-RU" sz="1600" i="1"/>
                                <m:t>𝑥</m:t>
                              </m:r>
                            </m:e>
                            <m:sub>
                              <m:r>
                                <a:rPr lang="ru-RU" sz="1600" i="1"/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ru-RU" sz="1600" i="1"/>
                        <m:t>=</m:t>
                      </m:r>
                      <m:f>
                        <m:fPr>
                          <m:ctrlPr>
                            <a:rPr lang="ru-RU" sz="1600" i="1"/>
                          </m:ctrlPr>
                        </m:fPr>
                        <m:num>
                          <m:sSub>
                            <m:sSubPr>
                              <m:ctrlPr>
                                <a:rPr lang="ru-RU" sz="1600" i="1"/>
                              </m:ctrlPr>
                            </m:sSubPr>
                            <m:e>
                              <m:r>
                                <a:rPr lang="ru-RU" sz="1600" i="1"/>
                                <m:t>𝑟</m:t>
                              </m:r>
                            </m:e>
                            <m:sub>
                              <m:r>
                                <a:rPr lang="ru-RU" sz="1600" i="1"/>
                                <m:t>𝑦</m:t>
                              </m:r>
                              <m:sSub>
                                <m:sSubPr>
                                  <m:ctrlPr>
                                    <a:rPr lang="ru-RU" sz="1600" i="1"/>
                                  </m:ctrlPr>
                                </m:sSubPr>
                                <m:e>
                                  <m:r>
                                    <a:rPr lang="ru-RU" sz="1600" i="1"/>
                                    <m:t>𝑥</m:t>
                                  </m:r>
                                </m:e>
                                <m:sub>
                                  <m:r>
                                    <a:rPr lang="ru-RU" sz="1600" i="1"/>
                                    <m:t>2</m:t>
                                  </m:r>
                                </m:sub>
                              </m:sSub>
                            </m:sub>
                          </m:sSub>
                          <m:r>
                            <a:rPr lang="ru-RU" sz="1600" i="1"/>
                            <m:t>−</m:t>
                          </m:r>
                          <m:sSub>
                            <m:sSubPr>
                              <m:ctrlPr>
                                <a:rPr lang="ru-RU" sz="1600" i="1"/>
                              </m:ctrlPr>
                            </m:sSubPr>
                            <m:e>
                              <m:r>
                                <a:rPr lang="ru-RU" sz="1600" i="1"/>
                                <m:t>𝑟</m:t>
                              </m:r>
                            </m:e>
                            <m:sub>
                              <m:r>
                                <a:rPr lang="ru-RU" sz="1600" i="1"/>
                                <m:t>𝑦</m:t>
                              </m:r>
                              <m:sSub>
                                <m:sSubPr>
                                  <m:ctrlPr>
                                    <a:rPr lang="ru-RU" sz="1600" i="1"/>
                                  </m:ctrlPr>
                                </m:sSubPr>
                                <m:e>
                                  <m:r>
                                    <a:rPr lang="ru-RU" sz="1600" i="1"/>
                                    <m:t>𝑥</m:t>
                                  </m:r>
                                </m:e>
                                <m:sub>
                                  <m:r>
                                    <a:rPr lang="ru-RU" sz="1600" i="1"/>
                                    <m:t>1</m:t>
                                  </m:r>
                                </m:sub>
                              </m:sSub>
                            </m:sub>
                          </m:sSub>
                          <m:sSub>
                            <m:sSubPr>
                              <m:ctrlPr>
                                <a:rPr lang="ru-RU" sz="1600" i="1"/>
                              </m:ctrlPr>
                            </m:sSubPr>
                            <m:e>
                              <m:r>
                                <a:rPr lang="ru-RU" sz="1600" i="1"/>
                                <m:t>𝑟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ru-RU" sz="1600" i="1"/>
                                  </m:ctrlPr>
                                </m:sSubPr>
                                <m:e>
                                  <m:r>
                                    <a:rPr lang="ru-RU" sz="1600" i="1"/>
                                    <m:t>𝑥</m:t>
                                  </m:r>
                                </m:e>
                                <m:sub>
                                  <m:r>
                                    <a:rPr lang="ru-RU" sz="1600" i="1"/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1600" i="1"/>
                                  </m:ctrlPr>
                                </m:sSubPr>
                                <m:e>
                                  <m:r>
                                    <a:rPr lang="ru-RU" sz="1600" i="1"/>
                                    <m:t>𝑥</m:t>
                                  </m:r>
                                </m:e>
                                <m:sub>
                                  <m:r>
                                    <a:rPr lang="ru-RU" sz="1600" i="1"/>
                                    <m:t>1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1600" i="1"/>
                              </m:ctrlPr>
                            </m:radPr>
                            <m:deg/>
                            <m:e>
                              <m:r>
                                <a:rPr lang="ru-RU" sz="1600" i="1"/>
                                <m:t>(1−</m:t>
                              </m:r>
                              <m:sSubSup>
                                <m:sSubSupPr>
                                  <m:ctrlPr>
                                    <a:rPr lang="ru-RU" sz="1600" i="1"/>
                                  </m:ctrlPr>
                                </m:sSubSupPr>
                                <m:e>
                                  <m:r>
                                    <a:rPr lang="ru-RU" sz="1600" i="1"/>
                                    <m:t>𝑟</m:t>
                                  </m:r>
                                </m:e>
                                <m:sub>
                                  <m:r>
                                    <a:rPr lang="ru-RU" sz="1600" i="1"/>
                                    <m:t>𝑦</m:t>
                                  </m:r>
                                  <m:sSub>
                                    <m:sSubPr>
                                      <m:ctrlPr>
                                        <a:rPr lang="ru-RU" sz="1600" i="1"/>
                                      </m:ctrlPr>
                                    </m:sSubPr>
                                    <m:e>
                                      <m:r>
                                        <a:rPr lang="ru-RU" sz="1600" i="1"/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sz="1600" i="1"/>
                                        <m:t>1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ru-RU" sz="1600" i="1"/>
                                    <m:t>2</m:t>
                                  </m:r>
                                </m:sup>
                              </m:sSubSup>
                              <m:r>
                                <a:rPr lang="ru-RU" sz="1600" i="1"/>
                                <m:t>)(1−</m:t>
                              </m:r>
                              <m:sSubSup>
                                <m:sSubSupPr>
                                  <m:ctrlPr>
                                    <a:rPr lang="ru-RU" sz="1600" i="1"/>
                                  </m:ctrlPr>
                                </m:sSubSupPr>
                                <m:e>
                                  <m:r>
                                    <a:rPr lang="ru-RU" sz="1600" i="1"/>
                                    <m:t>𝑟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ru-RU" sz="1600" i="1"/>
                                      </m:ctrlPr>
                                    </m:sSubPr>
                                    <m:e>
                                      <m:r>
                                        <a:rPr lang="ru-RU" sz="1600" i="1"/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sz="1600" i="1"/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sz="1600" i="1"/>
                                      </m:ctrlPr>
                                    </m:sSubPr>
                                    <m:e>
                                      <m:r>
                                        <a:rPr lang="ru-RU" sz="1600" i="1"/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sz="1600" i="1"/>
                                        <m:t>2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ru-RU" sz="1600" i="1"/>
                                    <m:t>2</m:t>
                                  </m:r>
                                </m:sup>
                              </m:sSubSup>
                              <m:r>
                                <a:rPr lang="ru-RU" sz="1600" i="1"/>
                                <m:t>)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sz="1600" dirty="0">
                  <a:effectLst/>
                </a:endParaRPr>
              </a:p>
              <a:p>
                <a:pPr marL="0" indent="0">
                  <a:buNone/>
                </a:pPr>
                <a:r>
                  <a:rPr lang="ru-RU" sz="1600" dirty="0"/>
                  <a:t>Для других переменных формулы строятся аналогичным образом. При фиксированном x</a:t>
                </a:r>
                <a:r>
                  <a:rPr lang="ru-RU" sz="1600" baseline="-25000" dirty="0"/>
                  <a:t>2</a:t>
                </a:r>
                <a:endParaRPr lang="ru-RU" sz="1600" dirty="0">
                  <a:effectLst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/>
                          </m:ctrlPr>
                        </m:sSubPr>
                        <m:e>
                          <m:r>
                            <a:rPr lang="en-US" sz="1600" i="1"/>
                            <m:t>𝑟</m:t>
                          </m:r>
                        </m:e>
                        <m:sub>
                          <m:r>
                            <a:rPr lang="ru-RU" sz="1600" i="1"/>
                            <m:t>𝑦</m:t>
                          </m:r>
                          <m:sSub>
                            <m:sSubPr>
                              <m:ctrlPr>
                                <a:rPr lang="ru-RU" sz="1600" i="1"/>
                              </m:ctrlPr>
                            </m:sSubPr>
                            <m:e>
                              <m:r>
                                <a:rPr lang="ru-RU" sz="1600" i="1"/>
                                <m:t>𝑥</m:t>
                              </m:r>
                            </m:e>
                            <m:sub>
                              <m:r>
                                <a:rPr lang="ru-RU" sz="1600" i="1"/>
                                <m:t>1</m:t>
                              </m:r>
                            </m:sub>
                          </m:sSub>
                          <m:r>
                            <a:rPr lang="ru-RU" sz="1600" i="1"/>
                            <m:t>|</m:t>
                          </m:r>
                          <m:sSub>
                            <m:sSubPr>
                              <m:ctrlPr>
                                <a:rPr lang="ru-RU" sz="1600" i="1"/>
                              </m:ctrlPr>
                            </m:sSubPr>
                            <m:e>
                              <m:r>
                                <a:rPr lang="ru-RU" sz="1600" i="1"/>
                                <m:t>𝑥</m:t>
                              </m:r>
                            </m:e>
                            <m:sub>
                              <m:r>
                                <a:rPr lang="ru-RU" sz="1600" i="1"/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ru-RU" sz="1600" i="1"/>
                        <m:t>=</m:t>
                      </m:r>
                      <m:f>
                        <m:fPr>
                          <m:ctrlPr>
                            <a:rPr lang="ru-RU" sz="1600" i="1"/>
                          </m:ctrlPr>
                        </m:fPr>
                        <m:num>
                          <m:sSub>
                            <m:sSubPr>
                              <m:ctrlPr>
                                <a:rPr lang="ru-RU" sz="1600" i="1"/>
                              </m:ctrlPr>
                            </m:sSubPr>
                            <m:e>
                              <m:r>
                                <a:rPr lang="ru-RU" sz="1600" i="1"/>
                                <m:t>𝑟</m:t>
                              </m:r>
                            </m:e>
                            <m:sub>
                              <m:r>
                                <a:rPr lang="ru-RU" sz="1600" i="1"/>
                                <m:t>𝑦</m:t>
                              </m:r>
                              <m:sSub>
                                <m:sSubPr>
                                  <m:ctrlPr>
                                    <a:rPr lang="ru-RU" sz="1600" i="1"/>
                                  </m:ctrlPr>
                                </m:sSubPr>
                                <m:e>
                                  <m:r>
                                    <a:rPr lang="ru-RU" sz="1600" i="1"/>
                                    <m:t>𝑥</m:t>
                                  </m:r>
                                </m:e>
                                <m:sub>
                                  <m:r>
                                    <a:rPr lang="ru-RU" sz="1600" i="1"/>
                                    <m:t>1</m:t>
                                  </m:r>
                                </m:sub>
                              </m:sSub>
                            </m:sub>
                          </m:sSub>
                          <m:r>
                            <a:rPr lang="ru-RU" sz="1600" i="1"/>
                            <m:t>−</m:t>
                          </m:r>
                          <m:sSub>
                            <m:sSubPr>
                              <m:ctrlPr>
                                <a:rPr lang="ru-RU" sz="1600" i="1"/>
                              </m:ctrlPr>
                            </m:sSubPr>
                            <m:e>
                              <m:r>
                                <a:rPr lang="ru-RU" sz="1600" i="1"/>
                                <m:t>𝑟</m:t>
                              </m:r>
                            </m:e>
                            <m:sub>
                              <m:r>
                                <a:rPr lang="ru-RU" sz="1600" i="1"/>
                                <m:t>𝑦</m:t>
                              </m:r>
                              <m:sSub>
                                <m:sSubPr>
                                  <m:ctrlPr>
                                    <a:rPr lang="ru-RU" sz="1600" i="1"/>
                                  </m:ctrlPr>
                                </m:sSubPr>
                                <m:e>
                                  <m:r>
                                    <a:rPr lang="ru-RU" sz="1600" i="1"/>
                                    <m:t>𝑥</m:t>
                                  </m:r>
                                </m:e>
                                <m:sub>
                                  <m:r>
                                    <a:rPr lang="ru-RU" sz="1600" i="1"/>
                                    <m:t>2</m:t>
                                  </m:r>
                                </m:sub>
                              </m:sSub>
                            </m:sub>
                          </m:sSub>
                          <m:sSub>
                            <m:sSubPr>
                              <m:ctrlPr>
                                <a:rPr lang="ru-RU" sz="1600" i="1"/>
                              </m:ctrlPr>
                            </m:sSubPr>
                            <m:e>
                              <m:r>
                                <a:rPr lang="ru-RU" sz="1600" i="1"/>
                                <m:t>𝑟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ru-RU" sz="1600" i="1"/>
                                  </m:ctrlPr>
                                </m:sSubPr>
                                <m:e>
                                  <m:r>
                                    <a:rPr lang="ru-RU" sz="1600" i="1"/>
                                    <m:t>𝑥</m:t>
                                  </m:r>
                                </m:e>
                                <m:sub>
                                  <m:r>
                                    <a:rPr lang="ru-RU" sz="1600" i="1"/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1600" i="1"/>
                                  </m:ctrlPr>
                                </m:sSubPr>
                                <m:e>
                                  <m:r>
                                    <a:rPr lang="ru-RU" sz="1600" i="1"/>
                                    <m:t>𝑥</m:t>
                                  </m:r>
                                </m:e>
                                <m:sub>
                                  <m:r>
                                    <a:rPr lang="ru-RU" sz="1600" i="1"/>
                                    <m:t>1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1600" i="1"/>
                              </m:ctrlPr>
                            </m:radPr>
                            <m:deg/>
                            <m:e>
                              <m:r>
                                <a:rPr lang="ru-RU" sz="1600" i="1"/>
                                <m:t>(1−</m:t>
                              </m:r>
                              <m:sSubSup>
                                <m:sSubSupPr>
                                  <m:ctrlPr>
                                    <a:rPr lang="ru-RU" sz="1600" i="1"/>
                                  </m:ctrlPr>
                                </m:sSubSupPr>
                                <m:e>
                                  <m:r>
                                    <a:rPr lang="ru-RU" sz="1600" i="1"/>
                                    <m:t>𝑟</m:t>
                                  </m:r>
                                </m:e>
                                <m:sub>
                                  <m:r>
                                    <a:rPr lang="ru-RU" sz="1600" i="1"/>
                                    <m:t>𝑦</m:t>
                                  </m:r>
                                  <m:sSub>
                                    <m:sSubPr>
                                      <m:ctrlPr>
                                        <a:rPr lang="ru-RU" sz="1600" i="1"/>
                                      </m:ctrlPr>
                                    </m:sSubPr>
                                    <m:e>
                                      <m:r>
                                        <a:rPr lang="ru-RU" sz="1600" i="1"/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sz="1600" i="1"/>
                                        <m:t>2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ru-RU" sz="1600" i="1"/>
                                    <m:t>2</m:t>
                                  </m:r>
                                </m:sup>
                              </m:sSubSup>
                              <m:r>
                                <a:rPr lang="ru-RU" sz="1600" i="1"/>
                                <m:t>)(1−</m:t>
                              </m:r>
                              <m:sSubSup>
                                <m:sSubSupPr>
                                  <m:ctrlPr>
                                    <a:rPr lang="ru-RU" sz="1600" i="1"/>
                                  </m:ctrlPr>
                                </m:sSubSupPr>
                                <m:e>
                                  <m:r>
                                    <a:rPr lang="ru-RU" sz="1600" i="1"/>
                                    <m:t>𝑟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ru-RU" sz="1600" i="1"/>
                                      </m:ctrlPr>
                                    </m:sSubPr>
                                    <m:e>
                                      <m:r>
                                        <a:rPr lang="ru-RU" sz="1600" i="1"/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sz="1600" i="1"/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sz="1600" i="1"/>
                                      </m:ctrlPr>
                                    </m:sSubPr>
                                    <m:e>
                                      <m:r>
                                        <a:rPr lang="ru-RU" sz="1600" i="1"/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sz="1600" i="1"/>
                                        <m:t>2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ru-RU" sz="1600" i="1"/>
                                    <m:t>2</m:t>
                                  </m:r>
                                </m:sup>
                              </m:sSubSup>
                              <m:r>
                                <a:rPr lang="ru-RU" sz="1600" i="1"/>
                                <m:t>)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sz="1600" dirty="0">
                  <a:effectLst/>
                </a:endParaRPr>
              </a:p>
              <a:p>
                <a:pPr marL="0" indent="0">
                  <a:buNone/>
                </a:pPr>
                <a:r>
                  <a:rPr lang="ru-RU" sz="1600" dirty="0"/>
                  <a:t>при фиксированном x</a:t>
                </a:r>
                <a:r>
                  <a:rPr lang="ru-RU" sz="1600" baseline="-25000" dirty="0"/>
                  <a:t>3</a:t>
                </a:r>
                <a:endParaRPr lang="ru-RU" sz="1600" dirty="0">
                  <a:effectLst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/>
                          </m:ctrlPr>
                        </m:sSubPr>
                        <m:e>
                          <m:r>
                            <a:rPr lang="en-US" sz="1600" i="1"/>
                            <m:t>𝑟</m:t>
                          </m:r>
                        </m:e>
                        <m:sub>
                          <m:r>
                            <a:rPr lang="ru-RU" sz="1600" i="1"/>
                            <m:t>𝑦</m:t>
                          </m:r>
                          <m:sSub>
                            <m:sSubPr>
                              <m:ctrlPr>
                                <a:rPr lang="ru-RU" sz="1600" i="1"/>
                              </m:ctrlPr>
                            </m:sSubPr>
                            <m:e>
                              <m:r>
                                <a:rPr lang="ru-RU" sz="1600" i="1"/>
                                <m:t>𝑥</m:t>
                              </m:r>
                            </m:e>
                            <m:sub>
                              <m:r>
                                <a:rPr lang="ru-RU" sz="1600" i="1"/>
                                <m:t>1</m:t>
                              </m:r>
                            </m:sub>
                          </m:sSub>
                          <m:r>
                            <a:rPr lang="ru-RU" sz="1600" i="1"/>
                            <m:t>|</m:t>
                          </m:r>
                          <m:sSub>
                            <m:sSubPr>
                              <m:ctrlPr>
                                <a:rPr lang="ru-RU" sz="1600" i="1"/>
                              </m:ctrlPr>
                            </m:sSubPr>
                            <m:e>
                              <m:r>
                                <a:rPr lang="ru-RU" sz="1600" i="1"/>
                                <m:t>𝑥</m:t>
                              </m:r>
                            </m:e>
                            <m:sub>
                              <m:r>
                                <a:rPr lang="ru-RU" sz="1600" i="1"/>
                                <m:t>3</m:t>
                              </m:r>
                            </m:sub>
                          </m:sSub>
                        </m:sub>
                      </m:sSub>
                      <m:r>
                        <a:rPr lang="ru-RU" sz="1600" i="1"/>
                        <m:t>=</m:t>
                      </m:r>
                      <m:f>
                        <m:fPr>
                          <m:ctrlPr>
                            <a:rPr lang="ru-RU" sz="1600" i="1"/>
                          </m:ctrlPr>
                        </m:fPr>
                        <m:num>
                          <m:sSub>
                            <m:sSubPr>
                              <m:ctrlPr>
                                <a:rPr lang="ru-RU" sz="1600" i="1"/>
                              </m:ctrlPr>
                            </m:sSubPr>
                            <m:e>
                              <m:r>
                                <a:rPr lang="ru-RU" sz="1600" i="1"/>
                                <m:t>𝑟</m:t>
                              </m:r>
                            </m:e>
                            <m:sub>
                              <m:r>
                                <a:rPr lang="ru-RU" sz="1600" i="1"/>
                                <m:t>𝑦</m:t>
                              </m:r>
                              <m:sSub>
                                <m:sSubPr>
                                  <m:ctrlPr>
                                    <a:rPr lang="ru-RU" sz="1600" i="1"/>
                                  </m:ctrlPr>
                                </m:sSubPr>
                                <m:e>
                                  <m:r>
                                    <a:rPr lang="ru-RU" sz="1600" i="1"/>
                                    <m:t>𝑥</m:t>
                                  </m:r>
                                </m:e>
                                <m:sub>
                                  <m:r>
                                    <a:rPr lang="ru-RU" sz="1600" i="1"/>
                                    <m:t>1</m:t>
                                  </m:r>
                                </m:sub>
                              </m:sSub>
                            </m:sub>
                          </m:sSub>
                          <m:r>
                            <a:rPr lang="ru-RU" sz="1600" i="1"/>
                            <m:t>−</m:t>
                          </m:r>
                          <m:sSub>
                            <m:sSubPr>
                              <m:ctrlPr>
                                <a:rPr lang="ru-RU" sz="1600" i="1"/>
                              </m:ctrlPr>
                            </m:sSubPr>
                            <m:e>
                              <m:r>
                                <a:rPr lang="ru-RU" sz="1600" i="1"/>
                                <m:t>𝑟</m:t>
                              </m:r>
                            </m:e>
                            <m:sub>
                              <m:r>
                                <a:rPr lang="ru-RU" sz="1600" i="1"/>
                                <m:t>𝑦</m:t>
                              </m:r>
                              <m:sSub>
                                <m:sSubPr>
                                  <m:ctrlPr>
                                    <a:rPr lang="ru-RU" sz="1600" i="1"/>
                                  </m:ctrlPr>
                                </m:sSubPr>
                                <m:e>
                                  <m:r>
                                    <a:rPr lang="ru-RU" sz="1600" i="1"/>
                                    <m:t>𝑥</m:t>
                                  </m:r>
                                </m:e>
                                <m:sub>
                                  <m:r>
                                    <a:rPr lang="ru-RU" sz="1600" i="1"/>
                                    <m:t>3</m:t>
                                  </m:r>
                                </m:sub>
                              </m:sSub>
                            </m:sub>
                          </m:sSub>
                          <m:sSub>
                            <m:sSubPr>
                              <m:ctrlPr>
                                <a:rPr lang="ru-RU" sz="1600" i="1"/>
                              </m:ctrlPr>
                            </m:sSubPr>
                            <m:e>
                              <m:r>
                                <a:rPr lang="ru-RU" sz="1600" i="1"/>
                                <m:t>𝑟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ru-RU" sz="1600" i="1"/>
                                  </m:ctrlPr>
                                </m:sSubPr>
                                <m:e>
                                  <m:r>
                                    <a:rPr lang="ru-RU" sz="1600" i="1"/>
                                    <m:t>𝑥</m:t>
                                  </m:r>
                                </m:e>
                                <m:sub>
                                  <m:r>
                                    <a:rPr lang="ru-RU" sz="1600" i="1"/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1600" i="1"/>
                                  </m:ctrlPr>
                                </m:sSubPr>
                                <m:e>
                                  <m:r>
                                    <a:rPr lang="ru-RU" sz="1600" i="1"/>
                                    <m:t>𝑥</m:t>
                                  </m:r>
                                </m:e>
                                <m:sub>
                                  <m:r>
                                    <a:rPr lang="ru-RU" sz="1600" i="1"/>
                                    <m:t>1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1600" i="1"/>
                              </m:ctrlPr>
                            </m:radPr>
                            <m:deg/>
                            <m:e>
                              <m:r>
                                <a:rPr lang="ru-RU" sz="1600" i="1"/>
                                <m:t>(1−</m:t>
                              </m:r>
                              <m:sSubSup>
                                <m:sSubSupPr>
                                  <m:ctrlPr>
                                    <a:rPr lang="ru-RU" sz="1600" i="1"/>
                                  </m:ctrlPr>
                                </m:sSubSupPr>
                                <m:e>
                                  <m:r>
                                    <a:rPr lang="ru-RU" sz="1600" i="1"/>
                                    <m:t>𝑟</m:t>
                                  </m:r>
                                </m:e>
                                <m:sub>
                                  <m:r>
                                    <a:rPr lang="ru-RU" sz="1600" i="1"/>
                                    <m:t>𝑦</m:t>
                                  </m:r>
                                  <m:sSub>
                                    <m:sSubPr>
                                      <m:ctrlPr>
                                        <a:rPr lang="ru-RU" sz="1600" i="1"/>
                                      </m:ctrlPr>
                                    </m:sSubPr>
                                    <m:e>
                                      <m:r>
                                        <a:rPr lang="ru-RU" sz="1600" i="1"/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sz="1600" i="1"/>
                                        <m:t>3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ru-RU" sz="1600" i="1"/>
                                    <m:t>2</m:t>
                                  </m:r>
                                </m:sup>
                              </m:sSubSup>
                              <m:r>
                                <a:rPr lang="ru-RU" sz="1600" i="1"/>
                                <m:t>)(1−</m:t>
                              </m:r>
                              <m:sSubSup>
                                <m:sSubSupPr>
                                  <m:ctrlPr>
                                    <a:rPr lang="ru-RU" sz="1600" i="1"/>
                                  </m:ctrlPr>
                                </m:sSubSupPr>
                                <m:e>
                                  <m:r>
                                    <a:rPr lang="ru-RU" sz="1600" i="1"/>
                                    <m:t>𝑟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ru-RU" sz="1600" i="1"/>
                                      </m:ctrlPr>
                                    </m:sSubPr>
                                    <m:e>
                                      <m:r>
                                        <a:rPr lang="ru-RU" sz="1600" i="1"/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sz="1600" i="1"/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sz="1600" i="1"/>
                                      </m:ctrlPr>
                                    </m:sSubPr>
                                    <m:e>
                                      <m:r>
                                        <a:rPr lang="ru-RU" sz="1600" i="1"/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sz="1600" i="1"/>
                                        <m:t>3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ru-RU" sz="1600" i="1"/>
                                    <m:t>2</m:t>
                                  </m:r>
                                </m:sup>
                              </m:sSubSup>
                              <m:r>
                                <a:rPr lang="ru-RU" sz="1600" i="1"/>
                                <m:t>)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sz="1600" dirty="0">
                  <a:effectLst/>
                </a:endParaRPr>
              </a:p>
              <a:p>
                <a:pPr marL="0" indent="0">
                  <a:buNone/>
                </a:pPr>
                <a:r>
                  <a:rPr lang="ru-RU" sz="1600" dirty="0"/>
                  <a:t>Значимость частных коэффициентов корреляции проверяют по t-критерию Стьюдента. Выдвигается гипотеза о равенстве нулю генерального коэффициента корреляции: H</a:t>
                </a:r>
                <a:r>
                  <a:rPr lang="ru-RU" sz="1600" baseline="-25000" dirty="0"/>
                  <a:t>0</a:t>
                </a:r>
                <a:r>
                  <a:rPr lang="ru-RU" sz="1600" dirty="0"/>
                  <a:t>: ρ=0. Затем задаются параметры: уровень значимости α и число степеней свободы v=n-1-2, где </a:t>
                </a:r>
                <a:r>
                  <a:rPr lang="ru-RU" sz="1600" dirty="0" smtClean="0"/>
                  <a:t>1 </a:t>
                </a:r>
                <a:r>
                  <a:rPr lang="ru-RU" sz="1600" dirty="0"/>
                  <a:t>– число фиксируемых факторов. Используя эти параметры, по таблице критических точек распределения Стьюдента находят </a:t>
                </a:r>
                <a:r>
                  <a:rPr lang="ru-RU" sz="1600" dirty="0" err="1"/>
                  <a:t>t</a:t>
                </a:r>
                <a:r>
                  <a:rPr lang="ru-RU" sz="1600" baseline="-25000" dirty="0" err="1"/>
                  <a:t>кр</a:t>
                </a:r>
                <a:r>
                  <a:rPr lang="ru-RU" sz="1600" dirty="0"/>
                  <a:t>, а по имеющимся данным вычисляют наблюдаемое значение критерия:</a:t>
                </a:r>
                <a:endParaRPr lang="ru-RU" sz="1600" dirty="0">
                  <a:effectLst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/>
                          </m:ctrlPr>
                        </m:sSubPr>
                        <m:e>
                          <m:r>
                            <a:rPr lang="en-US" sz="1600" i="1"/>
                            <m:t>𝑡</m:t>
                          </m:r>
                        </m:e>
                        <m:sub>
                          <m:r>
                            <a:rPr lang="ru-RU" sz="1600" i="1"/>
                            <m:t>набл</m:t>
                          </m:r>
                        </m:sub>
                      </m:sSub>
                      <m:r>
                        <a:rPr lang="ru-RU" sz="1600" i="1"/>
                        <m:t>=</m:t>
                      </m:r>
                      <m:f>
                        <m:fPr>
                          <m:ctrlPr>
                            <a:rPr lang="ru-RU" sz="1600" i="1"/>
                          </m:ctrlPr>
                        </m:fPr>
                        <m:num>
                          <m:r>
                            <a:rPr lang="en-US" sz="1600" i="1"/>
                            <m:t>𝑟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1600" i="1"/>
                              </m:ctrlPr>
                            </m:radPr>
                            <m:deg/>
                            <m:e>
                              <m:r>
                                <a:rPr lang="ru-RU" sz="1600" i="1"/>
                                <m:t>1−</m:t>
                              </m:r>
                              <m:sSup>
                                <m:sSupPr>
                                  <m:ctrlPr>
                                    <a:rPr lang="ru-RU" sz="1600" i="1"/>
                                  </m:ctrlPr>
                                </m:sSupPr>
                                <m:e>
                                  <m:r>
                                    <a:rPr lang="ru-RU" sz="1600" i="1"/>
                                    <m:t>𝑟</m:t>
                                  </m:r>
                                </m:e>
                                <m:sup>
                                  <m:r>
                                    <a:rPr lang="ru-RU" sz="1600" i="1"/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ad>
                        <m:radPr>
                          <m:degHide m:val="on"/>
                          <m:ctrlPr>
                            <a:rPr lang="ru-RU" sz="1600" i="1"/>
                          </m:ctrlPr>
                        </m:radPr>
                        <m:deg/>
                        <m:e>
                          <m:r>
                            <a:rPr lang="ru-RU" sz="1600" i="1"/>
                            <m:t>𝑛</m:t>
                          </m:r>
                          <m:r>
                            <a:rPr lang="ru-RU" sz="1600" i="1"/>
                            <m:t>−1−2</m:t>
                          </m:r>
                        </m:e>
                      </m:rad>
                    </m:oMath>
                  </m:oMathPara>
                </a14:m>
                <a:endParaRPr lang="ru-RU" sz="1600" dirty="0">
                  <a:effectLst/>
                </a:endParaRPr>
              </a:p>
              <a:p>
                <a:pPr marL="0" indent="0">
                  <a:buNone/>
                </a:pPr>
                <a:r>
                  <a:rPr lang="ru-RU" sz="1600" dirty="0" smtClean="0"/>
                  <a:t>r </a:t>
                </a:r>
                <a:r>
                  <a:rPr lang="ru-RU" sz="1600" dirty="0"/>
                  <a:t>– частный коэффициент </a:t>
                </a:r>
                <a:r>
                  <a:rPr lang="ru-RU" sz="1600" dirty="0" smtClean="0"/>
                  <a:t>корреляции</a:t>
                </a:r>
              </a:p>
              <a:p>
                <a:pPr marL="0" indent="0">
                  <a:buNone/>
                </a:pPr>
                <a:r>
                  <a:rPr lang="ru-RU" sz="1600" dirty="0" smtClean="0"/>
                  <a:t>Частный </a:t>
                </a:r>
                <a:r>
                  <a:rPr lang="ru-RU" sz="1600" dirty="0"/>
                  <a:t>коэффициент корреляции считается </a:t>
                </a:r>
                <a:r>
                  <a:rPr lang="ru-RU" sz="1600" dirty="0" smtClean="0"/>
                  <a:t>значимым </a:t>
                </a:r>
                <a:r>
                  <a:rPr lang="ru-RU" sz="1600" dirty="0"/>
                  <a:t>с доверительной вероятностью γ=1-α, если </a:t>
                </a:r>
                <a:r>
                  <a:rPr lang="ru-RU" sz="1600" dirty="0" err="1"/>
                  <a:t>t</a:t>
                </a:r>
                <a:r>
                  <a:rPr lang="ru-RU" sz="1600" baseline="-25000" dirty="0" err="1"/>
                  <a:t>Набл</a:t>
                </a:r>
                <a:r>
                  <a:rPr lang="ru-RU" sz="1600" dirty="0"/>
                  <a:t> по модулю будет больше, чем </a:t>
                </a:r>
                <a:r>
                  <a:rPr lang="ru-RU" sz="1600" dirty="0" err="1"/>
                  <a:t>t</a:t>
                </a:r>
                <a:r>
                  <a:rPr lang="ru-RU" sz="1600" baseline="-25000" dirty="0" err="1"/>
                  <a:t>крит</a:t>
                </a:r>
                <a:r>
                  <a:rPr lang="ru-RU" sz="1600" dirty="0"/>
                  <a:t>.</a:t>
                </a:r>
                <a:endParaRPr lang="ru-RU" sz="1600" dirty="0">
                  <a:effectLst/>
                </a:endParaRPr>
              </a:p>
              <a:p>
                <a:pPr marL="0" indent="0">
                  <a:buNone/>
                </a:pPr>
                <a:endParaRPr lang="ru-RU" sz="16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476672"/>
                <a:ext cx="8712968" cy="5505475"/>
              </a:xfrm>
              <a:blipFill rotWithShape="1">
                <a:blip r:embed="rId2"/>
                <a:stretch>
                  <a:fillRect l="-350" t="-332" b="-89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08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dirty="0"/>
              <a:t>Предсказанные значения и остатки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Остаток – отклонение </a:t>
            </a:r>
            <a:r>
              <a:rPr lang="ru-RU" dirty="0"/>
              <a:t>отдельной точки от линии </a:t>
            </a:r>
            <a:r>
              <a:rPr lang="ru-RU" dirty="0" smtClean="0"/>
              <a:t>регрессии. Это независимые </a:t>
            </a:r>
            <a:r>
              <a:rPr lang="ru-RU" dirty="0"/>
              <a:t>случайные величины, которые включают влияние не учтенных в модели факторов, случайных ошибок и особенностей измерения. Их анализ проводится после построения уравнения регрессии. Случайные остатки должны отвечать определенным критериям: быть несмещенными, состоятельными и эффективными.</a:t>
            </a:r>
            <a:endParaRPr lang="ru-RU" dirty="0"/>
          </a:p>
          <a:p>
            <a:r>
              <a:rPr lang="ru-RU" dirty="0" err="1" smtClean="0"/>
              <a:t>несмещенность</a:t>
            </a:r>
            <a:r>
              <a:rPr lang="ru-RU" dirty="0" smtClean="0"/>
              <a:t> </a:t>
            </a:r>
            <a:r>
              <a:rPr lang="ru-RU" dirty="0"/>
              <a:t>является желательным свойством, так как только при ней остатки имеют практическую значимость. </a:t>
            </a:r>
            <a:r>
              <a:rPr lang="ru-RU" dirty="0" err="1"/>
              <a:t>Несмещенность</a:t>
            </a:r>
            <a:r>
              <a:rPr lang="ru-RU" dirty="0"/>
              <a:t> оценки означает, что математическое ожидание остатков равно нулю. </a:t>
            </a:r>
            <a:endParaRPr lang="ru-RU" dirty="0" smtClean="0"/>
          </a:p>
          <a:p>
            <a:r>
              <a:rPr lang="ru-RU" dirty="0" smtClean="0"/>
              <a:t>оценки </a:t>
            </a:r>
            <a:r>
              <a:rPr lang="ru-RU" dirty="0"/>
              <a:t>считаются эффективными, если они характеризуются наименьшей дисперсией.</a:t>
            </a:r>
            <a:endParaRPr lang="ru-RU" dirty="0"/>
          </a:p>
          <a:p>
            <a:r>
              <a:rPr lang="ru-RU" dirty="0" smtClean="0"/>
              <a:t>состоятельность </a:t>
            </a:r>
            <a:r>
              <a:rPr lang="ru-RU" dirty="0"/>
              <a:t>оценок характеризует увеличение их точности с увеличением объема выборки.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Условия </a:t>
            </a:r>
            <a:r>
              <a:rPr lang="ru-RU" dirty="0"/>
              <a:t>для получения подобных оценок представляют собой предпосылки МНК:</a:t>
            </a:r>
            <a:endParaRPr lang="ru-RU" dirty="0"/>
          </a:p>
          <a:p>
            <a:r>
              <a:rPr lang="ru-RU" dirty="0" smtClean="0"/>
              <a:t>случайный </a:t>
            </a:r>
            <a:r>
              <a:rPr lang="ru-RU" dirty="0"/>
              <a:t>характер остатков,</a:t>
            </a:r>
            <a:endParaRPr lang="ru-RU" dirty="0"/>
          </a:p>
          <a:p>
            <a:r>
              <a:rPr lang="ru-RU" dirty="0" smtClean="0"/>
              <a:t>нулевая </a:t>
            </a:r>
            <a:r>
              <a:rPr lang="ru-RU" dirty="0"/>
              <a:t>средняя величина остатков, не зависящая от фактора,</a:t>
            </a:r>
            <a:endParaRPr lang="ru-RU" dirty="0"/>
          </a:p>
          <a:p>
            <a:r>
              <a:rPr lang="ru-RU" dirty="0" smtClean="0"/>
              <a:t>гомоскедастичность 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автокорреляционных </a:t>
            </a:r>
            <a:r>
              <a:rPr lang="ru-RU" dirty="0" smtClean="0"/>
              <a:t>остатков</a:t>
            </a:r>
            <a:endParaRPr lang="ru-RU" dirty="0"/>
          </a:p>
          <a:p>
            <a:r>
              <a:rPr lang="ru-RU" dirty="0" smtClean="0"/>
              <a:t>остатки </a:t>
            </a:r>
            <a:r>
              <a:rPr lang="ru-RU" dirty="0"/>
              <a:t>подчиняются нормальному распределению.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6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6247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Остаточная дисперсия и коэффициент детерминации R-квадрат.</a:t>
            </a:r>
            <a:r>
              <a:rPr lang="ru-RU" dirty="0"/>
              <a:t> Чем меньше разброс значений остатков около линии регрессии по отношению к общему разбросу значений, тем, очевидно, лучше прогноз. Например, если связь между переменными X и Y отсутствует, то отношение остаточной изменчивости переменной Y к исходной дисперсии равно 1.0. Если X и Y жестко связаны, то остаточная изменчивость отсутствует, и отношение дисперсий будет равно 0.0. В большинстве случаев отношение будет лежать где-то между этими экстремальными значениями, т.е. между 0.0 и 1.0. 1.0 минус это отношение называется R-квадратом или коэффициентом детерминации. Это значение непосредственно интерпретируется следующим образом. Если имеется R-квадрат равный 0.4, то изменчивость значений переменной Y около линии регрессии составляет 1-0.4 от исходной </a:t>
            </a:r>
            <a:r>
              <a:rPr lang="ru-RU" dirty="0" smtClean="0"/>
              <a:t>дисперсии. </a:t>
            </a:r>
            <a:r>
              <a:rPr lang="ru-RU" dirty="0"/>
              <a:t>В идеале желательно иметь объяснение если не для всей, то хотя бы для большей части исходной изменчивости. Значение R-квадрата является индикатором степени подгонки модели к </a:t>
            </a:r>
            <a:r>
              <a:rPr lang="ru-RU" dirty="0" smtClean="0"/>
              <a:t>данным.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Интерпретация коэффициента множественной корреляции R.</a:t>
            </a:r>
            <a:r>
              <a:rPr lang="ru-RU" dirty="0"/>
              <a:t> Обычно, степень зависимости двух или более </a:t>
            </a:r>
            <a:r>
              <a:rPr lang="ru-RU" dirty="0" smtClean="0"/>
              <a:t>предикторов </a:t>
            </a:r>
            <a:r>
              <a:rPr lang="ru-RU" dirty="0"/>
              <a:t>с зависимой </a:t>
            </a:r>
            <a:r>
              <a:rPr lang="ru-RU" dirty="0" smtClean="0"/>
              <a:t>переменной </a:t>
            </a:r>
            <a:r>
              <a:rPr lang="ru-RU" dirty="0"/>
              <a:t>выражается с помощью коэффициента множественной корреляции R. По определению он равен корню квадратному из коэффициента детерминации. Это неотрицательная величина, принимающая значения между 0 и 1. Для интерпретации направления связи между переменными смотрят на </a:t>
            </a:r>
            <a:r>
              <a:rPr lang="ru-RU" dirty="0" smtClean="0"/>
              <a:t>знаки </a:t>
            </a:r>
            <a:r>
              <a:rPr lang="ru-RU" dirty="0"/>
              <a:t>регрессионных коэффициентов или B-коэффициентов. Если B-коэффициент положителен, то связь этой переменной с зависимой переменной </a:t>
            </a:r>
            <a:r>
              <a:rPr lang="ru-RU" dirty="0" smtClean="0"/>
              <a:t>положительна; </a:t>
            </a:r>
            <a:r>
              <a:rPr lang="ru-RU" dirty="0"/>
              <a:t>если B-коэффициент отрицателен, то и связь носит отрицательный </a:t>
            </a:r>
            <a:r>
              <a:rPr lang="ru-RU" dirty="0" smtClean="0"/>
              <a:t>характер. Если </a:t>
            </a:r>
            <a:r>
              <a:rPr lang="ru-RU" dirty="0"/>
              <a:t>B-коэффициент равен 0, связь между переменными отсутствует.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630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12068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Предположение линейности.</a:t>
            </a:r>
            <a:r>
              <a:rPr lang="ru-RU" dirty="0"/>
              <a:t> </a:t>
            </a:r>
            <a:r>
              <a:rPr lang="ru-RU" dirty="0" smtClean="0"/>
              <a:t>Предполагается</a:t>
            </a:r>
            <a:r>
              <a:rPr lang="ru-RU" dirty="0"/>
              <a:t>, что связь между переменными </a:t>
            </a:r>
            <a:r>
              <a:rPr lang="ru-RU" dirty="0" smtClean="0"/>
              <a:t>– линейная. </a:t>
            </a:r>
            <a:r>
              <a:rPr lang="ru-RU" dirty="0"/>
              <a:t>На практике это </a:t>
            </a:r>
            <a:r>
              <a:rPr lang="ru-RU" dirty="0" smtClean="0"/>
              <a:t>предположение </a:t>
            </a:r>
            <a:r>
              <a:rPr lang="ru-RU" dirty="0"/>
              <a:t>никогда не может быть подтверждено</a:t>
            </a:r>
            <a:r>
              <a:rPr lang="ru-RU" dirty="0" smtClean="0"/>
              <a:t>; </a:t>
            </a:r>
            <a:r>
              <a:rPr lang="ru-RU" dirty="0"/>
              <a:t>процедуры множественного регрессионного анализы в незначительной степени подвержены воздействию малых отклонений от этого предположения. </a:t>
            </a:r>
            <a:r>
              <a:rPr lang="ru-RU" dirty="0"/>
              <a:t>В</a:t>
            </a:r>
            <a:r>
              <a:rPr lang="ru-RU" dirty="0" smtClean="0"/>
              <a:t>сегда </a:t>
            </a:r>
            <a:r>
              <a:rPr lang="ru-RU" dirty="0"/>
              <a:t>имеет смысл посмотреть на двумерные диаграммы рассеяния переменных, представляющих интерес. Если нелинейность связи очевидна, то можно рассмотреть или преобразования переменных или явно допустить включение нелинейных членов.</a:t>
            </a:r>
            <a:endParaRPr lang="ru-RU" dirty="0"/>
          </a:p>
          <a:p>
            <a:r>
              <a:rPr lang="ru-RU" b="1" dirty="0"/>
              <a:t>Предположение нормальности.</a:t>
            </a:r>
            <a:r>
              <a:rPr lang="ru-RU" dirty="0"/>
              <a:t> В множественной регрессии предполагается, что </a:t>
            </a:r>
            <a:r>
              <a:rPr lang="ru-RU" dirty="0" smtClean="0"/>
              <a:t>остатки </a:t>
            </a:r>
            <a:r>
              <a:rPr lang="ru-RU" dirty="0"/>
              <a:t>распределены </a:t>
            </a:r>
            <a:r>
              <a:rPr lang="ru-RU" dirty="0" smtClean="0"/>
              <a:t>нормально. </a:t>
            </a:r>
            <a:r>
              <a:rPr lang="ru-RU" dirty="0"/>
              <a:t>П</a:t>
            </a:r>
            <a:r>
              <a:rPr lang="ru-RU" dirty="0" smtClean="0"/>
              <a:t>режде </a:t>
            </a:r>
            <a:r>
              <a:rPr lang="ru-RU" dirty="0"/>
              <a:t>чем сделать окончательные выводы, стоит рассмотреть распределения представляющих интерес переменных. </a:t>
            </a:r>
            <a:endParaRPr lang="ru-RU" dirty="0"/>
          </a:p>
          <a:p>
            <a:r>
              <a:rPr lang="ru-RU" b="1" dirty="0"/>
              <a:t>Ограничения.</a:t>
            </a:r>
            <a:r>
              <a:rPr lang="ru-RU" dirty="0"/>
              <a:t> Основное концептуальное ограничение всех методов регрессионного анализа состоит в том, что они позволяют обнаружить только числовые зависимости, а не лежащие в их основе </a:t>
            </a:r>
            <a:r>
              <a:rPr lang="ru-RU" dirty="0" smtClean="0"/>
              <a:t>причинные </a:t>
            </a:r>
            <a:r>
              <a:rPr lang="ru-RU" dirty="0"/>
              <a:t>связи. </a:t>
            </a:r>
            <a:endParaRPr lang="ru-RU" dirty="0" smtClean="0"/>
          </a:p>
          <a:p>
            <a:r>
              <a:rPr lang="ru-RU" b="1" dirty="0"/>
              <a:t>Выбор числа переменных.</a:t>
            </a:r>
            <a:r>
              <a:rPr lang="ru-RU" dirty="0"/>
              <a:t> Множественная регрессия – предоставляет пользователю "соблазн" включить в качестве предикторов все переменные, какие только можно, в надежде, что некоторые из них окажутся значимыми. Это происходит из-за того, что извлекается выгода из случайностей, возникающих при простом включении возможно большего числа переменных, рассматриваемых в качестве предикторов другой, представляющей интерес переменной. Эта проблема возникает тогда, когда к тому же и число наблюдений относительно мало. </a:t>
            </a:r>
            <a:r>
              <a:rPr lang="ru-RU" dirty="0" smtClean="0"/>
              <a:t>Большинство </a:t>
            </a:r>
            <a:r>
              <a:rPr lang="ru-RU" dirty="0"/>
              <a:t>авторов советуют использовать, по крайней мере, от 10 до 20 </a:t>
            </a:r>
            <a:r>
              <a:rPr lang="ru-RU" dirty="0" smtClean="0"/>
              <a:t>наблюдений </a:t>
            </a:r>
            <a:r>
              <a:rPr lang="ru-RU" dirty="0"/>
              <a:t>на одну переменную, в противном случае оценки регрессионной линии </a:t>
            </a:r>
            <a:r>
              <a:rPr lang="ru-RU" dirty="0" smtClean="0"/>
              <a:t>будут, </a:t>
            </a:r>
            <a:r>
              <a:rPr lang="ru-RU" dirty="0"/>
              <a:t>очень ненадежными и, скорее всего, невоспроизводимыми для желающих повторить это исследование.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47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36004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dirty="0" err="1"/>
              <a:t>Мультиколлинеарность</a:t>
            </a:r>
            <a:r>
              <a:rPr lang="ru-RU" b="1" dirty="0"/>
              <a:t> и плохая обусловленность матрицы. </a:t>
            </a:r>
            <a:r>
              <a:rPr lang="ru-RU" dirty="0" smtClean="0"/>
              <a:t>Проблема </a:t>
            </a:r>
            <a:r>
              <a:rPr lang="ru-RU" dirty="0" err="1" smtClean="0"/>
              <a:t>мультиколлинеарности</a:t>
            </a:r>
            <a:r>
              <a:rPr lang="ru-RU" dirty="0" smtClean="0"/>
              <a:t> является общей для многих методов корреляционного анализа. Если </a:t>
            </a:r>
            <a:r>
              <a:rPr lang="ru-RU" dirty="0"/>
              <a:t>в анализ включено много переменных, то часто не сразу очевидно существование этой проблемы, и она может возникнуть только после того, как некоторые переменные будут уже включены в регрессионное уравнение. </a:t>
            </a:r>
            <a:r>
              <a:rPr lang="ru-RU" dirty="0"/>
              <a:t>Е</a:t>
            </a:r>
            <a:r>
              <a:rPr lang="ru-RU" dirty="0" smtClean="0"/>
              <a:t>сли </a:t>
            </a:r>
            <a:r>
              <a:rPr lang="ru-RU" dirty="0"/>
              <a:t>такая проблема возникает, это означает, что, по крайней мере, одна из зависимых </a:t>
            </a:r>
            <a:r>
              <a:rPr lang="ru-RU" dirty="0" smtClean="0"/>
              <a:t>переменных </a:t>
            </a:r>
            <a:r>
              <a:rPr lang="ru-RU" dirty="0"/>
              <a:t>является совершенно лишней при наличии остальных предикторов. Существует довольно много статистических индикаторов </a:t>
            </a:r>
            <a:r>
              <a:rPr lang="ru-RU" dirty="0" smtClean="0"/>
              <a:t>избыточности, </a:t>
            </a:r>
            <a:r>
              <a:rPr lang="ru-RU" dirty="0"/>
              <a:t>а также немало средств для борьбы с </a:t>
            </a:r>
            <a:r>
              <a:rPr lang="ru-RU" dirty="0" smtClean="0"/>
              <a:t>избыточностью.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Подгонка центрированных полиномиальных моделей.</a:t>
            </a:r>
            <a:r>
              <a:rPr lang="ru-RU" dirty="0"/>
              <a:t> Подгонка полиномов высших порядков от независимых переменных с ненулевым средним может создать большие трудности с </a:t>
            </a:r>
            <a:r>
              <a:rPr lang="ru-RU" dirty="0" err="1"/>
              <a:t>мультиколлинеарностью</a:t>
            </a:r>
            <a:r>
              <a:rPr lang="ru-RU" dirty="0"/>
              <a:t>. </a:t>
            </a:r>
            <a:r>
              <a:rPr lang="ru-RU" dirty="0"/>
              <a:t>П</a:t>
            </a:r>
            <a:r>
              <a:rPr lang="ru-RU" dirty="0" smtClean="0"/>
              <a:t>олучаемые </a:t>
            </a:r>
            <a:r>
              <a:rPr lang="ru-RU" dirty="0"/>
              <a:t>полиномы будут сильно коррелированы из-за этого среднего значения первичной независимой переменной. При использовании больших </a:t>
            </a:r>
            <a:r>
              <a:rPr lang="ru-RU" dirty="0" smtClean="0"/>
              <a:t>чисел </a:t>
            </a:r>
            <a:r>
              <a:rPr lang="ru-RU" dirty="0"/>
              <a:t>э</a:t>
            </a:r>
            <a:r>
              <a:rPr lang="ru-RU" dirty="0" smtClean="0"/>
              <a:t>та </a:t>
            </a:r>
            <a:r>
              <a:rPr lang="ru-RU" dirty="0"/>
              <a:t>проблема становится очень серьезной, и если не принять соответствующих мер, то можно прийти к неверным результатам. Решением в данном случае является процедура центрирования независимой переменной, т.е. вначале вычесть из переменной среднее, а затем вычислять многочлены. 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Важность анализа остатков.</a:t>
            </a:r>
            <a:r>
              <a:rPr lang="ru-RU" dirty="0"/>
              <a:t> Хотя большинство предположений множественной регрессии нельзя в точности проверить, исследователь может обнаружить отклонения от этих предположений. В частности, </a:t>
            </a:r>
            <a:r>
              <a:rPr lang="ru-RU" dirty="0" smtClean="0"/>
              <a:t>выбросы </a:t>
            </a:r>
            <a:r>
              <a:rPr lang="ru-RU" dirty="0"/>
              <a:t>могут вызвать серьезное смещение оценок, "сдвигая" линию регрессии в определенном направлении и тем самым, вызывая смещение регрессионных коэффициентов. Часто исключение всего одного экстремального наблюдения приводит к совершенно другому результату.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3" y="3421360"/>
            <a:ext cx="4660234" cy="324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70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>
            <a:spLocks noGrp="1"/>
          </p:cNvSpPr>
          <p:nvPr>
            <p:ph type="body" idx="1"/>
          </p:nvPr>
        </p:nvSpPr>
        <p:spPr>
          <a:xfrm>
            <a:off x="468312" y="404812"/>
            <a:ext cx="8353425" cy="6192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Noto Sans Symbols"/>
              <a:buNone/>
            </a:pPr>
            <a:r>
              <a:rPr lang="en-US" sz="2400" b="0" i="0" u="none" dirty="0" err="1">
                <a:ea typeface="Arial"/>
                <a:cs typeface="Arial"/>
                <a:sym typeface="Arial"/>
              </a:rPr>
              <a:t>Общее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назначение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1" i="0" u="sng" dirty="0" err="1">
                <a:ea typeface="Arial"/>
                <a:cs typeface="Arial"/>
                <a:sym typeface="Arial"/>
              </a:rPr>
              <a:t>множественной</a:t>
            </a:r>
            <a:r>
              <a:rPr lang="en-US" sz="2400" b="1" i="0" u="sng" dirty="0">
                <a:ea typeface="Arial"/>
                <a:cs typeface="Arial"/>
                <a:sym typeface="Arial"/>
              </a:rPr>
              <a:t> </a:t>
            </a:r>
            <a:r>
              <a:rPr lang="en-US" sz="2400" b="1" i="0" u="sng" dirty="0" err="1">
                <a:ea typeface="Arial"/>
                <a:cs typeface="Arial"/>
                <a:sym typeface="Arial"/>
              </a:rPr>
              <a:t>регрессии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(Pearson, 1908) -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анализ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связи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между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несколькими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независимыми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переменными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(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регрессорами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или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предикторами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) и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зависимой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переменной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(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откликом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). </a:t>
            </a:r>
            <a:endParaRPr sz="24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Noto Sans Symbols"/>
              <a:buNone/>
            </a:pPr>
            <a:endParaRPr sz="2400" b="0" i="0" u="none" dirty="0"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Noto Sans Symbols"/>
              <a:buNone/>
            </a:pPr>
            <a:r>
              <a:rPr lang="en-US" sz="2400" b="0" i="0" u="none" dirty="0" err="1">
                <a:ea typeface="Arial"/>
                <a:cs typeface="Arial"/>
                <a:sym typeface="Arial"/>
              </a:rPr>
              <a:t>Множественная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регрессия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позволяет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исследователю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задать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вопрос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: "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что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является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лучшим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предиктором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для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...".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Например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,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какие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индивидуальные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качества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позволяют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лучше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предсказать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степень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социальной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адаптации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индивида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.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Термин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"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множественная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"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указывает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на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наличие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нескольких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предикторов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или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регрессоров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,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которые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используются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 в </a:t>
            </a:r>
            <a:r>
              <a:rPr lang="en-US" sz="2400" b="0" i="0" u="none" dirty="0" err="1">
                <a:ea typeface="Arial"/>
                <a:cs typeface="Arial"/>
                <a:sym typeface="Arial"/>
              </a:rPr>
              <a:t>модели</a:t>
            </a:r>
            <a:r>
              <a:rPr lang="en-US" sz="2400" b="0" i="0" u="none" dirty="0">
                <a:ea typeface="Arial"/>
                <a:cs typeface="Arial"/>
                <a:sym typeface="Arial"/>
              </a:rPr>
              <a:t>:</a:t>
            </a:r>
            <a:endParaRPr sz="24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Noto Sans Symbols"/>
              <a:buNone/>
            </a:pPr>
            <a:endParaRPr sz="2400" b="0" i="0" u="none" dirty="0"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Noto Sans Symbols"/>
              <a:buNone/>
            </a:pPr>
            <a:r>
              <a:rPr lang="en-US" sz="2400" b="1" i="0" u="none" dirty="0">
                <a:ea typeface="Arial"/>
                <a:cs typeface="Arial"/>
                <a:sym typeface="Arial"/>
              </a:rPr>
              <a:t>Y = b1·X1 + b2·X2 + b3·X3 +…+ </a:t>
            </a:r>
            <a:r>
              <a:rPr lang="en-US" sz="2400" b="1" i="0" u="none" dirty="0" err="1">
                <a:ea typeface="Arial"/>
                <a:cs typeface="Arial"/>
                <a:sym typeface="Arial"/>
              </a:rPr>
              <a:t>bk·Xk</a:t>
            </a:r>
            <a:r>
              <a:rPr lang="en-US" sz="2400" b="1" i="0" u="none" dirty="0">
                <a:ea typeface="Arial"/>
                <a:cs typeface="Arial"/>
                <a:sym typeface="Arial"/>
              </a:rPr>
              <a:t> + с</a:t>
            </a:r>
            <a:endParaRPr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8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ru-RU" dirty="0" smtClean="0"/>
              <a:t>Вычислительные аспекты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pic>
        <p:nvPicPr>
          <p:cNvPr id="5" name="Объект 4" descr="Диаграмма рассеяния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7776864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097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/>
              <a:t>М</a:t>
            </a:r>
            <a:r>
              <a:rPr lang="ru-RU" sz="3200" dirty="0" smtClean="0"/>
              <a:t>етода наименьших квадратов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6712"/>
                <a:ext cx="8229600" cy="5289451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ru-RU" dirty="0"/>
                  <a:t>Сущность метода наименьших квадратов заключается в отыскании параметров модели тренда, которая лучше всего описывает тенденцию развития какого-либо случайного явления во времени или в </a:t>
                </a:r>
                <a:r>
                  <a:rPr lang="ru-RU" dirty="0" smtClean="0"/>
                  <a:t>пространстве. </a:t>
                </a:r>
                <a:r>
                  <a:rPr lang="ru-RU" dirty="0"/>
                  <a:t>Задача </a:t>
                </a:r>
                <a:r>
                  <a:rPr lang="ru-RU" dirty="0" smtClean="0"/>
                  <a:t>МНК </a:t>
                </a:r>
                <a:r>
                  <a:rPr lang="ru-RU" dirty="0"/>
                  <a:t>сводится к нахождению не просто какой-то модели тренда, а к нахождению лучшей или оптимальной модели. Эта модель будет оптимальной, если сумма </a:t>
                </a:r>
                <a:r>
                  <a:rPr lang="ru-RU" dirty="0" err="1"/>
                  <a:t>квадратических</a:t>
                </a:r>
                <a:r>
                  <a:rPr lang="ru-RU" dirty="0"/>
                  <a:t> отклонений между наблюдаемыми фактическими величинами и соответствующими им расчетными величинами тренда будет </a:t>
                </a:r>
                <a:r>
                  <a:rPr lang="ru-RU" dirty="0" smtClean="0"/>
                  <a:t>минимальной:</a:t>
                </a:r>
                <a:endParaRPr lang="ru-RU" dirty="0">
                  <a:effectLst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ru-RU" i="1"/>
                          </m:ctrlPr>
                        </m:naryPr>
                        <m:sub>
                          <m:r>
                            <a:rPr lang="en-US" i="1"/>
                            <m:t>𝑖</m:t>
                          </m:r>
                          <m:r>
                            <a:rPr lang="en-US" i="1"/>
                            <m:t>=1</m:t>
                          </m:r>
                        </m:sub>
                        <m:sup>
                          <m:r>
                            <a:rPr lang="ru-RU" i="1"/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ru-RU" i="1"/>
                              </m:ctrlPr>
                            </m:sSupPr>
                            <m:e>
                              <m:r>
                                <a:rPr lang="ru-RU" i="1"/>
                                <m:t>(</m:t>
                              </m:r>
                              <m:sSub>
                                <m:sSubPr>
                                  <m:ctrlPr>
                                    <a:rPr lang="ru-RU" i="1"/>
                                  </m:ctrlPr>
                                </m:sSubPr>
                                <m:e>
                                  <m:r>
                                    <a:rPr lang="ru-RU" i="1"/>
                                    <m:t>𝑦</m:t>
                                  </m:r>
                                </m:e>
                                <m:sub>
                                  <m:r>
                                    <a:rPr lang="ru-RU" i="1"/>
                                    <m:t>𝑖</m:t>
                                  </m:r>
                                </m:sub>
                              </m:sSub>
                              <m:r>
                                <a:rPr lang="ru-RU" i="1"/>
                                <m:t>−</m:t>
                              </m:r>
                              <m:sSub>
                                <m:sSubPr>
                                  <m:ctrlPr>
                                    <a:rPr lang="ru-RU" i="1"/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ru-RU" i="1"/>
                                      </m:ctrlPr>
                                    </m:accPr>
                                    <m:e>
                                      <m:r>
                                        <a:rPr lang="ru-RU" i="1"/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ru-RU" i="1"/>
                                    <m:t>𝑥</m:t>
                                  </m:r>
                                </m:sub>
                              </m:sSub>
                              <m:r>
                                <a:rPr lang="ru-RU" i="1"/>
                                <m:t>)</m:t>
                              </m:r>
                            </m:e>
                            <m:sup>
                              <m:r>
                                <a:rPr lang="ru-RU" i="1"/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ru-RU" i="1"/>
                        <m:t>→</m:t>
                      </m:r>
                      <m:r>
                        <a:rPr lang="ru-RU" i="1"/>
                        <m:t>𝑚𝑖𝑛</m:t>
                      </m:r>
                    </m:oMath>
                  </m:oMathPara>
                </a14:m>
                <a:endParaRPr lang="ru-RU" dirty="0">
                  <a:effectLst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/>
                        </m:ctrlPr>
                      </m:sSupPr>
                      <m:e>
                        <m:r>
                          <a:rPr lang="ru-RU" i="1"/>
                          <m:t>(</m:t>
                        </m:r>
                        <m:r>
                          <a:rPr lang="ru-RU" i="1"/>
                          <m:t>𝑦</m:t>
                        </m:r>
                        <m:r>
                          <a:rPr lang="ru-RU" i="1"/>
                          <m:t>−</m:t>
                        </m:r>
                        <m:sSub>
                          <m:sSubPr>
                            <m:ctrlPr>
                              <a:rPr lang="ru-RU" i="1"/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ru-RU" i="1"/>
                                </m:ctrlPr>
                              </m:accPr>
                              <m:e>
                                <m:r>
                                  <a:rPr lang="ru-RU" i="1"/>
                                  <m:t>𝑦</m:t>
                                </m:r>
                              </m:e>
                            </m:acc>
                          </m:e>
                          <m:sub>
                            <m:r>
                              <a:rPr lang="ru-RU" i="1"/>
                              <m:t>𝑥</m:t>
                            </m:r>
                          </m:sub>
                        </m:sSub>
                        <m:r>
                          <a:rPr lang="ru-RU" i="1"/>
                          <m:t>)</m:t>
                        </m:r>
                      </m:e>
                      <m:sup>
                        <m:r>
                          <a:rPr lang="ru-RU" i="1"/>
                          <m:t>2</m:t>
                        </m:r>
                      </m:sup>
                    </m:sSup>
                  </m:oMath>
                </a14:m>
                <a:r>
                  <a:rPr lang="ru-RU" dirty="0"/>
                  <a:t> – квадратичное отклонение между наблюдаемой фактической величиной и соответствующей ей расчетной величиной тренда,</a:t>
                </a:r>
                <a:endParaRPr lang="ru-RU" dirty="0">
                  <a:effectLst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𝑦</m:t>
                        </m:r>
                      </m:e>
                      <m:sub>
                        <m:r>
                          <a:rPr lang="ru-RU" i="1"/>
                          <m:t>𝑖</m:t>
                        </m:r>
                      </m:sub>
                    </m:sSub>
                  </m:oMath>
                </a14:m>
                <a:r>
                  <a:rPr lang="ru-RU" dirty="0"/>
                  <a:t> – </a:t>
                </a:r>
                <a:r>
                  <a:rPr lang="ru-RU" dirty="0" smtClean="0"/>
                  <a:t>фактическое </a:t>
                </a:r>
                <a:r>
                  <a:rPr lang="ru-RU" dirty="0"/>
                  <a:t>значение изучаемого явления,</a:t>
                </a:r>
                <a:endParaRPr lang="ru-RU" dirty="0">
                  <a:effectLst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ru-RU" i="1"/>
                            </m:ctrlPr>
                          </m:accPr>
                          <m:e>
                            <m:r>
                              <a:rPr lang="ru-RU" i="1"/>
                              <m:t>𝑦</m:t>
                            </m:r>
                          </m:e>
                        </m:acc>
                      </m:e>
                      <m:sub>
                        <m:r>
                          <a:rPr lang="ru-RU" i="1"/>
                          <m:t>𝑥</m:t>
                        </m:r>
                      </m:sub>
                    </m:sSub>
                  </m:oMath>
                </a14:m>
                <a:r>
                  <a:rPr lang="ru-RU" dirty="0"/>
                  <a:t> – расчетное значение модели тренда,</a:t>
                </a:r>
                <a:endParaRPr lang="ru-RU" dirty="0">
                  <a:effectLst/>
                </a:endParaRPr>
              </a:p>
              <a:p>
                <a:r>
                  <a:rPr lang="en-US" dirty="0"/>
                  <a:t>n </a:t>
                </a:r>
                <a:r>
                  <a:rPr lang="ru-RU" dirty="0"/>
                  <a:t>– число наблюдений за изучаемым явлением</a:t>
                </a:r>
                <a:r>
                  <a:rPr lang="ru-RU" dirty="0" smtClean="0"/>
                  <a:t>.</a:t>
                </a:r>
                <a:endParaRPr lang="ru-RU" dirty="0">
                  <a:effectLst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6712"/>
                <a:ext cx="8229600" cy="5289451"/>
              </a:xfrm>
              <a:blipFill rotWithShape="1">
                <a:blip r:embed="rId2"/>
                <a:stretch>
                  <a:fillRect l="-741" t="-16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47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Инструментарий метода наименьших квадратов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23925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Первая процедура. Выясняется, существует ли вообще какая-либо тенденция изменения результативного признака при изменении выбранного </a:t>
            </a:r>
            <a:r>
              <a:rPr lang="ru-RU" dirty="0" smtClean="0"/>
              <a:t>фактора-аргумента.</a:t>
            </a:r>
            <a:endParaRPr lang="ru-RU" dirty="0"/>
          </a:p>
          <a:p>
            <a:r>
              <a:rPr lang="ru-RU" dirty="0"/>
              <a:t>Вторая процедура. Определяется, какая </a:t>
            </a:r>
            <a:r>
              <a:rPr lang="ru-RU" dirty="0" smtClean="0"/>
              <a:t>линия </a:t>
            </a:r>
            <a:r>
              <a:rPr lang="ru-RU" dirty="0"/>
              <a:t>способна лучше всего </a:t>
            </a:r>
            <a:r>
              <a:rPr lang="ru-RU" dirty="0" smtClean="0"/>
              <a:t>описать </a:t>
            </a:r>
            <a:r>
              <a:rPr lang="ru-RU" dirty="0"/>
              <a:t>эту тенденцию.</a:t>
            </a:r>
            <a:endParaRPr lang="ru-RU" dirty="0"/>
          </a:p>
          <a:p>
            <a:r>
              <a:rPr lang="ru-RU" dirty="0"/>
              <a:t>Третья процедура. Рассчитываются параметры регрессионного уравнения, характеризующего данную </a:t>
            </a:r>
            <a:r>
              <a:rPr lang="ru-RU" dirty="0" smtClean="0"/>
              <a:t>линию.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540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287406"/>
              </p:ext>
            </p:extLst>
          </p:nvPr>
        </p:nvGraphicFramePr>
        <p:xfrm>
          <a:off x="251524" y="188640"/>
          <a:ext cx="8640952" cy="106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2"/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  <a:gridCol w="74168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Номер наблюдения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Годы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1995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1996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1997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1998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1999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2000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2001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2002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2003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2004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Урожайность, ц/га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14,2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15,6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17,5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14,5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15,3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17,0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16,6</a:t>
                      </a:r>
                      <a:endParaRPr lang="ru-RU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17,5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15,0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</a:rPr>
                        <a:t>17,7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1520" y="1340768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ru-RU" dirty="0"/>
              <a:t>Допустим, мы имеем информацию о средней урожайности подсолнечника по исследуемому хозяйству</a:t>
            </a:r>
            <a:r>
              <a:rPr lang="ru-RU" dirty="0" smtClean="0"/>
              <a:t>. </a:t>
            </a:r>
            <a:r>
              <a:rPr lang="ru-RU" dirty="0"/>
              <a:t>Поскольку уровень технологии при производстве подсолнечника в нашей стране за последние годы практически не изменился, значит, по всей видимости, колебания урожайности в анализируемый период очень сильно зависели от колебания </a:t>
            </a:r>
            <a:r>
              <a:rPr lang="ru-RU" dirty="0" err="1"/>
              <a:t>погодно</a:t>
            </a:r>
            <a:r>
              <a:rPr lang="ru-RU" dirty="0"/>
              <a:t>-климатических условий. Действительно ли это так?</a:t>
            </a:r>
            <a:endParaRPr lang="ru-RU" dirty="0" smtClean="0"/>
          </a:p>
          <a:p>
            <a:pPr marL="361950" indent="-361950"/>
            <a:r>
              <a:rPr lang="ru-RU" dirty="0" smtClean="0"/>
              <a:t>Первая </a:t>
            </a:r>
            <a:r>
              <a:rPr lang="ru-RU" dirty="0"/>
              <a:t>процедура МНК. Проверяется гипотеза о существовании тенденции изменения урожайности подсолнечника в зависимости от изменения </a:t>
            </a:r>
            <a:r>
              <a:rPr lang="ru-RU" dirty="0" err="1"/>
              <a:t>погодно</a:t>
            </a:r>
            <a:r>
              <a:rPr lang="ru-RU" dirty="0"/>
              <a:t>-климатических условий за анализируемые 10 лет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Рисунок 6" descr="https://www.ekonomstat.ru/images/kurs-lekcij-po-statistike/metod-naimenshih-kvadratov_5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77072"/>
            <a:ext cx="5292080" cy="247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s://www.ekonomstat.ru/images/kurs-lekcij-po-statistike/metod-naimenshih-kvadratov_6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012302"/>
            <a:ext cx="4991100" cy="260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194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3"/>
            <a:ext cx="8229600" cy="936103"/>
          </a:xfrm>
        </p:spPr>
        <p:txBody>
          <a:bodyPr>
            <a:normAutofit/>
          </a:bodyPr>
          <a:lstStyle/>
          <a:p>
            <a:pPr marL="361950" indent="-361950">
              <a:buNone/>
            </a:pPr>
            <a:r>
              <a:rPr lang="ru-RU" sz="1800" dirty="0"/>
              <a:t>Вторая процедура МНК. Определяется, какая </a:t>
            </a:r>
            <a:r>
              <a:rPr lang="ru-RU" sz="1800" dirty="0" smtClean="0"/>
              <a:t>линия </a:t>
            </a:r>
            <a:r>
              <a:rPr lang="ru-RU" sz="1800" dirty="0"/>
              <a:t>способна лучше всего описать или охарактеризовать тенденцию изменения урожайности подсолнечника за анализируемый период.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pic>
        <p:nvPicPr>
          <p:cNvPr id="5" name="Рисунок 4" descr="https://www.ekonomstat.ru/images/kurs-lekcij-po-statistike/metod-naimenshih-kvadratov_9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2256"/>
            <a:ext cx="3096344" cy="2166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www.ekonomstat.ru/images/kurs-lekcij-po-statistike/metod-naimenshih-kvadratov_10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62256"/>
            <a:ext cx="3392036" cy="2166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s://www.ekonomstat.ru/images/kurs-lekcij-po-statistike/metod-naimenshih-kvadratov_12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110" y="3588186"/>
            <a:ext cx="3062074" cy="2294601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816496" y="3140968"/>
                <a:ext cx="2819400" cy="3981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Прямая: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ru-RU" i="1"/>
                            </m:ctrlPr>
                          </m:accPr>
                          <m:e>
                            <m:r>
                              <a:rPr lang="en-US" i="1"/>
                              <m:t>𝑦</m:t>
                            </m:r>
                          </m:e>
                        </m:acc>
                      </m:e>
                      <m:sub>
                        <m:r>
                          <a:rPr lang="ru-RU" i="1"/>
                          <m:t>𝑥</m:t>
                        </m:r>
                      </m:sub>
                    </m:sSub>
                    <m:r>
                      <a:rPr lang="ru-RU" i="1"/>
                      <m:t>=</m:t>
                    </m:r>
                    <m:r>
                      <a:rPr lang="ru-RU" i="1"/>
                      <m:t>𝑎</m:t>
                    </m:r>
                    <m:r>
                      <a:rPr lang="ru-RU" i="1"/>
                      <m:t>+</m:t>
                    </m:r>
                    <m:r>
                      <a:rPr lang="ru-RU" i="1"/>
                      <m:t>𝑏𝑥</m:t>
                    </m:r>
                  </m:oMath>
                </a14:m>
                <a:endParaRPr lang="ru-RU" dirty="0">
                  <a:effectLst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496" y="3140968"/>
                <a:ext cx="2819400" cy="398186"/>
              </a:xfrm>
              <a:prstGeom prst="rect">
                <a:avLst/>
              </a:prstGeom>
              <a:blipFill rotWithShape="1">
                <a:blip r:embed="rId5"/>
                <a:stretch>
                  <a:fillRect l="-1948" t="-6061" b="-1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724128" y="3068960"/>
                <a:ext cx="2592288" cy="496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Гипербола: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ru-RU" i="1"/>
                            </m:ctrlPr>
                          </m:accPr>
                          <m:e>
                            <m:r>
                              <a:rPr lang="en-US" i="1"/>
                              <m:t>𝑦</m:t>
                            </m:r>
                          </m:e>
                        </m:acc>
                      </m:e>
                      <m:sub>
                        <m:r>
                          <a:rPr lang="ru-RU" i="1"/>
                          <m:t>𝑥</m:t>
                        </m:r>
                      </m:sub>
                    </m:sSub>
                    <m:r>
                      <a:rPr lang="ru-RU" i="1"/>
                      <m:t>=</m:t>
                    </m:r>
                    <m:r>
                      <a:rPr lang="ru-RU" i="1"/>
                      <m:t>𝑎</m:t>
                    </m:r>
                    <m:r>
                      <a:rPr lang="ru-RU" i="1"/>
                      <m:t>+</m:t>
                    </m:r>
                    <m:f>
                      <m:fPr>
                        <m:ctrlPr>
                          <a:rPr lang="ru-RU" i="1"/>
                        </m:ctrlPr>
                      </m:fPr>
                      <m:num>
                        <m:r>
                          <a:rPr lang="ru-RU" i="1"/>
                          <m:t>𝑏</m:t>
                        </m:r>
                      </m:num>
                      <m:den>
                        <m:r>
                          <a:rPr lang="ru-RU" i="1"/>
                          <m:t>𝑥</m:t>
                        </m:r>
                      </m:den>
                    </m:f>
                  </m:oMath>
                </a14:m>
                <a:endParaRPr lang="ru-RU" dirty="0">
                  <a:effectLst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3068960"/>
                <a:ext cx="2592288" cy="496418"/>
              </a:xfrm>
              <a:prstGeom prst="rect">
                <a:avLst/>
              </a:prstGeom>
              <a:blipFill rotWithShape="1">
                <a:blip r:embed="rId6"/>
                <a:stretch>
                  <a:fillRect l="-2118" b="-73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907704" y="5693576"/>
                <a:ext cx="4968552" cy="687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Парабола второго порядка: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ru-RU" i="1"/>
                            </m:ctrlPr>
                          </m:accPr>
                          <m:e>
                            <m:r>
                              <a:rPr lang="en-US" i="1"/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US" i="1"/>
                          <m:t>𝑥</m:t>
                        </m:r>
                      </m:sub>
                    </m:sSub>
                    <m:r>
                      <a:rPr lang="ru-RU" i="1"/>
                      <m:t>=</m:t>
                    </m:r>
                    <m:r>
                      <a:rPr lang="en-US" i="1"/>
                      <m:t>𝑎</m:t>
                    </m:r>
                    <m:r>
                      <a:rPr lang="ru-RU" i="1"/>
                      <m:t>+</m:t>
                    </m:r>
                    <m:r>
                      <a:rPr lang="en-US" i="1"/>
                      <m:t>𝑏𝑥</m:t>
                    </m:r>
                    <m:r>
                      <a:rPr lang="ru-RU" i="1"/>
                      <m:t>+</m:t>
                    </m:r>
                    <m:r>
                      <a:rPr lang="en-US" i="1"/>
                      <m:t>𝑐</m:t>
                    </m:r>
                    <m:sSup>
                      <m:sSupPr>
                        <m:ctrlPr>
                          <a:rPr lang="ru-RU" i="1"/>
                        </m:ctrlPr>
                      </m:sSupPr>
                      <m:e>
                        <m:r>
                          <a:rPr lang="en-US" i="1"/>
                          <m:t>𝑥</m:t>
                        </m:r>
                      </m:e>
                      <m:sup>
                        <m:r>
                          <a:rPr lang="ru-RU" i="1"/>
                          <m:t>2</m:t>
                        </m:r>
                      </m:sup>
                    </m:sSup>
                  </m:oMath>
                </a14:m>
                <a:endParaRPr lang="ru-RU" dirty="0">
                  <a:effectLst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693576"/>
                <a:ext cx="4968552" cy="687752"/>
              </a:xfrm>
              <a:prstGeom prst="rect">
                <a:avLst/>
              </a:prstGeom>
              <a:blipFill rotWithShape="1">
                <a:blip r:embed="rId7"/>
                <a:stretch>
                  <a:fillRect l="-1104" t="-17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61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0648"/>
                <a:ext cx="8229600" cy="5865515"/>
              </a:xfrm>
            </p:spPr>
            <p:txBody>
              <a:bodyPr>
                <a:normAutofit fontScale="70000" lnSpcReduction="20000"/>
              </a:bodyPr>
              <a:lstStyle/>
              <a:p>
                <a:pPr marL="361950" indent="-361950">
                  <a:buNone/>
                </a:pPr>
                <a:r>
                  <a:rPr lang="ru-RU" dirty="0"/>
                  <a:t>Третья процедура. Рассчитываются параметры регрессионного уравнения, характеризующего данную линию, или другими словами, определяется аналитическая формула, описывающая лучшую модель тренда.</a:t>
                </a:r>
                <a:endParaRPr lang="ru-RU" dirty="0">
                  <a:effectLst/>
                </a:endParaRPr>
              </a:p>
              <a:p>
                <a:pPr marL="361950" indent="-361950">
                  <a:buNone/>
                </a:pPr>
                <a:r>
                  <a:rPr lang="ru-RU" dirty="0"/>
                  <a:t>Нахождение значений параметров уравнения </a:t>
                </a:r>
                <a:r>
                  <a:rPr lang="ru-RU" dirty="0" smtClean="0"/>
                  <a:t>регрессии </a:t>
                </a:r>
                <a:r>
                  <a:rPr lang="ru-RU" dirty="0"/>
                  <a:t>является сердцевиной МНК. Данный процесс сводится к решению системы нормальных уравнений.</a:t>
                </a:r>
                <a:endParaRPr lang="ru-RU" dirty="0">
                  <a:effectLst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/>
                          </m:ctrlPr>
                        </m:dPr>
                        <m:e>
                          <m:eqArr>
                            <m:eqArrPr>
                              <m:ctrlPr>
                                <a:rPr lang="ru-RU" i="1"/>
                              </m:ctrlPr>
                            </m:eqArrPr>
                            <m:e>
                              <m:r>
                                <a:rPr lang="en-US" i="1"/>
                                <m:t>𝑛𝑎</m:t>
                              </m:r>
                              <m:r>
                                <a:rPr lang="en-US" i="1"/>
                                <m:t>+</m:t>
                              </m:r>
                              <m:r>
                                <a:rPr lang="en-US" i="1"/>
                                <m:t>𝑏</m:t>
                              </m:r>
                              <m:nary>
                                <m:naryPr>
                                  <m:chr m:val="∑"/>
                                  <m:limLoc m:val="undOvr"/>
                                  <m:subHide m:val="on"/>
                                  <m:supHide m:val="on"/>
                                  <m:ctrlPr>
                                    <a:rPr lang="ru-RU" i="1"/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i="1"/>
                                    <m:t>𝑥</m:t>
                                  </m:r>
                                </m:e>
                              </m:nary>
                              <m:r>
                                <a:rPr lang="en-US" i="1"/>
                                <m:t>=</m:t>
                              </m:r>
                              <m:nary>
                                <m:naryPr>
                                  <m:chr m:val="∑"/>
                                  <m:limLoc m:val="undOvr"/>
                                  <m:subHide m:val="on"/>
                                  <m:supHide m:val="on"/>
                                  <m:ctrlPr>
                                    <a:rPr lang="ru-RU" i="1"/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i="1"/>
                                    <m:t>𝑦</m:t>
                                  </m:r>
                                </m:e>
                              </m:nary>
                            </m:e>
                            <m:e>
                              <m:r>
                                <a:rPr lang="en-US" i="1"/>
                                <m:t>𝑎</m:t>
                              </m:r>
                              <m:nary>
                                <m:naryPr>
                                  <m:chr m:val="∑"/>
                                  <m:limLoc m:val="undOvr"/>
                                  <m:subHide m:val="on"/>
                                  <m:supHide m:val="on"/>
                                  <m:ctrlPr>
                                    <a:rPr lang="ru-RU" i="1"/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i="1"/>
                                    <m:t>𝑥</m:t>
                                  </m:r>
                                </m:e>
                              </m:nary>
                              <m:r>
                                <a:rPr lang="en-US" i="1"/>
                                <m:t>+</m:t>
                              </m:r>
                              <m:r>
                                <a:rPr lang="en-US" i="1"/>
                                <m:t>𝑏</m:t>
                              </m:r>
                              <m:nary>
                                <m:naryPr>
                                  <m:chr m:val="∑"/>
                                  <m:limLoc m:val="undOvr"/>
                                  <m:subHide m:val="on"/>
                                  <m:supHide m:val="on"/>
                                  <m:ctrlPr>
                                    <a:rPr lang="ru-RU" i="1"/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ru-RU" i="1"/>
                                      </m:ctrlPr>
                                    </m:sSupPr>
                                    <m:e>
                                      <m:r>
                                        <a:rPr lang="en-US" i="1"/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/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  <m:r>
                                <a:rPr lang="en-US" i="1"/>
                                <m:t>=</m:t>
                              </m:r>
                              <m:nary>
                                <m:naryPr>
                                  <m:chr m:val="∑"/>
                                  <m:limLoc m:val="undOvr"/>
                                  <m:subHide m:val="on"/>
                                  <m:supHide m:val="on"/>
                                  <m:ctrlPr>
                                    <a:rPr lang="ru-RU" i="1"/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i="1"/>
                                    <m:t>𝑥𝑦</m:t>
                                  </m:r>
                                </m:e>
                              </m:nary>
                            </m:e>
                          </m:eqArr>
                        </m:e>
                      </m:d>
                    </m:oMath>
                  </m:oMathPara>
                </a14:m>
                <a:endParaRPr lang="ru-RU" dirty="0">
                  <a:effectLst/>
                </a:endParaRPr>
              </a:p>
              <a:p>
                <a:pPr marL="0" indent="0">
                  <a:buNone/>
                </a:pPr>
                <a:r>
                  <a:rPr lang="ru-RU" dirty="0"/>
                  <a:t>Эта система уравнений </a:t>
                </a:r>
                <a:r>
                  <a:rPr lang="ru-RU" dirty="0" smtClean="0"/>
                  <a:t>легко </a:t>
                </a:r>
                <a:r>
                  <a:rPr lang="ru-RU" dirty="0"/>
                  <a:t>решается методом Гаусса. </a:t>
                </a:r>
                <a:r>
                  <a:rPr lang="ru-RU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a</a:t>
                </a:r>
                <a:r>
                  <a:rPr lang="ru-RU" dirty="0"/>
                  <a:t>=14.78 </a:t>
                </a:r>
                <a:endParaRPr lang="ru-RU" dirty="0"/>
              </a:p>
              <a:p>
                <a:pPr marL="0" indent="0">
                  <a:buNone/>
                </a:pPr>
                <a:r>
                  <a:rPr lang="en-US" dirty="0" smtClean="0"/>
                  <a:t>b</a:t>
                </a:r>
                <a:r>
                  <a:rPr lang="ru-RU" dirty="0" smtClean="0"/>
                  <a:t>=0.2564</a:t>
                </a:r>
              </a:p>
              <a:p>
                <a:pPr marL="0" indent="0">
                  <a:buNone/>
                </a:pPr>
                <a:r>
                  <a:rPr lang="ru-RU" dirty="0"/>
                  <a:t>У</a:t>
                </a:r>
                <a:r>
                  <a:rPr lang="ru-RU" dirty="0" smtClean="0"/>
                  <a:t>равнение регрессии: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/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ru-RU" i="1"/>
                            </m:ctrlPr>
                          </m:accPr>
                          <m:e>
                            <m:r>
                              <a:rPr lang="ru-RU" i="1"/>
                              <m:t>𝑦</m:t>
                            </m:r>
                          </m:e>
                        </m:acc>
                      </m:e>
                      <m:sub>
                        <m:r>
                          <a:rPr lang="ru-RU" i="1"/>
                          <m:t>𝑥</m:t>
                        </m:r>
                      </m:sub>
                    </m:sSub>
                    <m:r>
                      <a:rPr lang="ru-RU" i="1"/>
                      <m:t>=14,78+0,256</m:t>
                    </m:r>
                    <m:r>
                      <a:rPr lang="ru-RU" i="1"/>
                      <m:t>𝑥</m:t>
                    </m:r>
                  </m:oMath>
                </a14:m>
                <a:r>
                  <a:rPr lang="ru-RU" dirty="0"/>
                  <a:t>.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0648"/>
                <a:ext cx="8229600" cy="5865515"/>
              </a:xfrm>
              <a:blipFill rotWithShape="1">
                <a:blip r:embed="rId2"/>
                <a:stretch>
                  <a:fillRect l="-889" t="-16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729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100811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истемы </a:t>
            </a:r>
            <a:r>
              <a:rPr lang="ru-RU" dirty="0"/>
              <a:t>нормальных уравнений для отыскивания параметров нелинейных уравнений.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2387371"/>
                  </p:ext>
                </p:extLst>
              </p:nvPr>
            </p:nvGraphicFramePr>
            <p:xfrm>
              <a:off x="457200" y="1268759"/>
              <a:ext cx="8229600" cy="482453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82552"/>
                    <a:gridCol w="2160240"/>
                    <a:gridCol w="4186808"/>
                  </a:tblGrid>
                  <a:tr h="3563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>
                              <a:effectLst/>
                            </a:rPr>
                            <a:t>Форма связи</a:t>
                          </a:r>
                          <a:endParaRPr lang="ru-RU" sz="180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>
                              <a:effectLst/>
                            </a:rPr>
                            <a:t>Уравнение связи</a:t>
                          </a:r>
                          <a:endParaRPr lang="ru-RU" sz="180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>
                              <a:effectLst/>
                            </a:rPr>
                            <a:t>Система нормальных уравнений</a:t>
                          </a:r>
                          <a:endParaRPr lang="ru-RU" sz="180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6911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>
                              <a:effectLst/>
                            </a:rPr>
                            <a:t>Параболическая</a:t>
                          </a:r>
                          <a:endParaRPr lang="ru-RU" sz="180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8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ru-RU" sz="1800">
                                            <a:effectLst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>
                                            <a:effectLst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1800">
                                        <a:effectLst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US" sz="1800">
                                    <a:effectLst/>
                                  </a:rPr>
                                  <m:t>=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𝑎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+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𝑏𝑥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+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𝑐</m:t>
                                </m:r>
                                <m:sSup>
                                  <m:sSupPr>
                                    <m:ctrlPr>
                                      <a:rPr lang="ru-RU" sz="18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>
                                        <a:effectLst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>
                                        <a:effectLst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180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ru-RU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ru-RU" sz="1800">
                                            <a:effectLst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sz="1800">
                                            <a:effectLst/>
                                          </a:rPr>
                                          <m:t>𝑛𝑎</m:t>
                                        </m:r>
                                        <m:r>
                                          <a:rPr lang="en-US" sz="1800">
                                            <a:effectLst/>
                                          </a:rPr>
                                          <m:t>+</m:t>
                                        </m:r>
                                        <m:r>
                                          <a:rPr lang="en-US" sz="1800">
                                            <a:effectLst/>
                                          </a:rPr>
                                          <m:t>𝑏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lang="ru-RU" sz="1800">
                                                <a:effectLst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r>
                                              <a:rPr lang="en-US" sz="1800">
                                                <a:effectLst/>
                                              </a:rPr>
                                              <m:t>𝑥</m:t>
                                            </m:r>
                                          </m:e>
                                        </m:nary>
                                        <m:r>
                                          <a:rPr lang="en-US" sz="1800">
                                            <a:effectLst/>
                                          </a:rPr>
                                          <m:t>+</m:t>
                                        </m:r>
                                        <m:r>
                                          <a:rPr lang="en-US" sz="1800">
                                            <a:effectLst/>
                                          </a:rPr>
                                          <m:t>𝑐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lang="ru-RU" sz="1800">
                                                <a:effectLst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ru-RU" sz="1800">
                                                    <a:effectLst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800">
                                                    <a:effectLst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1800">
                                                    <a:effectLst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p>
                                          </m:e>
                                        </m:nary>
                                        <m:r>
                                          <a:rPr lang="en-US" sz="1800">
                                            <a:effectLst/>
                                          </a:rPr>
                                          <m:t>=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lang="ru-RU" sz="1800">
                                                <a:effectLst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r>
                                              <a:rPr lang="en-US" sz="1800">
                                                <a:effectLst/>
                                              </a:rPr>
                                              <m:t>𝑦</m:t>
                                            </m:r>
                                          </m:e>
                                        </m:nary>
                                      </m:e>
                                      <m:e>
                                        <m:r>
                                          <a:rPr lang="en-US" sz="1800">
                                            <a:effectLst/>
                                          </a:rPr>
                                          <m:t>𝑎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lang="ru-RU" sz="1800">
                                                <a:effectLst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r>
                                              <a:rPr lang="en-US" sz="1800">
                                                <a:effectLst/>
                                              </a:rPr>
                                              <m:t>𝑥</m:t>
                                            </m:r>
                                          </m:e>
                                        </m:nary>
                                        <m:r>
                                          <a:rPr lang="en-US" sz="1800">
                                            <a:effectLst/>
                                          </a:rPr>
                                          <m:t>+</m:t>
                                        </m:r>
                                        <m:r>
                                          <a:rPr lang="en-US" sz="1800">
                                            <a:effectLst/>
                                          </a:rPr>
                                          <m:t>𝑏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lang="ru-RU" sz="1800">
                                                <a:effectLst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ru-RU" sz="1800">
                                                    <a:effectLst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800">
                                                    <a:effectLst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1800">
                                                    <a:effectLst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p>
                                          </m:e>
                                        </m:nary>
                                        <m:r>
                                          <a:rPr lang="en-US" sz="1800">
                                            <a:effectLst/>
                                          </a:rPr>
                                          <m:t>+</m:t>
                                        </m:r>
                                        <m:r>
                                          <a:rPr lang="en-US" sz="1800">
                                            <a:effectLst/>
                                          </a:rPr>
                                          <m:t>𝑐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lang="ru-RU" sz="1800">
                                                <a:effectLst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ru-RU" sz="1800">
                                                    <a:effectLst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800">
                                                    <a:effectLst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1800">
                                                    <a:effectLst/>
                                                  </a:rPr>
                                                  <m:t>3</m:t>
                                                </m:r>
                                              </m:sup>
                                            </m:sSup>
                                          </m:e>
                                        </m:nary>
                                        <m:r>
                                          <a:rPr lang="en-US" sz="1800">
                                            <a:effectLst/>
                                          </a:rPr>
                                          <m:t>=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lang="ru-RU" sz="1800">
                                                <a:effectLst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r>
                                              <a:rPr lang="en-US" sz="1800">
                                                <a:effectLst/>
                                              </a:rPr>
                                              <m:t>𝑦𝑥</m:t>
                                            </m:r>
                                          </m:e>
                                        </m:nary>
                                      </m:e>
                                      <m:e>
                                        <m:r>
                                          <a:rPr lang="en-US" sz="1800">
                                            <a:effectLst/>
                                          </a:rPr>
                                          <m:t>𝑎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lang="ru-RU" sz="1800">
                                                <a:effectLst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ru-RU" sz="1800">
                                                    <a:effectLst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800">
                                                    <a:effectLst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1800">
                                                    <a:effectLst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p>
                                          </m:e>
                                        </m:nary>
                                        <m:r>
                                          <a:rPr lang="en-US" sz="1800">
                                            <a:effectLst/>
                                          </a:rPr>
                                          <m:t>+</m:t>
                                        </m:r>
                                        <m:r>
                                          <a:rPr lang="en-US" sz="1800">
                                            <a:effectLst/>
                                          </a:rPr>
                                          <m:t>𝑏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lang="ru-RU" sz="1800">
                                                <a:effectLst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ru-RU" sz="1800">
                                                    <a:effectLst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800">
                                                    <a:effectLst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1800">
                                                    <a:effectLst/>
                                                  </a:rPr>
                                                  <m:t>3</m:t>
                                                </m:r>
                                              </m:sup>
                                            </m:sSup>
                                          </m:e>
                                        </m:nary>
                                        <m:r>
                                          <a:rPr lang="en-US" sz="1800">
                                            <a:effectLst/>
                                          </a:rPr>
                                          <m:t>+</m:t>
                                        </m:r>
                                        <m:r>
                                          <a:rPr lang="en-US" sz="1800">
                                            <a:effectLst/>
                                          </a:rPr>
                                          <m:t>𝑐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lang="ru-RU" sz="1800">
                                                <a:effectLst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ru-RU" sz="1800">
                                                    <a:effectLst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800">
                                                    <a:effectLst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1800">
                                                    <a:effectLst/>
                                                  </a:rPr>
                                                  <m:t>4</m:t>
                                                </m:r>
                                              </m:sup>
                                            </m:sSup>
                                          </m:e>
                                        </m:nary>
                                        <m:r>
                                          <a:rPr lang="en-US" sz="1800">
                                            <a:effectLst/>
                                          </a:rPr>
                                          <m:t>=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lang="ru-RU" sz="1800">
                                                <a:effectLst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r>
                                              <a:rPr lang="en-US" sz="1800">
                                                <a:effectLst/>
                                              </a:rPr>
                                              <m:t>𝑦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ru-RU" sz="1800">
                                                    <a:effectLst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1800">
                                                    <a:effectLst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1800">
                                                    <a:effectLst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p>
                                          </m:e>
                                        </m:nary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ru-RU" sz="180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17770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effectLst/>
                            </a:rPr>
                            <a:t>Гиперболическая</a:t>
                          </a:r>
                          <a:endParaRPr lang="ru-RU" sz="18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800">
                                        <a:effectLst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ru-RU" sz="1800">
                                            <a:effectLst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>
                                            <a:effectLst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1800">
                                        <a:effectLst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US" sz="1800">
                                    <a:effectLst/>
                                  </a:rPr>
                                  <m:t>=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𝑎</m:t>
                                </m:r>
                                <m:r>
                                  <a:rPr lang="en-US" sz="1800">
                                    <a:effectLst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ru-RU" sz="1800">
                                        <a:effectLst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>
                                        <a:effectLst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US" sz="1800">
                                        <a:effectLst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ru-RU" sz="1800">
                                        <a:effectLst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ru-RU" sz="1800">
                                            <a:effectLst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sz="1800">
                                            <a:effectLst/>
                                          </a:rPr>
                                          <m:t>𝑛𝑎</m:t>
                                        </m:r>
                                        <m:r>
                                          <a:rPr lang="en-US" sz="1800">
                                            <a:effectLst/>
                                          </a:rPr>
                                          <m:t>+</m:t>
                                        </m:r>
                                        <m:r>
                                          <a:rPr lang="en-US" sz="1800">
                                            <a:effectLst/>
                                          </a:rPr>
                                          <m:t>𝑏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lang="ru-RU" sz="1800">
                                                <a:effectLst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f>
                                              <m:fPr>
                                                <m:ctrlPr>
                                                  <a:rPr lang="ru-RU" sz="1800">
                                                    <a:effectLst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800">
                                                    <a:effectLst/>
                                                  </a:rPr>
                                                  <m:t>1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800">
                                                    <a:effectLst/>
                                                  </a:rPr>
                                                  <m:t>𝑥</m:t>
                                                </m:r>
                                              </m:den>
                                            </m:f>
                                          </m:e>
                                        </m:nary>
                                        <m:r>
                                          <a:rPr lang="en-US" sz="1800">
                                            <a:effectLst/>
                                          </a:rPr>
                                          <m:t>=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lang="ru-RU" sz="1800">
                                                <a:effectLst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r>
                                              <a:rPr lang="en-US" sz="1800">
                                                <a:effectLst/>
                                              </a:rPr>
                                              <m:t>𝑦</m:t>
                                            </m:r>
                                          </m:e>
                                        </m:nary>
                                      </m:e>
                                      <m:e>
                                        <m:r>
                                          <a:rPr lang="en-US" sz="1800">
                                            <a:effectLst/>
                                          </a:rPr>
                                          <m:t>𝑎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lang="ru-RU" sz="1800">
                                                <a:effectLst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f>
                                              <m:fPr>
                                                <m:ctrlPr>
                                                  <a:rPr lang="ru-RU" sz="1800">
                                                    <a:effectLst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800">
                                                    <a:effectLst/>
                                                  </a:rPr>
                                                  <m:t>1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800">
                                                    <a:effectLst/>
                                                  </a:rPr>
                                                  <m:t>𝑥</m:t>
                                                </m:r>
                                              </m:den>
                                            </m:f>
                                          </m:e>
                                        </m:nary>
                                        <m:r>
                                          <a:rPr lang="en-US" sz="1800">
                                            <a:effectLst/>
                                          </a:rPr>
                                          <m:t>+</m:t>
                                        </m:r>
                                        <m:r>
                                          <a:rPr lang="en-US" sz="1800">
                                            <a:effectLst/>
                                          </a:rPr>
                                          <m:t>𝑏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lang="ru-RU" sz="1800">
                                                <a:effectLst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f>
                                              <m:fPr>
                                                <m:ctrlPr>
                                                  <a:rPr lang="ru-RU" sz="1800">
                                                    <a:effectLst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800">
                                                    <a:effectLst/>
                                                  </a:rPr>
                                                  <m:t>1</m:t>
                                                </m:r>
                                              </m:num>
                                              <m:den>
                                                <m:sSup>
                                                  <m:sSupPr>
                                                    <m:ctrlPr>
                                                      <a:rPr lang="ru-RU" sz="1800">
                                                        <a:effectLst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a:rPr lang="en-US" sz="1800">
                                                        <a:effectLst/>
                                                      </a:rPr>
                                                      <m:t>𝑥</m:t>
                                                    </m:r>
                                                  </m:e>
                                                  <m:sup>
                                                    <m:r>
                                                      <a:rPr lang="en-US" sz="1800">
                                                        <a:effectLst/>
                                                      </a:rPr>
                                                      <m:t>2</m:t>
                                                    </m:r>
                                                  </m:sup>
                                                </m:sSup>
                                              </m:den>
                                            </m:f>
                                          </m:e>
                                        </m:nary>
                                        <m:r>
                                          <a:rPr lang="en-US" sz="1800">
                                            <a:effectLst/>
                                          </a:rPr>
                                          <m:t>=</m:t>
                                        </m:r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subHide m:val="on"/>
                                            <m:supHide m:val="on"/>
                                            <m:ctrlPr>
                                              <a:rPr lang="ru-RU" sz="1800">
                                                <a:effectLst/>
                                              </a:rPr>
                                            </m:ctrlPr>
                                          </m:naryPr>
                                          <m:sub/>
                                          <m:sup/>
                                          <m:e>
                                            <m:f>
                                              <m:fPr>
                                                <m:ctrlPr>
                                                  <a:rPr lang="ru-RU" sz="1800">
                                                    <a:effectLst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800">
                                                    <a:effectLst/>
                                                  </a:rPr>
                                                  <m:t>𝑦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800">
                                                    <a:effectLst/>
                                                  </a:rPr>
                                                  <m:t>𝑥</m:t>
                                                </m:r>
                                              </m:den>
                                            </m:f>
                                          </m:e>
                                        </m:nary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2387371"/>
                  </p:ext>
                </p:extLst>
              </p:nvPr>
            </p:nvGraphicFramePr>
            <p:xfrm>
              <a:off x="457200" y="1268759"/>
              <a:ext cx="8229600" cy="482453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82552"/>
                    <a:gridCol w="2160240"/>
                    <a:gridCol w="4186808"/>
                  </a:tblGrid>
                  <a:tr h="3563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>
                              <a:effectLst/>
                            </a:rPr>
                            <a:t>Форма связи</a:t>
                          </a:r>
                          <a:endParaRPr lang="ru-RU" sz="180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>
                              <a:effectLst/>
                            </a:rPr>
                            <a:t>Уравнение связи</a:t>
                          </a:r>
                          <a:endParaRPr lang="ru-RU" sz="180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>
                              <a:effectLst/>
                            </a:rPr>
                            <a:t>Система нормальных уравнений</a:t>
                          </a:r>
                          <a:endParaRPr lang="ru-RU" sz="180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26911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>
                              <a:effectLst/>
                            </a:rPr>
                            <a:t>Параболическая</a:t>
                          </a:r>
                          <a:endParaRPr lang="ru-RU" sz="180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87288" t="-14480" r="-194068" b="-660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96507" t="-14480" b="-66063"/>
                          </a:stretch>
                        </a:blipFill>
                      </a:tcPr>
                    </a:tc>
                  </a:tr>
                  <a:tr h="17770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effectLst/>
                            </a:rPr>
                            <a:t>Гиперболическая</a:t>
                          </a:r>
                          <a:endParaRPr lang="ru-RU" sz="1800" dirty="0">
                            <a:effectLst/>
                            <a:latin typeface="Calibri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87288" t="-173288" r="-1940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 anchor="ctr">
                        <a:blipFill rotWithShape="1">
                          <a:blip r:embed="rId2"/>
                          <a:stretch>
                            <a:fillRect l="-96507" t="-17328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3225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1939</Words>
  <Application>Microsoft Office PowerPoint</Application>
  <PresentationFormat>Экран (4:3)</PresentationFormat>
  <Paragraphs>126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Множественная регрессия</vt:lpstr>
      <vt:lpstr>Презентация PowerPoint</vt:lpstr>
      <vt:lpstr>Вычислительные аспекты</vt:lpstr>
      <vt:lpstr>Метода наименьших квадратов</vt:lpstr>
      <vt:lpstr>Инструментарий метода наименьших квадратов</vt:lpstr>
      <vt:lpstr>Презентация PowerPoint</vt:lpstr>
      <vt:lpstr>Презентация PowerPoint</vt:lpstr>
      <vt:lpstr>Презентация PowerPoint</vt:lpstr>
      <vt:lpstr>Презентация PowerPoint</vt:lpstr>
      <vt:lpstr>Уравнение регрессии</vt:lpstr>
      <vt:lpstr>Однозначный прогноз и частная корреляция</vt:lpstr>
      <vt:lpstr>Предсказанные значения и остатки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Множественная регрессия</dc:title>
  <dc:creator>Лизка Самойлова</dc:creator>
  <cp:lastModifiedBy>Лизка Самойлова</cp:lastModifiedBy>
  <cp:revision>11</cp:revision>
  <dcterms:created xsi:type="dcterms:W3CDTF">2020-05-15T11:31:01Z</dcterms:created>
  <dcterms:modified xsi:type="dcterms:W3CDTF">2020-05-15T16:21:08Z</dcterms:modified>
</cp:coreProperties>
</file>