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36" r:id="rId2"/>
    <p:sldId id="452" r:id="rId3"/>
    <p:sldId id="470" r:id="rId4"/>
    <p:sldId id="453" r:id="rId5"/>
    <p:sldId id="474" r:id="rId6"/>
    <p:sldId id="475" r:id="rId7"/>
    <p:sldId id="422" r:id="rId8"/>
    <p:sldId id="455" r:id="rId9"/>
    <p:sldId id="456" r:id="rId10"/>
    <p:sldId id="458" r:id="rId11"/>
    <p:sldId id="457" r:id="rId12"/>
    <p:sldId id="460" r:id="rId13"/>
    <p:sldId id="461" r:id="rId14"/>
    <p:sldId id="480" r:id="rId15"/>
    <p:sldId id="481" r:id="rId16"/>
    <p:sldId id="462" r:id="rId17"/>
    <p:sldId id="459" r:id="rId18"/>
    <p:sldId id="283" r:id="rId19"/>
    <p:sldId id="417" r:id="rId20"/>
    <p:sldId id="465" r:id="rId21"/>
    <p:sldId id="466" r:id="rId22"/>
    <p:sldId id="467" r:id="rId23"/>
    <p:sldId id="468" r:id="rId24"/>
    <p:sldId id="472" r:id="rId25"/>
    <p:sldId id="469" r:id="rId26"/>
    <p:sldId id="473" r:id="rId27"/>
    <p:sldId id="471" r:id="rId28"/>
    <p:sldId id="463" r:id="rId29"/>
    <p:sldId id="418" r:id="rId30"/>
    <p:sldId id="435" r:id="rId31"/>
    <p:sldId id="419" r:id="rId32"/>
    <p:sldId id="420" r:id="rId33"/>
    <p:sldId id="482" r:id="rId34"/>
    <p:sldId id="483" r:id="rId35"/>
    <p:sldId id="286" r:id="rId36"/>
    <p:sldId id="476" r:id="rId37"/>
    <p:sldId id="477" r:id="rId38"/>
    <p:sldId id="478" r:id="rId39"/>
    <p:sldId id="479" r:id="rId40"/>
    <p:sldId id="429" r:id="rId41"/>
    <p:sldId id="43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217A0-2396-4A0B-BFE8-A3B1B981025B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B88AB-3EF0-4E3C-BA62-1356878F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7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1AB56-69DE-4D69-B9EA-15C02DD79B7C}" type="datetime1">
              <a:rPr lang="ru-RU" altLang="ru-RU"/>
              <a:pPr/>
              <a:t>24.12.2020</a:t>
            </a:fld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F6BD3-EDEC-4328-B7D0-744966B2C7BC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782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8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9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5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E861BED-D28B-4C25-A278-ABF98B18D3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994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5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7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00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37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2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4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5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0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06C3-B412-4122-A15F-F9873EEEBC5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4578" y="3073627"/>
            <a:ext cx="9783536" cy="886051"/>
          </a:xfrm>
        </p:spPr>
        <p:txBody>
          <a:bodyPr anchor="t">
            <a:normAutofit fontScale="90000"/>
          </a:bodyPr>
          <a:lstStyle/>
          <a:p>
            <a:r>
              <a:rPr lang="ru-RU" dirty="0" smtClean="0"/>
              <a:t>«Зачем нам блохи?» (Часть </a:t>
            </a:r>
            <a:r>
              <a:rPr lang="en-US" dirty="0" smtClean="0"/>
              <a:t>3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5593" y="4851174"/>
            <a:ext cx="9144000" cy="1655762"/>
          </a:xfrm>
        </p:spPr>
        <p:txBody>
          <a:bodyPr/>
          <a:lstStyle/>
          <a:p>
            <a:r>
              <a:rPr lang="ru-RU" dirty="0" smtClean="0"/>
              <a:t>С.Г. Медведев</a:t>
            </a:r>
          </a:p>
          <a:p>
            <a:r>
              <a:rPr lang="en-US" dirty="0" smtClean="0"/>
              <a:t>24</a:t>
            </a:r>
            <a:r>
              <a:rPr lang="ru-RU" dirty="0" smtClean="0"/>
              <a:t> </a:t>
            </a:r>
            <a:r>
              <a:rPr lang="ru-RU" dirty="0" smtClean="0"/>
              <a:t>декабря 2020 года</a:t>
            </a:r>
            <a:endParaRPr lang="ru-RU" dirty="0"/>
          </a:p>
        </p:txBody>
      </p:sp>
      <p:pic>
        <p:nvPicPr>
          <p:cNvPr id="4" name="Picture 4" descr="FL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5" y="489858"/>
            <a:ext cx="131603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6733" y="2305833"/>
            <a:ext cx="5703944" cy="3582501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altLang="ru-RU" dirty="0">
                <a:latin typeface="+mj-lt"/>
              </a:rPr>
              <a:t>Отряд блох </a:t>
            </a:r>
            <a:endParaRPr lang="ru-RU" altLang="ru-RU" dirty="0" smtClean="0">
              <a:latin typeface="+mj-lt"/>
            </a:endParaRPr>
          </a:p>
          <a:p>
            <a:pPr algn="ctr">
              <a:buFontTx/>
              <a:buNone/>
            </a:pPr>
            <a:r>
              <a:rPr lang="ru-RU" altLang="ru-RU" dirty="0" smtClean="0">
                <a:latin typeface="+mj-lt"/>
              </a:rPr>
              <a:t>насчитывает </a:t>
            </a:r>
          </a:p>
          <a:p>
            <a:pPr algn="ctr">
              <a:buFontTx/>
              <a:buNone/>
            </a:pPr>
            <a:r>
              <a:rPr lang="ru-RU" altLang="ru-RU" dirty="0" smtClean="0">
                <a:latin typeface="+mj-lt"/>
              </a:rPr>
              <a:t>более </a:t>
            </a:r>
            <a:r>
              <a:rPr lang="ru-RU" altLang="ru-RU" dirty="0" smtClean="0">
                <a:solidFill>
                  <a:srgbClr val="FF3300"/>
                </a:solidFill>
                <a:latin typeface="+mj-lt"/>
              </a:rPr>
              <a:t>2200 </a:t>
            </a:r>
            <a:r>
              <a:rPr lang="ru-RU" altLang="ru-RU" dirty="0" smtClean="0">
                <a:latin typeface="+mj-lt"/>
              </a:rPr>
              <a:t>видов</a:t>
            </a:r>
          </a:p>
          <a:p>
            <a:pPr algn="ctr">
              <a:buFontTx/>
              <a:buNone/>
            </a:pPr>
            <a:r>
              <a:rPr lang="ru-RU" altLang="ru-RU" dirty="0" smtClean="0">
                <a:solidFill>
                  <a:srgbClr val="FF3300"/>
                </a:solidFill>
                <a:latin typeface="+mj-lt"/>
              </a:rPr>
              <a:t>828</a:t>
            </a:r>
            <a:r>
              <a:rPr lang="ru-RU" altLang="ru-RU" dirty="0" smtClean="0">
                <a:latin typeface="+mj-lt"/>
              </a:rPr>
              <a:t> подвидов</a:t>
            </a:r>
          </a:p>
          <a:p>
            <a:pPr algn="ctr">
              <a:buFontTx/>
              <a:buNone/>
            </a:pPr>
            <a:r>
              <a:rPr lang="ru-RU" altLang="ru-RU" dirty="0" smtClean="0">
                <a:latin typeface="+mj-lt"/>
              </a:rPr>
              <a:t>18 семейств</a:t>
            </a:r>
          </a:p>
          <a:p>
            <a:pPr algn="ctr">
              <a:buFontTx/>
              <a:buNone/>
            </a:pPr>
            <a:r>
              <a:rPr lang="ru-RU" altLang="ru-RU" dirty="0" smtClean="0">
                <a:solidFill>
                  <a:srgbClr val="FF3300"/>
                </a:solidFill>
                <a:latin typeface="+mj-lt"/>
              </a:rPr>
              <a:t>242 </a:t>
            </a:r>
            <a:r>
              <a:rPr lang="ru-RU" altLang="ru-RU" dirty="0" smtClean="0">
                <a:latin typeface="+mj-lt"/>
              </a:rPr>
              <a:t>рода</a:t>
            </a:r>
          </a:p>
          <a:p>
            <a:pPr algn="ctr">
              <a:buFontTx/>
              <a:buNone/>
            </a:pPr>
            <a:r>
              <a:rPr lang="ru-RU" altLang="ru-RU" dirty="0" smtClean="0">
                <a:solidFill>
                  <a:srgbClr val="FF3300"/>
                </a:solidFill>
                <a:latin typeface="+mj-lt"/>
              </a:rPr>
              <a:t>97</a:t>
            </a:r>
            <a:r>
              <a:rPr lang="ru-RU" altLang="ru-RU" dirty="0" smtClean="0">
                <a:latin typeface="+mj-lt"/>
              </a:rPr>
              <a:t> </a:t>
            </a:r>
            <a:r>
              <a:rPr lang="ru-RU" altLang="ru-RU" dirty="0" err="1" smtClean="0">
                <a:latin typeface="+mj-lt"/>
              </a:rPr>
              <a:t>подрода</a:t>
            </a:r>
            <a:endParaRPr lang="ru-RU" altLang="ru-RU" dirty="0">
              <a:latin typeface="+mj-lt"/>
            </a:endParaRPr>
          </a:p>
          <a:p>
            <a:pPr>
              <a:buFontTx/>
              <a:buNone/>
            </a:pPr>
            <a:endParaRPr lang="ru-RU" altLang="ru-RU" dirty="0">
              <a:latin typeface="+mj-lt"/>
            </a:endParaRPr>
          </a:p>
        </p:txBody>
      </p:sp>
      <p:pic>
        <p:nvPicPr>
          <p:cNvPr id="5" name="Picture 4" descr="Fleas_Generall view copy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8"/>
          <a:stretch/>
        </p:blipFill>
        <p:spPr bwMode="auto">
          <a:xfrm flipH="1">
            <a:off x="0" y="168538"/>
            <a:ext cx="5210594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2396"/>
          <a:stretch/>
        </p:blipFill>
        <p:spPr>
          <a:xfrm>
            <a:off x="8581291" y="3366198"/>
            <a:ext cx="3459983" cy="3411415"/>
          </a:xfrm>
          <a:prstGeom prst="rect">
            <a:avLst/>
          </a:prstGeom>
        </p:spPr>
      </p:pic>
      <p:pic>
        <p:nvPicPr>
          <p:cNvPr id="4" name="Picture 5" descr="Stephanociricidae-flea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95" y="-199528"/>
            <a:ext cx="5801250" cy="435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 </a:t>
            </a:r>
            <a:r>
              <a:rPr lang="ru-RU" dirty="0" smtClean="0"/>
              <a:t>обусловлены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23482" y="1376625"/>
            <a:ext cx="65917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отсутствием </a:t>
            </a:r>
            <a:r>
              <a:rPr lang="ru-RU" sz="2800" dirty="0"/>
              <a:t>сведений о вымерших </a:t>
            </a:r>
            <a:r>
              <a:rPr lang="ru-RU" sz="2800" dirty="0" smtClean="0"/>
              <a:t>таксонах </a:t>
            </a:r>
          </a:p>
          <a:p>
            <a:r>
              <a:rPr lang="ru-RU" sz="2800" b="1" dirty="0" smtClean="0"/>
              <a:t>сходство</a:t>
            </a:r>
            <a:r>
              <a:rPr lang="ru-RU" sz="2800" dirty="0" smtClean="0"/>
              <a:t>м </a:t>
            </a:r>
            <a:r>
              <a:rPr lang="ru-RU" sz="2800" dirty="0"/>
              <a:t>образа жизни большинства представителей </a:t>
            </a:r>
            <a:r>
              <a:rPr lang="ru-RU" sz="2800" dirty="0" smtClean="0"/>
              <a:t>отряда (периодически </a:t>
            </a:r>
            <a:r>
              <a:rPr lang="ru-RU" sz="2800" dirty="0"/>
              <a:t>нападающими </a:t>
            </a:r>
            <a:r>
              <a:rPr lang="ru-RU" sz="2800" dirty="0" err="1" smtClean="0"/>
              <a:t>гнездово</a:t>
            </a:r>
            <a:r>
              <a:rPr lang="ru-RU" sz="2800" dirty="0" smtClean="0"/>
              <a:t>-норовые паразиты) млекопитающих </a:t>
            </a:r>
          </a:p>
          <a:p>
            <a:r>
              <a:rPr lang="ru-RU" sz="2800" dirty="0" smtClean="0"/>
              <a:t>Морфологическая </a:t>
            </a:r>
            <a:r>
              <a:rPr lang="ru-RU" sz="2800" b="1" dirty="0"/>
              <a:t>цельность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b="1" dirty="0" smtClean="0"/>
              <a:t>единство</a:t>
            </a:r>
            <a:r>
              <a:rPr lang="ru-RU" sz="2800" dirty="0" smtClean="0"/>
              <a:t> </a:t>
            </a:r>
            <a:r>
              <a:rPr lang="ru-RU" sz="2800" dirty="0"/>
              <a:t>плана строения органов тела, </a:t>
            </a:r>
            <a:endParaRPr lang="ru-RU" sz="2800" dirty="0" smtClean="0"/>
          </a:p>
          <a:p>
            <a:r>
              <a:rPr lang="ru-RU" sz="2800" dirty="0" smtClean="0"/>
              <a:t>наличии </a:t>
            </a:r>
            <a:r>
              <a:rPr lang="ru-RU" sz="2800" dirty="0"/>
              <a:t>большого числа сходных признаков, возникающих параллельно в разных таксонах </a:t>
            </a:r>
            <a:r>
              <a:rPr lang="ru-RU" sz="2800" dirty="0" smtClean="0"/>
              <a:t>отряда</a:t>
            </a:r>
            <a:endParaRPr lang="ru-RU" sz="2800" dirty="0"/>
          </a:p>
        </p:txBody>
      </p:sp>
      <p:pic>
        <p:nvPicPr>
          <p:cNvPr id="3074" name="Picture 2" descr="Кубик Рубика Головоломка куб Мегаминкс, куб, игра, арт, квадрат png |  Klipartz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45" y="0"/>
            <a:ext cx="35242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упить Скоростной Кубик Рубика 3х3 - настольная игра-головоломка (обзор,  отзывы, цена) - Игрове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51" y="2130251"/>
            <a:ext cx="2750361" cy="202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Где выгодно купить кубик Рубика - ПокупкиСама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41" y="4029389"/>
            <a:ext cx="3771481" cy="28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457" y="415367"/>
            <a:ext cx="10515600" cy="1325563"/>
          </a:xfrm>
        </p:spPr>
        <p:txBody>
          <a:bodyPr/>
          <a:lstStyle/>
          <a:p>
            <a:r>
              <a:rPr lang="ru-RU" dirty="0" smtClean="0"/>
              <a:t>ЧТО ДЕЛАТЬ?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05319" y="1919235"/>
            <a:ext cx="965646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НУЖЕН ПЛАН ИССЛЕДОВАНИЙ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КАК НЕ УТОНУТЬ В ДЕТАЛЯХ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ПОНЯТЬ КАК ОБЪЕДИНЯТЬ РАЗНОООБРАЗНЫЕ И МНОГОЧИСЛЕННЫЕ ФАКТЫ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54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71" y="0"/>
            <a:ext cx="45517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5" y="0"/>
            <a:ext cx="50433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961" y="70339"/>
            <a:ext cx="854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Garsia-Bellido</a:t>
            </a:r>
            <a:r>
              <a:rPr lang="en-US" dirty="0"/>
              <a:t> et al., 1979; </a:t>
            </a:r>
            <a:r>
              <a:rPr lang="ru-RU" dirty="0"/>
              <a:t>Геринг, 1985; </a:t>
            </a:r>
            <a:r>
              <a:rPr lang="ru-RU" dirty="0" err="1"/>
              <a:t>Рэфф</a:t>
            </a:r>
            <a:r>
              <a:rPr lang="ru-RU" dirty="0"/>
              <a:t>, </a:t>
            </a:r>
            <a:r>
              <a:rPr lang="ru-RU" dirty="0" err="1"/>
              <a:t>Кофмен</a:t>
            </a:r>
            <a:r>
              <a:rPr lang="ru-RU" dirty="0"/>
              <a:t>, 1986; </a:t>
            </a:r>
            <a:r>
              <a:rPr lang="ru-RU" dirty="0" err="1"/>
              <a:t>Робертис</a:t>
            </a:r>
            <a:r>
              <a:rPr lang="ru-RU" dirty="0"/>
              <a:t> и др., 1989</a:t>
            </a:r>
          </a:p>
        </p:txBody>
      </p:sp>
    </p:spTree>
    <p:extLst>
      <p:ext uri="{BB962C8B-B14F-4D97-AF65-F5344CB8AC3E}">
        <p14:creationId xmlns:p14="http://schemas.microsoft.com/office/powerpoint/2010/main" val="16506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Гены, от которых вырастают крылья. И ноги. И всё остальн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9" y="1225498"/>
            <a:ext cx="9866563" cy="43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biomolecula.ru/media/cache/3d/69/3d6988136ba97e9497af6c15123994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0" y="1955608"/>
            <a:ext cx="11104706" cy="36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5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14" y="144061"/>
            <a:ext cx="6863024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Паразиты рукокрылых – блохи сем. </a:t>
            </a:r>
            <a:r>
              <a:rPr lang="en-US" sz="4000" dirty="0" err="1" smtClean="0"/>
              <a:t>Ischnopsyllidae</a:t>
            </a:r>
            <a:endParaRPr lang="ru-RU" sz="4000" dirty="0"/>
          </a:p>
        </p:txBody>
      </p:sp>
      <p:pic>
        <p:nvPicPr>
          <p:cNvPr id="3" name="Picture 2" descr="Биолог рассказал, в каких случаях летучие мыши угрожают людям - РИА  Новости, 28.04.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491" y="3455740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50" y="1346478"/>
            <a:ext cx="4027889" cy="3921891"/>
          </a:xfrm>
          <a:prstGeom prst="rect">
            <a:avLst/>
          </a:prstGeom>
        </p:spPr>
      </p:pic>
      <p:pic>
        <p:nvPicPr>
          <p:cNvPr id="5122" name="Picture 2" descr="Малайский коротконосый крылан — Википед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13483" r="11619" b="251"/>
          <a:stretch/>
        </p:blipFill>
        <p:spPr bwMode="auto">
          <a:xfrm>
            <a:off x="0" y="0"/>
            <a:ext cx="4742824" cy="345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719990"/>
              </p:ext>
            </p:extLst>
          </p:nvPr>
        </p:nvGraphicFramePr>
        <p:xfrm>
          <a:off x="1959427" y="-89246"/>
          <a:ext cx="8701874" cy="66632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6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8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Thaumapsyllinae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Thaumapsylla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ИМ</a:t>
                      </a:r>
                      <a:r>
                        <a:rPr lang="en-US" sz="1400" dirty="0">
                          <a:effectLst/>
                        </a:rPr>
                        <a:t>_</a:t>
                      </a:r>
                      <a:r>
                        <a:rPr lang="ru-RU" sz="1400" dirty="0" err="1">
                          <a:effectLst/>
                        </a:rPr>
                        <a:t>Афртр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Крыланы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Ischnopsyllinae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Chiropteropsyllini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Chiropteropsylla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809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Пал_Афртр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Emballonuroidea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Ischnopsyllini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8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Myodopsylla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Пал_Неарк_Неотр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Mitchella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</a:t>
                      </a: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Ischnopsyllus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Пал_Афртр_ИМ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Araeopsylla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Пал_Афртр_ИМ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Rhinolophopsylla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Пал_Афртр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Rhinolphidae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Dampfia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Афртр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Oxyparius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Афртр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Lagaropsylla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Афртр_ИМ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Nycteridopsyllini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Nycteridopsylla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Пал_Неарк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Sternopsyllini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Alectopsylla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Неотр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Hormopsylla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Неотр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Ptilopsylla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Неотр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Rothschildopsylla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Неотр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0911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Sternopsylla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Неарк_Неотр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090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Porribiini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Coorilla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Австр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Molossidae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0433">
                <a:tc>
                  <a:txBody>
                    <a:bodyPr/>
                    <a:lstStyle/>
                    <a:p>
                      <a:pPr marL="45021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Porribius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ИМ_Австр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04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Vespertilionidae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450215"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</a:rPr>
                        <a:t>Serendipsylla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Австр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90488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Megadermatidae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icrosoft Sans Serif" panose="020B0604020202020204" pitchFamily="34" charset="0"/>
                      </a:endParaRPr>
                    </a:p>
                  </a:txBody>
                  <a:tcPr marL="27083" marR="27083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8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8133" y="133038"/>
            <a:ext cx="5848088" cy="178619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dirty="0" smtClean="0">
                <a:latin typeface="+mj-lt"/>
              </a:rPr>
              <a:t>Необходим </a:t>
            </a:r>
            <a:r>
              <a:rPr lang="ru-RU" altLang="ru-RU" sz="2400" dirty="0">
                <a:latin typeface="+mj-lt"/>
              </a:rPr>
              <a:t>углубленный анализ строения сходных морфологических структур, привлечение новых методов выявления особенностей таксонов блох</a:t>
            </a:r>
          </a:p>
          <a:p>
            <a:endParaRPr lang="ru-RU" altLang="ru-RU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7224"/>
          <a:stretch/>
        </p:blipFill>
        <p:spPr bwMode="auto">
          <a:xfrm>
            <a:off x="2888899" y="3455585"/>
            <a:ext cx="3064749" cy="34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 descr="MORPH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38" y="3416439"/>
            <a:ext cx="3828643" cy="344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15" name="Picture 7" descr="FLEA_H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043" y="0"/>
            <a:ext cx="3067957" cy="33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ORPH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 rot="16200000">
            <a:off x="-333104" y="3751551"/>
            <a:ext cx="3439554" cy="277334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ORPH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6649"/>
          <a:stretch/>
        </p:blipFill>
        <p:spPr>
          <a:xfrm>
            <a:off x="9549284" y="3456664"/>
            <a:ext cx="2642716" cy="349930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2210" cy="34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240" y="2147601"/>
            <a:ext cx="3485102" cy="3760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Осуществлен анализ особенностей строения</a:t>
            </a:r>
          </a:p>
          <a:p>
            <a:pPr marL="400050" lvl="1" indent="0">
              <a:buNone/>
            </a:pPr>
            <a:r>
              <a:rPr lang="ru-RU" b="1" dirty="0" smtClean="0"/>
              <a:t>76</a:t>
            </a:r>
            <a:r>
              <a:rPr lang="ru-RU" dirty="0" smtClean="0"/>
              <a:t> </a:t>
            </a:r>
            <a:r>
              <a:rPr lang="ru-RU" dirty="0"/>
              <a:t>скелетных образований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выделено </a:t>
            </a:r>
          </a:p>
          <a:p>
            <a:pPr marL="400050" lvl="1" indent="0">
              <a:buNone/>
            </a:pPr>
            <a:r>
              <a:rPr lang="ru-RU" b="1" dirty="0" smtClean="0"/>
              <a:t>114</a:t>
            </a:r>
            <a:r>
              <a:rPr lang="ru-RU" dirty="0" smtClean="0"/>
              <a:t> признаков</a:t>
            </a:r>
          </a:p>
          <a:p>
            <a:pPr marL="400050" lvl="1" indent="0">
              <a:buNone/>
            </a:pPr>
            <a:r>
              <a:rPr lang="ru-RU" b="1" dirty="0" smtClean="0"/>
              <a:t>446</a:t>
            </a:r>
            <a:r>
              <a:rPr lang="ru-RU" dirty="0" smtClean="0"/>
              <a:t> состояний</a:t>
            </a: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8633" y="231794"/>
            <a:ext cx="9144000" cy="1385887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latin typeface="+mn-lt"/>
              </a:rPr>
              <a:t>МОРФОЛОГИЧЕСКИЕ ИССЛЕДОВАНИЯ БЛОХ</a:t>
            </a:r>
            <a:r>
              <a:rPr lang="en-US" altLang="ru-RU" sz="2000" dirty="0" smtClean="0">
                <a:latin typeface="+mn-lt"/>
              </a:rPr>
              <a:t/>
            </a:r>
            <a:br>
              <a:rPr lang="en-US" altLang="ru-RU" sz="2000" dirty="0" smtClean="0">
                <a:latin typeface="+mn-lt"/>
              </a:rPr>
            </a:br>
            <a:r>
              <a:rPr lang="ru-RU" altLang="ru-RU" sz="1000" dirty="0" smtClean="0">
                <a:latin typeface="+mn-lt"/>
              </a:rPr>
              <a:t/>
            </a:r>
            <a:br>
              <a:rPr lang="ru-RU" altLang="ru-RU" sz="1000" dirty="0" smtClean="0">
                <a:latin typeface="+mn-lt"/>
              </a:rPr>
            </a:br>
            <a:r>
              <a:rPr lang="ru-RU" altLang="ru-RU" sz="1600" b="1" dirty="0" smtClean="0">
                <a:latin typeface="+mn-lt"/>
              </a:rPr>
              <a:t>У 91% РОДОВ И ПОДРОДОВ БЛОХ ИЗУЧЕНО ОКОЛО 170 СКЕЛЕТНЫХ ОБРАЗОВАНИЙ</a:t>
            </a:r>
            <a:br>
              <a:rPr lang="ru-RU" altLang="ru-RU" sz="1600" b="1" dirty="0" smtClean="0">
                <a:latin typeface="+mn-lt"/>
              </a:rPr>
            </a:br>
            <a:r>
              <a:rPr lang="ru-RU" altLang="ru-RU" sz="1600" b="1" dirty="0" smtClean="0">
                <a:latin typeface="+mn-lt"/>
              </a:rPr>
              <a:t>СДЕЛАНО ОКОЛО 5000 ФОТОГРАФИЙ СТРУКТУР</a:t>
            </a:r>
            <a:endParaRPr lang="ru-RU" altLang="ru-RU" sz="1600" b="1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96493" y="1355271"/>
            <a:ext cx="7348466" cy="5502729"/>
            <a:chOff x="1706852" y="-63528"/>
            <a:chExt cx="8817524" cy="69215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852" y="-63528"/>
              <a:ext cx="8817524" cy="692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139692" y="584950"/>
              <a:ext cx="2156108" cy="16199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587964" y="542927"/>
              <a:ext cx="2156108" cy="55923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935761" y="480804"/>
              <a:ext cx="2371719" cy="21561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402684" y="44625"/>
              <a:ext cx="2869780" cy="508399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035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b="16899"/>
          <a:stretch/>
        </p:blipFill>
        <p:spPr>
          <a:xfrm>
            <a:off x="511976" y="1306285"/>
            <a:ext cx="7272837" cy="2702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0052" y="774122"/>
            <a:ext cx="435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Раннеюрский возраст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2416" y="218507"/>
            <a:ext cx="697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Предположительно предки блох могли перейти к паразитированию на древних млекопитающих в верхнем триасе и нижней юре (230-200 млн</a:t>
            </a:r>
            <a:r>
              <a:rPr lang="ru-RU" dirty="0" smtClean="0"/>
              <a:t>. л. н</a:t>
            </a:r>
            <a:r>
              <a:rPr lang="ru-RU" dirty="0"/>
              <a:t>). </a:t>
            </a: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00" y="228600"/>
            <a:ext cx="4467200" cy="2384368"/>
          </a:xfrm>
          <a:prstGeom prst="rect">
            <a:avLst/>
          </a:prstGeom>
        </p:spPr>
      </p:pic>
      <p:pic>
        <p:nvPicPr>
          <p:cNvPr id="10" name="Picture 2" descr="Землеройки — не мыши и не кро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32" y="3605754"/>
            <a:ext cx="4065361" cy="29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1537" y="4593821"/>
            <a:ext cx="6080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отличались </a:t>
            </a:r>
            <a:r>
              <a:rPr lang="ru-RU" dirty="0"/>
              <a:t>небольшими </a:t>
            </a:r>
            <a:r>
              <a:rPr lang="ru-RU" dirty="0" smtClean="0"/>
              <a:t>размерами</a:t>
            </a:r>
            <a:r>
              <a:rPr lang="en-US" dirty="0" smtClean="0"/>
              <a:t> </a:t>
            </a:r>
            <a:r>
              <a:rPr lang="ru-RU" dirty="0" smtClean="0"/>
              <a:t>и весом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имели высокую интенсивность метаболизма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теплоизоляция в виде волосяного покрова и обогрева в гнездах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8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18" y="328419"/>
            <a:ext cx="8983226" cy="62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33" y="0"/>
            <a:ext cx="7348466" cy="550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863"/>
            <a:ext cx="2857500" cy="3028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b="5473"/>
          <a:stretch/>
        </p:blipFill>
        <p:spPr>
          <a:xfrm>
            <a:off x="0" y="4195186"/>
            <a:ext cx="2746570" cy="26628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984738" y="1637882"/>
            <a:ext cx="2753249" cy="39992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09" y="3878664"/>
            <a:ext cx="2913959" cy="2979336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4250453" y="1406770"/>
            <a:ext cx="281354" cy="3727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35" y="-170822"/>
            <a:ext cx="2274219" cy="2258106"/>
          </a:xfr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591341" y="763675"/>
            <a:ext cx="1678074" cy="221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85451" cy="2351315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2120202" y="934497"/>
            <a:ext cx="1376624" cy="271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66" y="3861392"/>
            <a:ext cx="2996607" cy="2996607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5476352" y="2180492"/>
            <a:ext cx="1497205" cy="31250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4" y="2521186"/>
            <a:ext cx="3463908" cy="4266475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 flipH="1" flipV="1">
            <a:off x="8651631" y="1416818"/>
            <a:ext cx="1287866" cy="34281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8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74" y="2974312"/>
            <a:ext cx="3470497" cy="379325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1" y="0"/>
            <a:ext cx="8812405" cy="6037325"/>
          </a:xfrm>
        </p:spPr>
      </p:pic>
    </p:spTree>
    <p:extLst>
      <p:ext uri="{BB962C8B-B14F-4D97-AF65-F5344CB8AC3E}">
        <p14:creationId xmlns:p14="http://schemas.microsoft.com/office/powerpoint/2010/main" val="41501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4"/>
          <a:stretch/>
        </p:blipFill>
        <p:spPr>
          <a:xfrm>
            <a:off x="157090" y="241161"/>
            <a:ext cx="6331408" cy="2843683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4" y="1955952"/>
            <a:ext cx="4997380" cy="26471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9"/>
          <a:stretch/>
        </p:blipFill>
        <p:spPr>
          <a:xfrm>
            <a:off x="0" y="3145133"/>
            <a:ext cx="6331408" cy="337792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04" y="4044888"/>
            <a:ext cx="2257031" cy="26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5" y="0"/>
            <a:ext cx="2842994" cy="32657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4"/>
          <a:stretch/>
        </p:blipFill>
        <p:spPr>
          <a:xfrm>
            <a:off x="2910340" y="70339"/>
            <a:ext cx="6331408" cy="2843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78" y="3346100"/>
            <a:ext cx="2753596" cy="3252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9819">
            <a:off x="7833460" y="1807834"/>
            <a:ext cx="3639312" cy="372465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2582427" y="1004835"/>
            <a:ext cx="2491991" cy="4622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176576" y="2311121"/>
            <a:ext cx="319872" cy="25238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601767" y="1497204"/>
            <a:ext cx="1919235" cy="1909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8321711" y="1297912"/>
            <a:ext cx="2329542" cy="11237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8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r="11163"/>
          <a:stretch/>
        </p:blipFill>
        <p:spPr>
          <a:xfrm>
            <a:off x="200967" y="0"/>
            <a:ext cx="4697711" cy="4019341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145134" y="2301073"/>
            <a:ext cx="703385" cy="90435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47453" r="14143" b="6445"/>
          <a:stretch/>
        </p:blipFill>
        <p:spPr>
          <a:xfrm>
            <a:off x="331595" y="3670917"/>
            <a:ext cx="3607358" cy="318708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87" y="2863781"/>
            <a:ext cx="3325778" cy="3293278"/>
          </a:xfrm>
        </p:spPr>
      </p:pic>
      <p:sp>
        <p:nvSpPr>
          <p:cNvPr id="12" name="Овал 11"/>
          <p:cNvSpPr/>
          <p:nvPr/>
        </p:nvSpPr>
        <p:spPr>
          <a:xfrm>
            <a:off x="1599362" y="4747768"/>
            <a:ext cx="703385" cy="142519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1868993" y="4531805"/>
            <a:ext cx="3506875" cy="63304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7" y="1537397"/>
            <a:ext cx="3487949" cy="38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8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01" y="-264141"/>
            <a:ext cx="10199077" cy="7122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4079" y="100483"/>
            <a:ext cx="914400" cy="23714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0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8178" cy="1325563"/>
          </a:xfrm>
        </p:spPr>
        <p:txBody>
          <a:bodyPr/>
          <a:lstStyle/>
          <a:p>
            <a:r>
              <a:rPr lang="ru-RU" dirty="0" smtClean="0"/>
              <a:t>Разнообразие строение </a:t>
            </a:r>
            <a:r>
              <a:rPr lang="ru-RU" dirty="0" err="1" smtClean="0"/>
              <a:t>фрагмы</a:t>
            </a:r>
            <a:r>
              <a:rPr lang="ru-RU" dirty="0" smtClean="0"/>
              <a:t> </a:t>
            </a:r>
            <a:r>
              <a:rPr lang="ru-RU" dirty="0" err="1" smtClean="0"/>
              <a:t>мезонотума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0" y="2797736"/>
            <a:ext cx="3816096" cy="34320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73" y="1834159"/>
            <a:ext cx="3730752" cy="4053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80" y="2270760"/>
            <a:ext cx="3816096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USCUL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1564"/>
          <a:stretch>
            <a:fillRect/>
          </a:stretch>
        </p:blipFill>
        <p:spPr bwMode="auto">
          <a:xfrm>
            <a:off x="2796187" y="441675"/>
            <a:ext cx="7613905" cy="64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9942" y="0"/>
            <a:ext cx="9443776" cy="850106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Морфофункциональные комплексы груди блох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64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9443776" cy="850106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Морфофункциональные комплексы головы блох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77"/>
          <a:stretch/>
        </p:blipFill>
        <p:spPr>
          <a:xfrm>
            <a:off x="2180493" y="1033480"/>
            <a:ext cx="7596554" cy="5616625"/>
          </a:xfrm>
        </p:spPr>
      </p:pic>
    </p:spTree>
    <p:extLst>
      <p:ext uri="{BB962C8B-B14F-4D97-AF65-F5344CB8AC3E}">
        <p14:creationId xmlns:p14="http://schemas.microsoft.com/office/powerpoint/2010/main" val="8276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56" y="0"/>
            <a:ext cx="923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011735" y="0"/>
            <a:ext cx="7286486" cy="5415520"/>
            <a:chOff x="1706852" y="-63528"/>
            <a:chExt cx="8817524" cy="69215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852" y="-63528"/>
              <a:ext cx="8817524" cy="692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2139692" y="584950"/>
              <a:ext cx="2156108" cy="16199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587964" y="542927"/>
              <a:ext cx="2156108" cy="55923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35761" y="480804"/>
              <a:ext cx="2371719" cy="21561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7402684" y="44625"/>
              <a:ext cx="2869780" cy="508399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21" y="3174184"/>
            <a:ext cx="4760519" cy="3683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44" y="3017018"/>
            <a:ext cx="1399344" cy="3951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611" y="1848897"/>
            <a:ext cx="2160396" cy="1938992"/>
          </a:xfrm>
          <a:prstGeom prst="rect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/>
              <a:t>К</a:t>
            </a:r>
            <a:r>
              <a:rPr lang="ru-RU" sz="2000" dirty="0" smtClean="0"/>
              <a:t>акие </a:t>
            </a:r>
            <a:r>
              <a:rPr lang="ru-RU" sz="2000" b="1" dirty="0"/>
              <a:t>скелетные</a:t>
            </a:r>
            <a:r>
              <a:rPr lang="ru-RU" sz="2000" dirty="0"/>
              <a:t> элементы </a:t>
            </a:r>
            <a:r>
              <a:rPr lang="ru-RU" sz="2000" dirty="0" smtClean="0"/>
              <a:t>наиболее изменчивы,  эволюционно </a:t>
            </a:r>
            <a:r>
              <a:rPr lang="ru-RU" sz="2000" b="1" dirty="0" smtClean="0"/>
              <a:t>пластичны</a:t>
            </a:r>
            <a:r>
              <a:rPr lang="ru-RU" sz="2000" dirty="0" smtClean="0"/>
              <a:t>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909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08615"/>
              </p:ext>
            </p:extLst>
          </p:nvPr>
        </p:nvGraphicFramePr>
        <p:xfrm>
          <a:off x="481374" y="344099"/>
          <a:ext cx="7401842" cy="63668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5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32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Морфофункциональные комплексы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Ко-во признаков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Ко-во состояний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Клипеофронтальный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62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Генальный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Окципитальный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Переднегрудной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28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r>
                        <a:rPr lang="ru-RU" sz="1200" dirty="0" smtClean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Пропорций головы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Грудных соединительных </a:t>
                      </a:r>
                      <a:r>
                        <a:rPr lang="ru-RU" sz="1200" dirty="0">
                          <a:effectLst/>
                        </a:rPr>
                        <a:t>пластинок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Нототоракальный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Нототрохантеральный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83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Пропорций груди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Стерноторакальный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Абдоминальный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040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Терминальных сегментов брюшка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Полового аппарата самок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Полового аппарата самцов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63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4040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Модифицированных сегментов брюшка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6" marR="2571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24472" y="793174"/>
            <a:ext cx="6766792" cy="1472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5391"/>
          <a:stretch/>
        </p:blipFill>
        <p:spPr>
          <a:xfrm rot="5400000">
            <a:off x="7118708" y="1477896"/>
            <a:ext cx="5676900" cy="397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69269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8660" y="916707"/>
            <a:ext cx="4898378" cy="4469209"/>
          </a:xfrm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ru-RU" dirty="0"/>
              <a:t>40 % </a:t>
            </a:r>
            <a:r>
              <a:rPr lang="ru-RU" dirty="0" smtClean="0"/>
              <a:t>(38 признаков с 158 состояниями) характеризуют структуры </a:t>
            </a:r>
            <a:r>
              <a:rPr lang="ru-RU" dirty="0" smtClean="0">
                <a:solidFill>
                  <a:srgbClr val="FF0000"/>
                </a:solidFill>
              </a:rPr>
              <a:t>фронтального</a:t>
            </a:r>
            <a:r>
              <a:rPr lang="ru-RU" dirty="0" smtClean="0"/>
              <a:t> комплекса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18 </a:t>
            </a:r>
            <a:r>
              <a:rPr lang="ru-RU" dirty="0"/>
              <a:t>признаков с 83 состояниями х</a:t>
            </a:r>
            <a:r>
              <a:rPr lang="ru-RU" dirty="0" smtClean="0"/>
              <a:t>арактеризуют структуры </a:t>
            </a:r>
            <a:r>
              <a:rPr lang="ru-RU" dirty="0" smtClean="0">
                <a:solidFill>
                  <a:srgbClr val="FF0000"/>
                </a:solidFill>
              </a:rPr>
              <a:t>нототрохантерального</a:t>
            </a:r>
            <a:r>
              <a:rPr lang="ru-RU" dirty="0" smtClean="0"/>
              <a:t> комплекса </a:t>
            </a:r>
            <a:endParaRPr lang="ru-RU" dirty="0"/>
          </a:p>
        </p:txBody>
      </p:sp>
      <p:pic>
        <p:nvPicPr>
          <p:cNvPr id="4" name="Picture 4" descr="36801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8" y="482322"/>
            <a:ext cx="2245882" cy="22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7280" y="1436914"/>
            <a:ext cx="4625591" cy="3766159"/>
          </a:xfrm>
          <a:prstGeom prst="rect">
            <a:avLst/>
          </a:prstGeom>
          <a:gradFill>
            <a:gsLst>
              <a:gs pos="4000">
                <a:schemeClr val="accent1">
                  <a:lumMod val="5000"/>
                  <a:lumOff val="95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4000">
                  <a:schemeClr val="accent1">
                    <a:lumMod val="5000"/>
                    <a:lumOff val="95000"/>
                  </a:schemeClr>
                </a:gs>
                <a:gs pos="5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Они способствует быстрому перемещению сквозь шерсть хозяина и частицы субстрата гнезда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Они обеспечивают быструю ходьбу и прыжок блох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03007" y="110532"/>
            <a:ext cx="79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 всех выделенных признаков и состояний</a:t>
            </a:r>
          </a:p>
        </p:txBody>
      </p:sp>
      <p:pic>
        <p:nvPicPr>
          <p:cNvPr id="7" name="Picture 4" descr="Metathorax_Jump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5" y="3034601"/>
            <a:ext cx="2632397" cy="32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270171" y="2813539"/>
            <a:ext cx="5627077" cy="342648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07" y="2549534"/>
            <a:ext cx="3485102" cy="1741111"/>
          </a:xfr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4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45000"/>
                  <a:lumOff val="55000"/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ыделено </a:t>
            </a:r>
          </a:p>
          <a:p>
            <a:pPr marL="400050" lvl="1" indent="0">
              <a:buNone/>
            </a:pPr>
            <a:r>
              <a:rPr lang="ru-RU" b="1" dirty="0" smtClean="0"/>
              <a:t>114</a:t>
            </a:r>
            <a:r>
              <a:rPr lang="ru-RU" dirty="0" smtClean="0"/>
              <a:t> признаков</a:t>
            </a:r>
          </a:p>
          <a:p>
            <a:pPr marL="400050" lvl="1" indent="0">
              <a:buNone/>
            </a:pPr>
            <a:r>
              <a:rPr lang="ru-RU" b="1" dirty="0" smtClean="0"/>
              <a:t>446</a:t>
            </a:r>
            <a:r>
              <a:rPr lang="ru-RU" dirty="0" smtClean="0"/>
              <a:t> состояний</a:t>
            </a: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8633" y="231794"/>
            <a:ext cx="7489371" cy="1385887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latin typeface="+mn-lt"/>
              </a:rPr>
              <a:t>МОРФОЛОГИЧЕСКИЕ ИССЛЕДОВАНИЯ БЛОХ</a:t>
            </a:r>
            <a:r>
              <a:rPr lang="en-US" altLang="ru-RU" sz="2000" dirty="0" smtClean="0">
                <a:latin typeface="+mn-lt"/>
              </a:rPr>
              <a:t/>
            </a:r>
            <a:br>
              <a:rPr lang="en-US" altLang="ru-RU" sz="2000" dirty="0" smtClean="0">
                <a:latin typeface="+mn-lt"/>
              </a:rPr>
            </a:br>
            <a:r>
              <a:rPr lang="ru-RU" altLang="ru-RU" sz="1000" dirty="0" smtClean="0">
                <a:latin typeface="+mn-lt"/>
              </a:rPr>
              <a:t/>
            </a:r>
            <a:br>
              <a:rPr lang="ru-RU" altLang="ru-RU" sz="1000" dirty="0" smtClean="0">
                <a:latin typeface="+mn-lt"/>
              </a:rPr>
            </a:br>
            <a:r>
              <a:rPr lang="ru-RU" altLang="ru-RU" sz="1600" b="1" dirty="0" smtClean="0">
                <a:latin typeface="+mn-lt"/>
              </a:rPr>
              <a:t>У 91% РОДОВ И ПОДРОДОВ БЛОХ ИЗУЧЕНО ОКОЛО 170 СКЕЛЕТНЫХ ОБРАЗОВАНИЙ</a:t>
            </a:r>
            <a:br>
              <a:rPr lang="ru-RU" altLang="ru-RU" sz="1600" b="1" dirty="0" smtClean="0">
                <a:latin typeface="+mn-lt"/>
              </a:rPr>
            </a:br>
            <a:r>
              <a:rPr lang="ru-RU" altLang="ru-RU" sz="1600" b="1" dirty="0" smtClean="0">
                <a:latin typeface="+mn-lt"/>
              </a:rPr>
              <a:t>СДЕЛАНО ОКОЛО 5000 ФОТОГРАФИЙ СТРУКТУР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561574" y="1225900"/>
            <a:ext cx="4833257" cy="122589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26784">
                <a:srgbClr val="DAA504"/>
              </a:gs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531429" y="2592475"/>
            <a:ext cx="51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103429" y="2451798"/>
            <a:ext cx="68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601767" y="3928906"/>
            <a:ext cx="1487156" cy="1175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59261" y="4079631"/>
            <a:ext cx="128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+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35403" y="3918858"/>
            <a:ext cx="1949380" cy="116560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9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онечная форма Фридмана в теореме Краскала | Наука для чайников | Яндекс 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34886" y="963383"/>
            <a:ext cx="9462407" cy="48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0874" y="4224703"/>
            <a:ext cx="1885950" cy="1853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57222" y="1085222"/>
            <a:ext cx="1356528" cy="97469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leas - 0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1" y="449263"/>
            <a:ext cx="7586504" cy="6313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3657601" y="4638676"/>
            <a:ext cx="5535613" cy="16351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3944938" y="857251"/>
            <a:ext cx="5535612" cy="16351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3765551" y="1808163"/>
            <a:ext cx="5535613" cy="2233612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3981451" y="3378201"/>
            <a:ext cx="5535613" cy="16351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882775" y="5373688"/>
            <a:ext cx="2305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Про- и метаторакс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847851" y="4029075"/>
            <a:ext cx="1838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Голова</a:t>
            </a:r>
            <a:r>
              <a:rPr lang="en-US" altLang="ru-RU" sz="2000"/>
              <a:t> </a:t>
            </a:r>
            <a:r>
              <a:rPr lang="en-US" altLang="ru-RU" sz="2000">
                <a:solidFill>
                  <a:schemeClr val="bg1"/>
                </a:solidFill>
              </a:rPr>
              <a:t>(</a:t>
            </a:r>
            <a:r>
              <a:rPr lang="ru-RU" altLang="ru-RU" sz="2000"/>
              <a:t>снизу</a:t>
            </a:r>
            <a:r>
              <a:rPr lang="en-US" altLang="ru-RU" sz="2000">
                <a:solidFill>
                  <a:schemeClr val="bg1"/>
                </a:solidFill>
              </a:rPr>
              <a:t>)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882775" y="2492376"/>
            <a:ext cx="18367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Модифицированные сегменты и гениталии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881189" y="1341438"/>
            <a:ext cx="1838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Голова </a:t>
            </a:r>
            <a:r>
              <a:rPr lang="en-US" altLang="ru-RU" sz="2000"/>
              <a:t>(</a:t>
            </a:r>
            <a:r>
              <a:rPr lang="ru-RU" altLang="ru-RU" sz="2000"/>
              <a:t>сбоку</a:t>
            </a:r>
            <a:r>
              <a:rPr lang="en-US" altLang="ru-RU" sz="2000"/>
              <a:t>)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2417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7" grpId="1" animBg="1"/>
      <p:bldP spid="26628" grpId="0" animBg="1"/>
      <p:bldP spid="26629" grpId="0" animBg="1"/>
      <p:bldP spid="26629" grpId="1" animBg="1"/>
      <p:bldP spid="26630" grpId="0" animBg="1"/>
      <p:bldP spid="2663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542" y="140241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/>
              <a:t>4 </a:t>
            </a:r>
            <a:r>
              <a:rPr lang="ru-RU" sz="3200" b="1" dirty="0" err="1"/>
              <a:t>инфраотряда</a:t>
            </a:r>
            <a:r>
              <a:rPr lang="ru-RU" sz="3200" dirty="0"/>
              <a:t> (Медведев, 1994, 1998)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005" y="864957"/>
            <a:ext cx="8229600" cy="2232248"/>
          </a:xfr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4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45000"/>
                  <a:lumOff val="55000"/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0000" lnSpcReduction="20000"/>
          </a:bodyPr>
          <a:lstStyle/>
          <a:p>
            <a:r>
              <a:rPr lang="ru-RU" sz="4500" dirty="0" err="1" smtClean="0"/>
              <a:t>пуликоморфа</a:t>
            </a:r>
            <a:r>
              <a:rPr lang="ru-RU" sz="4500" dirty="0" smtClean="0"/>
              <a:t> </a:t>
            </a:r>
            <a:r>
              <a:rPr lang="ru-RU" sz="4500" dirty="0"/>
              <a:t>(</a:t>
            </a:r>
            <a:r>
              <a:rPr lang="en-US" sz="4500" dirty="0" err="1"/>
              <a:t>Pulicomorpha</a:t>
            </a:r>
            <a:r>
              <a:rPr lang="ru-RU" sz="4500" dirty="0"/>
              <a:t>)</a:t>
            </a:r>
          </a:p>
          <a:p>
            <a:r>
              <a:rPr lang="ru-RU" sz="4500" dirty="0" err="1"/>
              <a:t>пигиопсилломофа</a:t>
            </a:r>
            <a:r>
              <a:rPr lang="ru-RU" sz="4500" dirty="0"/>
              <a:t> (</a:t>
            </a:r>
            <a:r>
              <a:rPr lang="en-US" sz="4500" dirty="0" err="1"/>
              <a:t>Pygiopsyllomorpha</a:t>
            </a:r>
            <a:r>
              <a:rPr lang="ru-RU" sz="4500" dirty="0"/>
              <a:t>)</a:t>
            </a:r>
          </a:p>
          <a:p>
            <a:r>
              <a:rPr lang="ru-RU" sz="4500" dirty="0" err="1"/>
              <a:t>хистрихоасилломорфа</a:t>
            </a:r>
            <a:r>
              <a:rPr lang="ru-RU" sz="4500" dirty="0"/>
              <a:t> (</a:t>
            </a:r>
            <a:r>
              <a:rPr lang="en-US" sz="4500" dirty="0" err="1"/>
              <a:t>Hystrichopsyllomorpha</a:t>
            </a:r>
            <a:r>
              <a:rPr lang="ru-RU" sz="4500" dirty="0"/>
              <a:t>) </a:t>
            </a:r>
          </a:p>
          <a:p>
            <a:r>
              <a:rPr lang="ru-RU" sz="4500" dirty="0" err="1"/>
              <a:t>цератофилломорфа</a:t>
            </a:r>
            <a:r>
              <a:rPr lang="ru-RU" sz="4500" dirty="0"/>
              <a:t> (</a:t>
            </a:r>
            <a:r>
              <a:rPr lang="en-US" sz="4500" dirty="0" err="1"/>
              <a:t>Ceratophyllomorpha</a:t>
            </a:r>
            <a:r>
              <a:rPr lang="ru-RU" sz="4500" dirty="0"/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9" y="3369860"/>
            <a:ext cx="6465455" cy="2854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7522" y="4335235"/>
            <a:ext cx="271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/>
              <a:t>10 надсемейств 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902022" y="803240"/>
            <a:ext cx="3289978" cy="24656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dirty="0" smtClean="0"/>
              <a:t>170 признаков 15 морфофункциональных комплексов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dirty="0" smtClean="0"/>
              <a:t>головы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dirty="0" smtClean="0"/>
              <a:t>груди и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dirty="0" smtClean="0"/>
              <a:t>брюшка </a:t>
            </a:r>
          </a:p>
        </p:txBody>
      </p:sp>
    </p:spTree>
    <p:extLst>
      <p:ext uri="{BB962C8B-B14F-4D97-AF65-F5344CB8AC3E}">
        <p14:creationId xmlns:p14="http://schemas.microsoft.com/office/powerpoint/2010/main" val="3491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9576" y="202202"/>
            <a:ext cx="77048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В настоящее время мировая фауна блох насчитывает около </a:t>
            </a:r>
            <a:r>
              <a:rPr lang="ru-RU" sz="2400" b="1" dirty="0"/>
              <a:t>2100</a:t>
            </a:r>
            <a:r>
              <a:rPr lang="ru-RU" sz="2400" dirty="0"/>
              <a:t> видов и 800 подвидов блох, которые относятся к более, чем 241 родам и 97 </a:t>
            </a:r>
            <a:r>
              <a:rPr lang="ru-RU" sz="2400" dirty="0" err="1"/>
              <a:t>подродам</a:t>
            </a:r>
            <a:r>
              <a:rPr lang="ru-RU" sz="2400" dirty="0"/>
              <a:t> из 19 семейств (Медведев, 2015)</a:t>
            </a:r>
          </a:p>
          <a:p>
            <a:endParaRPr lang="ru-RU" sz="2400" dirty="0"/>
          </a:p>
          <a:p>
            <a:r>
              <a:rPr lang="ru-RU" sz="2400" dirty="0"/>
              <a:t>В международной базе данных </a:t>
            </a:r>
            <a:r>
              <a:rPr lang="en-US" sz="2400" dirty="0"/>
              <a:t>Barcoding of Life Database</a:t>
            </a:r>
            <a:r>
              <a:rPr lang="ru-RU" sz="2400" dirty="0"/>
              <a:t> (http://www.boldsystems.org) имеются сведения для</a:t>
            </a:r>
          </a:p>
          <a:p>
            <a:r>
              <a:rPr lang="ru-RU" sz="2400" dirty="0"/>
              <a:t> </a:t>
            </a:r>
            <a:r>
              <a:rPr lang="ru-RU" sz="2400" b="1" dirty="0"/>
              <a:t>159</a:t>
            </a:r>
            <a:r>
              <a:rPr lang="ru-RU" sz="2400" dirty="0"/>
              <a:t> видов блох 81 рода из 12 семейств </a:t>
            </a:r>
          </a:p>
          <a:p>
            <a:r>
              <a:rPr lang="ru-RU" sz="2400" dirty="0" err="1" smtClean="0"/>
              <a:t>Секвенированы</a:t>
            </a:r>
            <a:r>
              <a:rPr lang="ru-RU" sz="2400" dirty="0" smtClean="0"/>
              <a:t> </a:t>
            </a:r>
            <a:r>
              <a:rPr lang="ru-RU" sz="2400" dirty="0"/>
              <a:t>участки для </a:t>
            </a:r>
            <a:r>
              <a:rPr lang="ru-RU" sz="2400" b="1" dirty="0"/>
              <a:t>103</a:t>
            </a:r>
            <a:r>
              <a:rPr lang="ru-RU" sz="2400" dirty="0"/>
              <a:t> видов из 49 родов 11 семейств </a:t>
            </a:r>
          </a:p>
          <a:p>
            <a:endParaRPr lang="ru-RU" sz="2400" dirty="0"/>
          </a:p>
          <a:p>
            <a:r>
              <a:rPr lang="ru-RU" sz="2400" dirty="0" err="1"/>
              <a:t>Баркоды</a:t>
            </a:r>
            <a:r>
              <a:rPr lang="ru-RU" sz="2400" dirty="0"/>
              <a:t> &gt; 500 </a:t>
            </a:r>
            <a:r>
              <a:rPr lang="ru-RU" sz="2400" dirty="0" err="1"/>
              <a:t>п.н</a:t>
            </a:r>
            <a:r>
              <a:rPr lang="ru-RU" sz="2400" dirty="0"/>
              <a:t>. установлены для </a:t>
            </a:r>
            <a:r>
              <a:rPr lang="ru-RU" sz="2400" b="1" dirty="0"/>
              <a:t>71</a:t>
            </a:r>
            <a:r>
              <a:rPr lang="ru-RU" sz="2400" dirty="0"/>
              <a:t> вида из 47 родов 11 семейств </a:t>
            </a:r>
          </a:p>
          <a:p>
            <a:endParaRPr lang="ru-RU" sz="2400" dirty="0"/>
          </a:p>
          <a:p>
            <a:r>
              <a:rPr lang="ru-RU" sz="2400" dirty="0"/>
              <a:t>В настоящее время генетические материалы по большинству видов блох отсутствуют, и в особенности для видов распространенных на обширной территории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27521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05" y="188641"/>
            <a:ext cx="5400600" cy="65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73"/>
          <a:stretch/>
        </p:blipFill>
        <p:spPr>
          <a:xfrm>
            <a:off x="1800663" y="605660"/>
            <a:ext cx="3089805" cy="26073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91944" y="188641"/>
            <a:ext cx="21602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44072" y="4509120"/>
            <a:ext cx="3528392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96472" y="458670"/>
            <a:ext cx="3528392" cy="3780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07569" y="3861048"/>
            <a:ext cx="2826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Филогения отряда,  </a:t>
            </a:r>
            <a:r>
              <a:rPr lang="ru-RU" sz="1600" dirty="0" err="1"/>
              <a:t>основыванная</a:t>
            </a:r>
            <a:r>
              <a:rPr lang="ru-RU" sz="1600" dirty="0"/>
              <a:t> на анализе последовательностей традиционного набора ядерных и </a:t>
            </a:r>
            <a:r>
              <a:rPr lang="ru-RU" sz="1600" dirty="0" err="1"/>
              <a:t>митохондриальных</a:t>
            </a:r>
            <a:r>
              <a:rPr lang="ru-RU" sz="1600" dirty="0"/>
              <a:t> генов, Изучены у 128 видов 83 родов блох из 16 семейств (</a:t>
            </a:r>
            <a:r>
              <a:rPr lang="ru-RU" sz="1600" dirty="0" err="1"/>
              <a:t>Whiting</a:t>
            </a:r>
            <a:r>
              <a:rPr lang="ru-RU" sz="1600" dirty="0"/>
              <a:t>, 2002; </a:t>
            </a:r>
            <a:r>
              <a:rPr lang="ru-RU" sz="1600" dirty="0" err="1"/>
              <a:t>Whiting</a:t>
            </a:r>
            <a:r>
              <a:rPr lang="ru-RU" sz="1600" dirty="0"/>
              <a:t> </a:t>
            </a:r>
            <a:r>
              <a:rPr lang="ru-RU" sz="1600" dirty="0" err="1"/>
              <a:t>et</a:t>
            </a:r>
            <a:r>
              <a:rPr lang="ru-RU" sz="1600" dirty="0"/>
              <a:t> </a:t>
            </a:r>
            <a:r>
              <a:rPr lang="ru-RU" sz="1600" dirty="0" err="1"/>
              <a:t>al</a:t>
            </a:r>
            <a:r>
              <a:rPr lang="ru-RU" sz="1600" dirty="0"/>
              <a:t>., 2008; </a:t>
            </a:r>
            <a:r>
              <a:rPr lang="ru-RU" sz="1600" dirty="0" err="1"/>
              <a:t>Zhu</a:t>
            </a:r>
            <a:r>
              <a:rPr lang="ru-RU" sz="1600" dirty="0"/>
              <a:t> </a:t>
            </a:r>
            <a:r>
              <a:rPr lang="ru-RU" sz="1600" dirty="0" err="1"/>
              <a:t>et</a:t>
            </a:r>
            <a:r>
              <a:rPr lang="ru-RU" sz="1600" dirty="0"/>
              <a:t>. </a:t>
            </a:r>
            <a:r>
              <a:rPr lang="ru-RU" sz="1600" dirty="0" err="1"/>
              <a:t>all</a:t>
            </a:r>
            <a:r>
              <a:rPr lang="ru-RU" sz="1600" dirty="0"/>
              <a:t>, 2015)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511824" y="2996952"/>
            <a:ext cx="2232248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295800" y="692696"/>
            <a:ext cx="2600672" cy="1216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77105"/>
            <a:ext cx="5092706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06"/>
          <a:stretch/>
        </p:blipFill>
        <p:spPr>
          <a:xfrm>
            <a:off x="1703513" y="1844824"/>
            <a:ext cx="3348691" cy="2854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63952" y="4869160"/>
            <a:ext cx="4680520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44072" y="2204864"/>
            <a:ext cx="3752800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1/1f/Boreus_westwoodi_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20733" r="10738" b="23445"/>
          <a:stretch/>
        </p:blipFill>
        <p:spPr bwMode="auto">
          <a:xfrm>
            <a:off x="0" y="4381082"/>
            <a:ext cx="3531968" cy="23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Леднични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16338" r="12000" b="22189"/>
          <a:stretch/>
        </p:blipFill>
        <p:spPr bwMode="auto">
          <a:xfrm flipH="1">
            <a:off x="478028" y="216491"/>
            <a:ext cx="2685011" cy="222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1756" y="2011168"/>
            <a:ext cx="2812522" cy="35291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25000"/>
              </a:lnSpc>
            </a:pPr>
            <a:r>
              <a:rPr lang="ru-RU" dirty="0"/>
              <a:t>Наличие </a:t>
            </a:r>
            <a:r>
              <a:rPr lang="ru-RU" b="1" dirty="0"/>
              <a:t>шерстного </a:t>
            </a:r>
            <a:r>
              <a:rPr lang="ru-RU" b="1" dirty="0" smtClean="0"/>
              <a:t>покрова </a:t>
            </a:r>
            <a:endParaRPr lang="en-US" b="1" dirty="0" smtClean="0"/>
          </a:p>
          <a:p>
            <a:pPr marL="449263" indent="-449263">
              <a:lnSpc>
                <a:spcPct val="125000"/>
              </a:lnSpc>
            </a:pPr>
            <a:r>
              <a:rPr lang="ru-RU" dirty="0" smtClean="0"/>
              <a:t>Привязанность </a:t>
            </a:r>
            <a:r>
              <a:rPr lang="ru-RU" dirty="0"/>
              <a:t>к определенной </a:t>
            </a:r>
            <a:r>
              <a:rPr lang="ru-RU" b="1" dirty="0" err="1" smtClean="0"/>
              <a:t>микростации</a:t>
            </a:r>
            <a:r>
              <a:rPr lang="ru-RU" b="1" dirty="0" smtClean="0"/>
              <a:t> </a:t>
            </a:r>
            <a:r>
              <a:rPr lang="ru-RU" dirty="0" smtClean="0"/>
              <a:t>(в </a:t>
            </a:r>
            <a:r>
              <a:rPr lang="ru-RU" dirty="0"/>
              <a:t>период развития </a:t>
            </a:r>
            <a:r>
              <a:rPr lang="ru-RU" dirty="0" smtClean="0"/>
              <a:t>детенышей и охотничьей территории)</a:t>
            </a:r>
          </a:p>
          <a:p>
            <a:pPr marL="449263" indent="-449263">
              <a:lnSpc>
                <a:spcPct val="125000"/>
              </a:lnSpc>
            </a:pPr>
            <a:r>
              <a:rPr lang="ru-RU" dirty="0" smtClean="0"/>
              <a:t>Интенсивный </a:t>
            </a:r>
            <a:r>
              <a:rPr lang="ru-RU" b="1" dirty="0" smtClean="0"/>
              <a:t>метаболизм</a:t>
            </a:r>
            <a:r>
              <a:rPr lang="ru-RU" dirty="0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82306" y="622834"/>
            <a:ext cx="6859195" cy="795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                   ПРОТО</a:t>
            </a:r>
            <a:br>
              <a:rPr lang="ru-RU" sz="4000" dirty="0" smtClean="0"/>
            </a:br>
            <a:r>
              <a:rPr lang="ru-RU" sz="4000" dirty="0" smtClean="0"/>
              <a:t>млекопитающие</a:t>
            </a:r>
            <a:r>
              <a:rPr lang="ru-RU" dirty="0" smtClean="0"/>
              <a:t>           блох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604591" y="1819114"/>
            <a:ext cx="4315016" cy="472047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b="1" dirty="0" smtClean="0"/>
              <a:t>Миниатюризация </a:t>
            </a:r>
            <a:r>
              <a:rPr lang="ru-RU" altLang="ru-RU" sz="2000" dirty="0" smtClean="0"/>
              <a:t>тела</a:t>
            </a:r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b="1" dirty="0" smtClean="0"/>
              <a:t>Уплощение</a:t>
            </a:r>
            <a:r>
              <a:rPr lang="ru-RU" altLang="ru-RU" sz="2000" dirty="0" smtClean="0"/>
              <a:t> тела </a:t>
            </a:r>
            <a:r>
              <a:rPr lang="ru-RU" altLang="ru-RU" sz="2000" dirty="0" err="1" smtClean="0"/>
              <a:t>сбоков</a:t>
            </a:r>
            <a:endParaRPr lang="ru-RU" altLang="ru-RU" sz="2000" dirty="0" smtClean="0"/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b="1" dirty="0" smtClean="0"/>
              <a:t>Утра</a:t>
            </a:r>
            <a:r>
              <a:rPr lang="ru-RU" altLang="ru-RU" sz="2000" dirty="0" smtClean="0"/>
              <a:t> утрата крыловых структур -</a:t>
            </a:r>
            <a:r>
              <a:rPr lang="en-US" altLang="ru-RU" sz="2000" dirty="0" smtClean="0"/>
              <a:t>&gt;</a:t>
            </a:r>
            <a:r>
              <a:rPr lang="ru-RU" altLang="ru-RU" sz="2000" dirty="0" smtClean="0"/>
              <a:t> формирование аппарата прыжка</a:t>
            </a:r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dirty="0"/>
              <a:t>Сохранение </a:t>
            </a:r>
            <a:r>
              <a:rPr lang="ru-RU" altLang="ru-RU" sz="2000" dirty="0" smtClean="0"/>
              <a:t>обособленности  </a:t>
            </a:r>
            <a:r>
              <a:rPr lang="ru-RU" altLang="ru-RU" sz="2000" dirty="0"/>
              <a:t>-</a:t>
            </a:r>
            <a:r>
              <a:rPr lang="en-US" altLang="ru-RU" sz="2000" dirty="0"/>
              <a:t>&gt; </a:t>
            </a:r>
            <a:r>
              <a:rPr lang="ru-RU" altLang="ru-RU" sz="2000" b="1" dirty="0"/>
              <a:t>подвижность</a:t>
            </a:r>
            <a:r>
              <a:rPr lang="ru-RU" altLang="ru-RU" sz="2000" dirty="0"/>
              <a:t> грудных </a:t>
            </a:r>
            <a:r>
              <a:rPr lang="ru-RU" altLang="ru-RU" sz="2000" dirty="0" smtClean="0"/>
              <a:t>сегментов</a:t>
            </a:r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dirty="0" smtClean="0"/>
              <a:t>«</a:t>
            </a:r>
            <a:r>
              <a:rPr lang="ru-RU" altLang="ru-RU" sz="2000" b="1" dirty="0" smtClean="0"/>
              <a:t>Слияние</a:t>
            </a:r>
            <a:r>
              <a:rPr lang="ru-RU" altLang="ru-RU" sz="2000" dirty="0" smtClean="0"/>
              <a:t>» головы и </a:t>
            </a:r>
            <a:r>
              <a:rPr lang="ru-RU" altLang="ru-RU" sz="2000" dirty="0" err="1" smtClean="0"/>
              <a:t>переднегруди</a:t>
            </a:r>
            <a:endParaRPr lang="ru-RU" altLang="ru-RU" sz="2000" dirty="0" smtClean="0"/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dirty="0" smtClean="0"/>
              <a:t>Развитие </a:t>
            </a:r>
            <a:r>
              <a:rPr lang="ru-RU" altLang="ru-RU" sz="2000" b="1" dirty="0" err="1" smtClean="0"/>
              <a:t>хетом</a:t>
            </a:r>
            <a:r>
              <a:rPr lang="ru-RU" altLang="ru-RU" sz="2000" dirty="0" err="1" smtClean="0"/>
              <a:t>а</a:t>
            </a:r>
            <a:r>
              <a:rPr lang="ru-RU" altLang="ru-RU" sz="2000" dirty="0" smtClean="0"/>
              <a:t> и его превращение в </a:t>
            </a:r>
            <a:r>
              <a:rPr lang="ru-RU" altLang="ru-RU" sz="2000" b="1" dirty="0" smtClean="0"/>
              <a:t>ктенидии</a:t>
            </a:r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r>
              <a:rPr lang="ru-RU" altLang="ru-RU" sz="2000" dirty="0" smtClean="0"/>
              <a:t>Формирование сенсорного образования – </a:t>
            </a:r>
            <a:r>
              <a:rPr lang="ru-RU" altLang="ru-RU" sz="2000" b="1" dirty="0" err="1" smtClean="0"/>
              <a:t>пигидия</a:t>
            </a:r>
            <a:r>
              <a:rPr lang="ru-RU" altLang="ru-RU" sz="2000" dirty="0" smtClean="0"/>
              <a:t> на 10-м сегменте брюшка</a:t>
            </a:r>
            <a:endParaRPr lang="ru-RU" altLang="ru-RU" sz="2000" dirty="0"/>
          </a:p>
          <a:p>
            <a:pPr marL="914400" lvl="1" indent="-457200">
              <a:buFont typeface="Arial" panose="020B0604020202020204" pitchFamily="34" charset="0"/>
              <a:buAutoNum type="arabicParenR"/>
            </a:pPr>
            <a:endParaRPr lang="ru-RU" altLang="ru-RU" sz="2000" dirty="0" smtClean="0"/>
          </a:p>
          <a:p>
            <a:pPr marL="457200" lvl="1" indent="0">
              <a:buNone/>
            </a:pPr>
            <a:endParaRPr lang="ru-RU" altLang="ru-RU" sz="2000" dirty="0" smtClean="0"/>
          </a:p>
          <a:p>
            <a:pPr marL="457200" lvl="1" indent="0">
              <a:buFont typeface="Arial" panose="020B0604020202020204" pitchFamily="34" charset="0"/>
              <a:buAutoNum type="arabicParenR"/>
            </a:pPr>
            <a:endParaRPr lang="ru-RU" altLang="ru-RU" sz="2000" dirty="0"/>
          </a:p>
        </p:txBody>
      </p:sp>
      <p:sp>
        <p:nvSpPr>
          <p:cNvPr id="7" name="Сердце 6"/>
          <p:cNvSpPr/>
          <p:nvPr/>
        </p:nvSpPr>
        <p:spPr>
          <a:xfrm>
            <a:off x="6506938" y="906237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3680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0"/>
            <a:ext cx="2247900" cy="23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tin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592" y="2353143"/>
            <a:ext cx="2093505" cy="1880191"/>
          </a:xfrm>
          <a:prstGeom prst="snip2DiagRect">
            <a:avLst>
              <a:gd name="adj1" fmla="val 64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379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13" y="4286250"/>
            <a:ext cx="2205043" cy="24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Землеройки — не мыши и не крот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127" y="2487876"/>
            <a:ext cx="2724308" cy="216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2317751" y="1241307"/>
            <a:ext cx="7713663" cy="832087"/>
          </a:xfrm>
          <a:prstGeom prst="rect">
            <a:avLst/>
          </a:prstGeom>
          <a:solidFill>
            <a:srgbClr val="00CC97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46800" rIns="18000" anchor="ctr">
            <a:spAutoFit/>
          </a:bodyPr>
          <a:lstStyle/>
          <a:p>
            <a:pPr algn="ctr" eaLnBrk="0" hangingPunct="0"/>
            <a:r>
              <a:rPr lang="ru-RU" altLang="ru-RU" sz="2400" dirty="0">
                <a:latin typeface="+mj-lt"/>
              </a:rPr>
              <a:t>Данные по</a:t>
            </a:r>
            <a:r>
              <a:rPr lang="en-US" altLang="ru-RU" sz="2400" dirty="0">
                <a:latin typeface="+mj-lt"/>
              </a:rPr>
              <a:t> </a:t>
            </a:r>
            <a:r>
              <a:rPr lang="ru-RU" altLang="ru-RU" sz="2400" dirty="0">
                <a:latin typeface="+mj-lt"/>
              </a:rPr>
              <a:t>строению, распространению и </a:t>
            </a:r>
            <a:r>
              <a:rPr lang="ru-RU" altLang="ru-RU" sz="2400" dirty="0" err="1">
                <a:latin typeface="+mj-lt"/>
              </a:rPr>
              <a:t>паразито-хозяинным</a:t>
            </a:r>
            <a:r>
              <a:rPr lang="ru-RU" altLang="ru-RU" sz="2400" dirty="0">
                <a:latin typeface="+mj-lt"/>
              </a:rPr>
              <a:t> связям  - классификации  различных аспектов</a:t>
            </a:r>
          </a:p>
        </p:txBody>
      </p:sp>
      <p:sp>
        <p:nvSpPr>
          <p:cNvPr id="650243" name="Rectangle 3"/>
          <p:cNvSpPr>
            <a:spLocks noChangeArrowheads="1"/>
          </p:cNvSpPr>
          <p:nvPr/>
        </p:nvSpPr>
        <p:spPr bwMode="auto">
          <a:xfrm>
            <a:off x="2514600" y="236539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dirty="0"/>
              <a:t>СХЕМА ОБОСНОВАНИЯ ВЫСШЕГО ТАКСОНА СРЕДСТВАМИ СИСТЕМЫ </a:t>
            </a:r>
            <a:r>
              <a:rPr lang="en-US" altLang="ru-RU" sz="2400" dirty="0"/>
              <a:t>PARHOST1</a:t>
            </a:r>
            <a:endParaRPr lang="ru-RU" altLang="ru-RU" sz="2400" b="1" dirty="0"/>
          </a:p>
        </p:txBody>
      </p:sp>
      <p:pic>
        <p:nvPicPr>
          <p:cNvPr id="650244" name="Picture 4" descr="img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4418014" y="1755775"/>
            <a:ext cx="3228975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245" name="Line 5"/>
          <p:cNvSpPr>
            <a:spLocks noChangeShapeType="1"/>
          </p:cNvSpPr>
          <p:nvPr/>
        </p:nvSpPr>
        <p:spPr bwMode="auto">
          <a:xfrm flipH="1" flipV="1">
            <a:off x="6510339" y="3730625"/>
            <a:ext cx="1260475" cy="127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/>
          <a:lstStyle/>
          <a:p>
            <a:endParaRPr lang="ru-RU"/>
          </a:p>
        </p:txBody>
      </p:sp>
      <p:sp>
        <p:nvSpPr>
          <p:cNvPr id="650246" name="Text Box 6"/>
          <p:cNvSpPr txBox="1">
            <a:spLocks noChangeArrowheads="1"/>
          </p:cNvSpPr>
          <p:nvPr/>
        </p:nvSpPr>
        <p:spPr bwMode="auto">
          <a:xfrm>
            <a:off x="7716839" y="2951163"/>
            <a:ext cx="2333625" cy="1123990"/>
          </a:xfrm>
          <a:prstGeom prst="rect">
            <a:avLst/>
          </a:prstGeom>
          <a:solidFill>
            <a:srgbClr val="FFCC66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18800" rIns="18000" bIns="262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Уровни классификаций</a:t>
            </a:r>
          </a:p>
        </p:txBody>
      </p:sp>
      <p:sp>
        <p:nvSpPr>
          <p:cNvPr id="650247" name="Text Box 7"/>
          <p:cNvSpPr txBox="1">
            <a:spLocks noChangeArrowheads="1"/>
          </p:cNvSpPr>
          <p:nvPr/>
        </p:nvSpPr>
        <p:spPr bwMode="auto">
          <a:xfrm>
            <a:off x="2135188" y="2670175"/>
            <a:ext cx="2222500" cy="1993900"/>
          </a:xfrm>
          <a:prstGeom prst="rect">
            <a:avLst/>
          </a:prstGeom>
          <a:solidFill>
            <a:srgbClr val="FFCC66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Область корреляций  особенностей различных аспектов</a:t>
            </a:r>
          </a:p>
        </p:txBody>
      </p:sp>
      <p:sp>
        <p:nvSpPr>
          <p:cNvPr id="650248" name="Line 8"/>
          <p:cNvSpPr>
            <a:spLocks noChangeShapeType="1"/>
          </p:cNvSpPr>
          <p:nvPr/>
        </p:nvSpPr>
        <p:spPr bwMode="auto">
          <a:xfrm flipV="1">
            <a:off x="4389438" y="3756025"/>
            <a:ext cx="142716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/>
          <a:lstStyle/>
          <a:p>
            <a:endParaRPr lang="ru-RU"/>
          </a:p>
        </p:txBody>
      </p:sp>
      <p:sp>
        <p:nvSpPr>
          <p:cNvPr id="650249" name="Text Box 9"/>
          <p:cNvSpPr txBox="1">
            <a:spLocks noChangeArrowheads="1"/>
          </p:cNvSpPr>
          <p:nvPr/>
        </p:nvSpPr>
        <p:spPr bwMode="auto">
          <a:xfrm>
            <a:off x="2297114" y="5133976"/>
            <a:ext cx="7762875" cy="1275213"/>
          </a:xfrm>
          <a:prstGeom prst="rect">
            <a:avLst/>
          </a:prstGeom>
          <a:solidFill>
            <a:srgbClr val="F08B62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Устойчивость  взаимодействия</a:t>
            </a:r>
            <a:r>
              <a:rPr lang="ru-RU" alt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+mj-lt"/>
              </a:rPr>
              <a:t/>
            </a:r>
            <a:br>
              <a:rPr lang="ru-RU" altLang="ru-RU" sz="2400" dirty="0">
                <a:latin typeface="+mj-lt"/>
              </a:rPr>
            </a:br>
            <a:r>
              <a:rPr lang="ru-RU" altLang="ru-RU" sz="2400" dirty="0">
                <a:latin typeface="+mj-lt"/>
              </a:rPr>
              <a:t>причинно-следственных цепей </a:t>
            </a:r>
            <a:br>
              <a:rPr lang="ru-RU" altLang="ru-RU" sz="2400" dirty="0">
                <a:latin typeface="+mj-lt"/>
              </a:rPr>
            </a:br>
            <a:r>
              <a:rPr lang="ru-RU" altLang="ru-RU" sz="2400" dirty="0">
                <a:latin typeface="+mj-lt"/>
              </a:rPr>
              <a:t>определяет</a:t>
            </a:r>
            <a:r>
              <a:rPr lang="ru-RU" alt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+mj-lt"/>
              </a:rPr>
              <a:t>степень дискретности высших таксонов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3361" cy="35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9256713" cy="69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</a:extLst>
        </p:spPr>
        <p:txBody>
          <a:bodyPr anchor="b"/>
          <a:lstStyle/>
          <a:p>
            <a:pPr marL="838200" indent="-838200"/>
            <a:r>
              <a:rPr lang="ru-RU" altLang="ru-RU" sz="2200" dirty="0" smtClean="0">
                <a:latin typeface="+mn-lt"/>
              </a:rPr>
              <a:t>АНАЛИТИЧЕСКИЕ ВОЗМОЖНОСТИСИСТЕМЫ PARHOST1</a:t>
            </a:r>
            <a:r>
              <a:rPr lang="en-US" altLang="ru-RU" sz="4000" dirty="0" smtClean="0">
                <a:latin typeface="+mn-lt"/>
              </a:rPr>
              <a:t> </a:t>
            </a:r>
            <a:endParaRPr lang="ru-RU" altLang="ru-RU" sz="4000" dirty="0">
              <a:latin typeface="+mn-lt"/>
            </a:endParaRP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9901" y="3176589"/>
            <a:ext cx="8785225" cy="3348037"/>
          </a:xfrm>
        </p:spPr>
        <p:txBody>
          <a:bodyPr/>
          <a:lstStyle/>
          <a:p>
            <a:pPr marL="87313" indent="-87313">
              <a:buNone/>
            </a:pPr>
            <a:r>
              <a:rPr lang="ru-RU" altLang="ru-RU" dirty="0">
                <a:latin typeface="+mj-lt"/>
              </a:rPr>
              <a:t>Структура основных и производных (фактографических)</a:t>
            </a:r>
          </a:p>
          <a:p>
            <a:pPr marL="87313" indent="-87313">
              <a:buNone/>
            </a:pPr>
            <a:r>
              <a:rPr lang="ru-RU" altLang="ru-RU" sz="900" b="1" dirty="0">
                <a:latin typeface="+mj-lt"/>
              </a:rPr>
              <a:t> </a:t>
            </a:r>
            <a:r>
              <a:rPr lang="ru-RU" altLang="ru-RU" sz="2400" b="1" dirty="0">
                <a:latin typeface="+mj-lt"/>
              </a:rPr>
              <a:t>таблиц позволяет создавать аналитические запросы с учетом иерархических отношений таксонов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latin typeface="+mj-lt"/>
              </a:rPr>
              <a:t>паразитов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latin typeface="+mj-lt"/>
              </a:rPr>
              <a:t>хозяев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latin typeface="+mj-lt"/>
              </a:rPr>
              <a:t>географических регионов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latin typeface="+mj-lt"/>
              </a:rPr>
              <a:t>морфологических образований</a:t>
            </a:r>
            <a:endParaRPr lang="ru-RU" altLang="ru-RU" b="1" dirty="0">
              <a:latin typeface="+mj-lt"/>
            </a:endParaRP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1811339" y="981075"/>
            <a:ext cx="82454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334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128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latin typeface="+mj-lt"/>
              </a:rPr>
              <a:t>Всего в ИАС имеется 80 аналитических запросов,</a:t>
            </a:r>
            <a:r>
              <a:rPr lang="ru-RU" altLang="ru-RU" sz="2400" dirty="0">
                <a:latin typeface="+mj-lt"/>
              </a:rPr>
              <a:t> </a:t>
            </a:r>
          </a:p>
          <a:p>
            <a:r>
              <a:rPr lang="ru-RU" altLang="ru-RU" sz="2000" dirty="0">
                <a:latin typeface="+mj-lt"/>
              </a:rPr>
              <a:t>позволяющих обобщать и анализировать данные по 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 err="1">
                <a:latin typeface="+mj-lt"/>
              </a:rPr>
              <a:t>паразито-хозяинным</a:t>
            </a:r>
            <a:r>
              <a:rPr lang="ru-RU" altLang="ru-RU" sz="2000" dirty="0">
                <a:latin typeface="+mj-lt"/>
              </a:rPr>
              <a:t> связям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>
                <a:latin typeface="+mj-lt"/>
              </a:rPr>
              <a:t>распространению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>
                <a:latin typeface="+mj-lt"/>
              </a:rPr>
              <a:t>строению блох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ru-RU" altLang="ru-RU" sz="2000" u="sng" dirty="0">
                <a:latin typeface="+mj-lt"/>
              </a:rPr>
              <a:t>отдельно и в их связи</a:t>
            </a:r>
            <a:endParaRPr lang="ru-RU" altLang="ru-RU" sz="1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5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813" y="476251"/>
            <a:ext cx="8686800" cy="904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/>
              <a:t>Дендрограммы сходства семейств отряда </a:t>
            </a:r>
            <a:r>
              <a:rPr lang="en-US" altLang="ru-RU" sz="2800"/>
              <a:t>Mecoptera </a:t>
            </a:r>
            <a:r>
              <a:rPr lang="ru-RU" altLang="ru-RU" sz="2800"/>
              <a:t>и отряда </a:t>
            </a:r>
            <a:r>
              <a:rPr lang="en-US" altLang="ru-RU" sz="2800"/>
              <a:t>Siphonaptera (</a:t>
            </a:r>
            <a:r>
              <a:rPr lang="ru-RU" altLang="ru-RU" sz="2800"/>
              <a:t>по молекулярно-генетическим данным </a:t>
            </a:r>
            <a:r>
              <a:rPr lang="en-US" altLang="ru-RU" sz="2800"/>
              <a:t>Whiting</a:t>
            </a:r>
            <a:r>
              <a:rPr lang="ru-RU" altLang="ru-RU" sz="2800"/>
              <a:t>, 2002; </a:t>
            </a:r>
            <a:r>
              <a:rPr lang="en-US" altLang="ru-RU" sz="2800"/>
              <a:t>Whiting et al</a:t>
            </a:r>
            <a:r>
              <a:rPr lang="ru-RU" altLang="ru-RU" sz="2800"/>
              <a:t>., 2008)</a:t>
            </a:r>
          </a:p>
        </p:txBody>
      </p:sp>
      <p:pic>
        <p:nvPicPr>
          <p:cNvPr id="13315" name="Picture 3" descr="dendrogramm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1" y="2133600"/>
            <a:ext cx="42449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4691063" y="2673351"/>
            <a:ext cx="1511300" cy="358775"/>
          </a:xfrm>
          <a:prstGeom prst="ellipse">
            <a:avLst/>
          </a:prstGeom>
          <a:solidFill>
            <a:schemeClr val="accent1">
              <a:alpha val="3137"/>
            </a:scheme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4440239" y="4114800"/>
            <a:ext cx="1692275" cy="395288"/>
          </a:xfrm>
          <a:prstGeom prst="ellipse">
            <a:avLst/>
          </a:prstGeom>
          <a:solidFill>
            <a:schemeClr val="accent1">
              <a:alpha val="3137"/>
            </a:schemeClr>
          </a:solidFill>
          <a:ln w="9525">
            <a:solidFill>
              <a:srgbClr val="FF5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6564313" y="4438650"/>
            <a:ext cx="1655762" cy="395288"/>
          </a:xfrm>
          <a:prstGeom prst="ellipse">
            <a:avLst/>
          </a:prstGeom>
          <a:solidFill>
            <a:schemeClr val="accent1">
              <a:alpha val="3137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6419851" y="2817813"/>
            <a:ext cx="1871663" cy="323850"/>
          </a:xfrm>
          <a:prstGeom prst="ellipse">
            <a:avLst/>
          </a:prstGeom>
          <a:solidFill>
            <a:schemeClr val="accent1">
              <a:alpha val="3137"/>
            </a:scheme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063751" y="2586039"/>
            <a:ext cx="21240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800" b="1"/>
              <a:t>ген рибосомальной ДНК</a:t>
            </a:r>
            <a:r>
              <a:rPr lang="ru-RU" altLang="ru-RU" sz="1800"/>
              <a:t> </a:t>
            </a:r>
            <a:r>
              <a:rPr lang="ru-RU" altLang="ru-RU" sz="1800" b="1"/>
              <a:t>- 28</a:t>
            </a:r>
            <a:r>
              <a:rPr lang="en-US" altLang="ru-RU" sz="1800" b="1"/>
              <a:t>S</a:t>
            </a:r>
            <a:r>
              <a:rPr lang="ru-RU" altLang="ru-RU" sz="1800" b="1"/>
              <a:t> ДНК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8472488" y="4292601"/>
            <a:ext cx="17653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800" b="1"/>
              <a:t>ген фактор элонгации белкового синтеза</a:t>
            </a:r>
            <a:r>
              <a:rPr lang="ru-RU" altLang="ru-RU" sz="1800"/>
              <a:t> - </a:t>
            </a:r>
            <a:r>
              <a:rPr lang="en-US" altLang="ru-RU" sz="1800" b="1"/>
              <a:t>EF-1</a:t>
            </a:r>
            <a:r>
              <a:rPr lang="el-GR" altLang="ru-RU" sz="1800" b="1">
                <a:cs typeface="Arial" charset="0"/>
              </a:rPr>
              <a:t>α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364538" y="2349500"/>
            <a:ext cx="23034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800" b="1"/>
              <a:t>ген рибосомальной ДНК</a:t>
            </a:r>
            <a:r>
              <a:rPr lang="ru-RU" altLang="ru-RU" sz="1800"/>
              <a:t> - </a:t>
            </a:r>
            <a:r>
              <a:rPr lang="ru-RU" altLang="ru-RU" sz="1800" b="1"/>
              <a:t>18</a:t>
            </a:r>
            <a:r>
              <a:rPr lang="en-US" altLang="ru-RU" sz="1800" b="1"/>
              <a:t>S</a:t>
            </a:r>
            <a:r>
              <a:rPr lang="ru-RU" altLang="ru-RU" sz="1800" b="1"/>
              <a:t> ДНК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063750" y="4221164"/>
            <a:ext cx="17653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800" b="1"/>
              <a:t>ген цитохром оксидаза </a:t>
            </a:r>
            <a:r>
              <a:rPr lang="en-US" altLang="ru-RU" sz="1800" b="1"/>
              <a:t>II</a:t>
            </a:r>
            <a:r>
              <a:rPr lang="en-US" altLang="ru-RU" sz="1800"/>
              <a:t> </a:t>
            </a:r>
            <a:r>
              <a:rPr lang="ru-RU" altLang="ru-RU" sz="1800" b="1"/>
              <a:t>--</a:t>
            </a:r>
            <a:r>
              <a:rPr lang="en-US" altLang="ru-RU" sz="1800" b="1"/>
              <a:t>COII</a:t>
            </a:r>
            <a:endParaRPr lang="ru-RU" altLang="ru-RU" sz="1800" b="1"/>
          </a:p>
        </p:txBody>
      </p:sp>
    </p:spTree>
    <p:extLst>
      <p:ext uri="{BB962C8B-B14F-4D97-AF65-F5344CB8AC3E}">
        <p14:creationId xmlns:p14="http://schemas.microsoft.com/office/powerpoint/2010/main" val="21112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50181" grpId="0" animBg="1"/>
      <p:bldP spid="50182" grpId="0" animBg="1"/>
      <p:bldP spid="50183" grpId="0" animBg="1"/>
      <p:bldP spid="50184" grpId="0"/>
      <p:bldP spid="50185" grpId="0"/>
      <p:bldP spid="50186" grpId="0"/>
      <p:bldP spid="501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/>
          <a:stretch/>
        </p:blipFill>
        <p:spPr>
          <a:xfrm>
            <a:off x="3155183" y="629620"/>
            <a:ext cx="5205046" cy="6484908"/>
          </a:xfrm>
        </p:spPr>
      </p:pic>
      <p:sp>
        <p:nvSpPr>
          <p:cNvPr id="5" name="TextBox 4"/>
          <p:cNvSpPr txBox="1"/>
          <p:nvPr/>
        </p:nvSpPr>
        <p:spPr>
          <a:xfrm>
            <a:off x="1768509" y="844061"/>
            <a:ext cx="2120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МЕЛ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Недоблохи</a:t>
            </a:r>
            <a:r>
              <a:rPr lang="ru-RU" dirty="0" smtClean="0"/>
              <a:t>», </a:t>
            </a:r>
            <a:r>
              <a:rPr lang="ru-RU" dirty="0"/>
              <a:t>или </a:t>
            </a:r>
            <a:r>
              <a:rPr lang="ru-RU" dirty="0" smtClean="0"/>
              <a:t>«Что то» </a:t>
            </a:r>
            <a:r>
              <a:rPr lang="ru-RU" dirty="0"/>
              <a:t>очень не понятное, одно слово, </a:t>
            </a:r>
            <a:r>
              <a:rPr lang="en-US" dirty="0"/>
              <a:t>stem</a:t>
            </a:r>
            <a:r>
              <a:rPr lang="ru-RU" dirty="0"/>
              <a:t>-группы по </a:t>
            </a:r>
            <a:r>
              <a:rPr lang="ru-RU" dirty="0" err="1"/>
              <a:t>Расницыну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91068"/>
          <a:stretch/>
        </p:blipFill>
        <p:spPr>
          <a:xfrm>
            <a:off x="3217147" y="0"/>
            <a:ext cx="5184949" cy="663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3213" y="4120717"/>
            <a:ext cx="18857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ПАЛЕОГЕН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Уже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блохи – паразиты обитателей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микробиотопов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 без нор и им очень нужны ктенидии на голове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400421" y="984738"/>
            <a:ext cx="28436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НЕОГЕН</a:t>
            </a:r>
          </a:p>
          <a:p>
            <a:r>
              <a:rPr lang="ru-RU" dirty="0" smtClean="0"/>
              <a:t>Блохи-</a:t>
            </a:r>
            <a:r>
              <a:rPr lang="ru-RU" dirty="0"/>
              <a:t>«</a:t>
            </a:r>
            <a:r>
              <a:rPr lang="ru-RU" dirty="0" err="1"/>
              <a:t>гнездовики</a:t>
            </a:r>
            <a:r>
              <a:rPr lang="ru-RU" dirty="0"/>
              <a:t>», или блохи культурно </a:t>
            </a:r>
            <a:r>
              <a:rPr lang="ru-RU" dirty="0" err="1" smtClean="0"/>
              <a:t>экто</a:t>
            </a:r>
            <a:r>
              <a:rPr lang="ru-RU" dirty="0" smtClean="0"/>
              <a:t>- паразитирующие </a:t>
            </a:r>
            <a:r>
              <a:rPr lang="ru-RU" dirty="0"/>
              <a:t>в микроклимате нор на своих грызунах и немного пищухах. Они могут отлично обойтись и без ктенидиев на голове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79042" y="3436536"/>
            <a:ext cx="3386294" cy="33159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94843" y="674914"/>
            <a:ext cx="4741147" cy="30731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73556" y="6290268"/>
            <a:ext cx="4633963" cy="8959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1605846" y="3768131"/>
            <a:ext cx="20097" cy="25221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970972"/>
            <a:ext cx="1591440" cy="151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cat_f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8" y="190919"/>
            <a:ext cx="3994150" cy="52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JordEtRoth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0" y="2091525"/>
            <a:ext cx="3009044" cy="414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6675" cmpd="thinThick">
                <a:solidFill>
                  <a:srgbClr val="FAF2B4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48" y="196572"/>
            <a:ext cx="3663972" cy="315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59" y="211018"/>
            <a:ext cx="3589198" cy="5340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15669" r="11306"/>
          <a:stretch/>
        </p:blipFill>
        <p:spPr>
          <a:xfrm>
            <a:off x="6682156" y="3722913"/>
            <a:ext cx="3388142" cy="2924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55" y="3374010"/>
            <a:ext cx="2250725" cy="33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54139" y="159239"/>
            <a:ext cx="7800975" cy="514350"/>
          </a:xfrm>
          <a:noFill/>
          <a:ln/>
        </p:spPr>
        <p:txBody>
          <a:bodyPr/>
          <a:lstStyle/>
          <a:p>
            <a:pPr algn="l"/>
            <a:r>
              <a:rPr lang="ru-RU" altLang="ru-RU" sz="2400" b="1" dirty="0">
                <a:latin typeface="+mn-lt"/>
              </a:rPr>
              <a:t>ДИНАМИКА ОПИСАНИЙ ВИДОВ БЛОХ</a:t>
            </a:r>
            <a:endParaRPr lang="en-US" altLang="ru-RU" sz="2400" b="1" dirty="0">
              <a:latin typeface="+mn-lt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44" y="735676"/>
            <a:ext cx="8829675" cy="549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2DD4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28900" y="3035301"/>
            <a:ext cx="21415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</a:rPr>
              <a:t>Открытие роли блох в переносе чумы</a:t>
            </a:r>
            <a:endParaRPr lang="en-US" altLang="ru-RU" sz="2000">
              <a:latin typeface="Times New Roman" panose="02020603050405020304" pitchFamily="18" charset="0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3440113" y="4041776"/>
            <a:ext cx="2887662" cy="1343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66875" y="646114"/>
            <a:ext cx="2197100" cy="1200329"/>
          </a:xfrm>
          <a:prstGeom prst="rect">
            <a:avLst/>
          </a:prstGeom>
          <a:solidFill>
            <a:schemeClr val="bg1"/>
          </a:solidFill>
          <a:ln w="66675" cmpd="thickThin">
            <a:solidFill>
              <a:srgbClr val="F2DD4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</a:rPr>
              <a:t>Вклад Ч.</a:t>
            </a:r>
            <a:r>
              <a:rPr lang="en-US" altLang="ru-RU" sz="2400">
                <a:latin typeface="Times New Roman" panose="02020603050405020304" pitchFamily="18" charset="0"/>
              </a:rPr>
              <a:t> </a:t>
            </a:r>
            <a:r>
              <a:rPr lang="ru-RU" altLang="ru-RU" sz="2400">
                <a:latin typeface="Times New Roman" panose="02020603050405020304" pitchFamily="18" charset="0"/>
              </a:rPr>
              <a:t>Ротшильда и К.</a:t>
            </a:r>
            <a:r>
              <a:rPr lang="en-US" altLang="ru-RU" sz="2400">
                <a:latin typeface="Times New Roman" panose="02020603050405020304" pitchFamily="18" charset="0"/>
              </a:rPr>
              <a:t> </a:t>
            </a:r>
            <a:r>
              <a:rPr lang="ru-RU" altLang="ru-RU" sz="2400">
                <a:latin typeface="Times New Roman" panose="02020603050405020304" pitchFamily="18" charset="0"/>
              </a:rPr>
              <a:t>Джордана</a:t>
            </a:r>
            <a:endParaRPr lang="en-US" altLang="ru-RU" sz="2400">
              <a:latin typeface="Times New Roman" panose="02020603050405020304" pitchFamily="18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3867150" y="1900238"/>
            <a:ext cx="3009900" cy="3484562"/>
          </a:xfrm>
          <a:prstGeom prst="line">
            <a:avLst/>
          </a:prstGeom>
          <a:noFill/>
          <a:ln w="28575">
            <a:solidFill>
              <a:srgbClr val="F2DD4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ятно 1 1"/>
          <p:cNvSpPr/>
          <p:nvPr/>
        </p:nvSpPr>
        <p:spPr>
          <a:xfrm>
            <a:off x="7928149" y="6184760"/>
            <a:ext cx="793820" cy="6732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898005" y="5817996"/>
            <a:ext cx="125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1948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3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24555" y="1657978"/>
            <a:ext cx="3326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Карл </a:t>
            </a:r>
            <a:r>
              <a:rPr lang="ru-RU" sz="2400" b="1" dirty="0" err="1" smtClean="0"/>
              <a:t>Джордан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</a:t>
            </a:r>
            <a:r>
              <a:rPr lang="ru-RU" sz="2400" dirty="0" err="1"/>
              <a:t>Jordan</a:t>
            </a:r>
            <a:r>
              <a:rPr lang="ru-RU" sz="2400" dirty="0"/>
              <a:t>, 1948) сравнивал создание </a:t>
            </a:r>
            <a:r>
              <a:rPr lang="ru-RU" sz="2400" b="1" dirty="0"/>
              <a:t>классификации</a:t>
            </a:r>
            <a:r>
              <a:rPr lang="ru-RU" sz="2400" dirty="0"/>
              <a:t> блох с восстановлением разборной картинки-загадки, у которой утрачены составляющие ее </a:t>
            </a:r>
            <a:r>
              <a:rPr lang="ru-RU" sz="2400" dirty="0" smtClean="0"/>
              <a:t>части </a:t>
            </a:r>
            <a:endParaRPr lang="ru-RU" sz="2400" dirty="0"/>
          </a:p>
        </p:txBody>
      </p:sp>
      <p:pic>
        <p:nvPicPr>
          <p:cNvPr id="4" name="Picture 5" descr="JordEtRoths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7" r="47753" b="5222"/>
          <a:stretch/>
        </p:blipFill>
        <p:spPr bwMode="auto">
          <a:xfrm>
            <a:off x="236576" y="351691"/>
            <a:ext cx="2687495" cy="62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6675" cmpd="thinThick">
                <a:solidFill>
                  <a:srgbClr val="FAF2B4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Пазлы для взрослых (почему взрослые собирают пазлы) | Puzzlers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16" y="1874020"/>
            <a:ext cx="47625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7814" y="-231112"/>
            <a:ext cx="3912397" cy="3175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4681" y="3949003"/>
            <a:ext cx="2273608" cy="2908998"/>
          </a:xfrm>
          <a:prstGeom prst="rect">
            <a:avLst/>
          </a:prstGeom>
        </p:spPr>
      </p:pic>
      <p:pic>
        <p:nvPicPr>
          <p:cNvPr id="8" name="Picture 6" descr="Stephanociricidae-flea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75" y="4290647"/>
            <a:ext cx="3422325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7|1.1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1041</Words>
  <Application>Microsoft Office PowerPoint</Application>
  <PresentationFormat>Широкоэкранный</PresentationFormat>
  <Paragraphs>315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Microsoft Sans Serif</vt:lpstr>
      <vt:lpstr>Times New Roman</vt:lpstr>
      <vt:lpstr>Wingdings</vt:lpstr>
      <vt:lpstr>Тема Office</vt:lpstr>
      <vt:lpstr>«Зачем нам блохи?» (Часть 3)</vt:lpstr>
      <vt:lpstr>Презентация PowerPoint</vt:lpstr>
      <vt:lpstr>Презентация PowerPoint</vt:lpstr>
      <vt:lpstr>                   ПРОТО млекопитающие           блох</vt:lpstr>
      <vt:lpstr>Дендрограммы сходства семейств отряда Mecoptera и отряда Siphonaptera (по молекулярно-генетическим данным Whiting, 2002; Whiting et al., 2008)</vt:lpstr>
      <vt:lpstr>Презентация PowerPoint</vt:lpstr>
      <vt:lpstr>Презентация PowerPoint</vt:lpstr>
      <vt:lpstr>ДИНАМИКА ОПИСАНИЙ ВИДОВ БЛОХ</vt:lpstr>
      <vt:lpstr>Презентация PowerPoint</vt:lpstr>
      <vt:lpstr>Презентация PowerPoint</vt:lpstr>
      <vt:lpstr>Трудности обусловлены </vt:lpstr>
      <vt:lpstr>ЧТО ДЕЛАТЬ?</vt:lpstr>
      <vt:lpstr>Презентация PowerPoint</vt:lpstr>
      <vt:lpstr>Презентация PowerPoint</vt:lpstr>
      <vt:lpstr>Презентация PowerPoint</vt:lpstr>
      <vt:lpstr>Паразиты рукокрылых – блохи сем. Ischnopsyllidae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Разнообразие строение фрагмы мезонотума</vt:lpstr>
      <vt:lpstr>Морфофункциональные комплексы груди блох</vt:lpstr>
      <vt:lpstr>Морфофункциональные комплексы головы блох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4 инфраотряда (Медведев, 1994, 1998)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АНАЛИТИЧЕСКИЕ ВОЗМОЖНОСТИСИСТЕМЫ PARHOST1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"Зачем нам блохи?" - в поисках новых подходов к изучению одной "хорошо изученной" группы насекомых</dc:title>
  <dc:creator>MedvedevS</dc:creator>
  <cp:lastModifiedBy>ZIN User</cp:lastModifiedBy>
  <cp:revision>74</cp:revision>
  <dcterms:created xsi:type="dcterms:W3CDTF">2020-12-08T08:47:05Z</dcterms:created>
  <dcterms:modified xsi:type="dcterms:W3CDTF">2020-12-24T13:05:04Z</dcterms:modified>
</cp:coreProperties>
</file>