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6" r:id="rId2"/>
    <p:sldId id="353" r:id="rId3"/>
    <p:sldId id="354" r:id="rId4"/>
    <p:sldId id="357" r:id="rId5"/>
    <p:sldId id="364" r:id="rId6"/>
    <p:sldId id="362" r:id="rId7"/>
    <p:sldId id="363" r:id="rId8"/>
    <p:sldId id="355" r:id="rId9"/>
    <p:sldId id="358" r:id="rId10"/>
    <p:sldId id="359" r:id="rId11"/>
    <p:sldId id="360" r:id="rId12"/>
    <p:sldId id="361" r:id="rId13"/>
    <p:sldId id="356" r:id="rId14"/>
    <p:sldId id="338" r:id="rId15"/>
    <p:sldId id="340" r:id="rId16"/>
    <p:sldId id="341" r:id="rId17"/>
    <p:sldId id="342" r:id="rId18"/>
    <p:sldId id="343" r:id="rId19"/>
    <p:sldId id="346" r:id="rId20"/>
    <p:sldId id="347" r:id="rId21"/>
    <p:sldId id="348" r:id="rId22"/>
    <p:sldId id="365" r:id="rId23"/>
    <p:sldId id="374" r:id="rId24"/>
    <p:sldId id="376" r:id="rId25"/>
    <p:sldId id="375" r:id="rId26"/>
    <p:sldId id="367" r:id="rId27"/>
    <p:sldId id="368" r:id="rId28"/>
    <p:sldId id="349" r:id="rId29"/>
    <p:sldId id="369" r:id="rId30"/>
    <p:sldId id="370" r:id="rId31"/>
    <p:sldId id="371" r:id="rId32"/>
    <p:sldId id="372" r:id="rId33"/>
    <p:sldId id="373" r:id="rId34"/>
    <p:sldId id="377" r:id="rId35"/>
    <p:sldId id="378" r:id="rId36"/>
    <p:sldId id="352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8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AC364-DCA3-4C78-8C9D-6C70161F9752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0EADF-1905-42AE-884C-14150D17A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8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36C11-195E-41A3-B9CF-D3EDC103EFA3}" type="slidenum">
              <a:rPr lang="en-US" altLang="ru-RU"/>
              <a:pPr/>
              <a:t>33</a:t>
            </a:fld>
            <a:endParaRPr lang="en-US" altLang="ru-RU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368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0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6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14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3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5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6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3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39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6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7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6677-212E-4369-9521-E39FB80A5286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6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in.ru/zoodiv/animals.asp?id=1027872653870502" TargetMode="External"/><Relationship Id="rId13" Type="http://schemas.openxmlformats.org/officeDocument/2006/relationships/hyperlink" Target="https://www.zin.ru/zoodiv/animals.asp?id=1028557770133479" TargetMode="External"/><Relationship Id="rId3" Type="http://schemas.openxmlformats.org/officeDocument/2006/relationships/hyperlink" Target="https://www.zin.ru/zoodiv/animals.asp?id=1027872646463364" TargetMode="External"/><Relationship Id="rId7" Type="http://schemas.openxmlformats.org/officeDocument/2006/relationships/hyperlink" Target="https://www.zin.ru/zoodiv/animals.asp?id=1027872652137340" TargetMode="External"/><Relationship Id="rId12" Type="http://schemas.openxmlformats.org/officeDocument/2006/relationships/hyperlink" Target="https://www.zin.ru/zoodiv/animals.asp?id=1028557745820105" TargetMode="External"/><Relationship Id="rId2" Type="http://schemas.openxmlformats.org/officeDocument/2006/relationships/hyperlink" Target="https://www.zin.ru/zoodiv/animals.asp?id=1027872641607745" TargetMode="Externa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in.ru/zoodiv/animals.asp?id=1027872652090405" TargetMode="External"/><Relationship Id="rId11" Type="http://schemas.openxmlformats.org/officeDocument/2006/relationships/hyperlink" Target="https://www.zin.ru/zoodiv/animals.asp?id=1028557724010304" TargetMode="External"/><Relationship Id="rId5" Type="http://schemas.openxmlformats.org/officeDocument/2006/relationships/hyperlink" Target="https://www.zin.ru/zoodiv/animals.asp?id=1027872647870968" TargetMode="External"/><Relationship Id="rId15" Type="http://schemas.openxmlformats.org/officeDocument/2006/relationships/image" Target="../media/image9.jpg"/><Relationship Id="rId10" Type="http://schemas.openxmlformats.org/officeDocument/2006/relationships/hyperlink" Target="https://www.zin.ru/zoodiv/animals.asp?id=1028557723680146" TargetMode="External"/><Relationship Id="rId4" Type="http://schemas.openxmlformats.org/officeDocument/2006/relationships/hyperlink" Target="https://www.zin.ru/zoodiv/animals.asp?id=1027872647120720" TargetMode="External"/><Relationship Id="rId9" Type="http://schemas.openxmlformats.org/officeDocument/2006/relationships/hyperlink" Target="https://www.zin.ru/zoodiv/animals.asp?id=1027872654153851" TargetMode="External"/><Relationship Id="rId14" Type="http://schemas.openxmlformats.org/officeDocument/2006/relationships/hyperlink" Target="https://www.zin.ru/zoodiv/animals.asp?id=102968618393346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ail.zin.ru/owa/redir.aspx?C=6sMMvDuRV4f_stw4AyXWafUwVv0WWYyCs01f66TN7oc-83q-_8vYCA..&amp;URL=https://www.zin.ru/zoodiv/animals_stats.as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zin.ru/zoodiv/animals_taxalist.asp?id=102968629215031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zin.ru/Collections/Siphonaptera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zin.ru/Collections/Siphonaptera/taxalist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zin.ru/Collections/Siphonaptera/specimen.html?Catalog_UID=127558908301786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zin.ru/Collections/Siphonaptera/search.html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zin.ru/Collections/Siphonaptera/specimen.html?Catalog_UID=1275583208540456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4578" y="3073627"/>
            <a:ext cx="9783536" cy="886051"/>
          </a:xfrm>
        </p:spPr>
        <p:txBody>
          <a:bodyPr anchor="t"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«Базы данных – кошмар для зоолога? Или…» (Часть 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5593" y="4851174"/>
            <a:ext cx="9144000" cy="95907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С.Г. Медведев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25</a:t>
            </a:r>
            <a:r>
              <a:rPr lang="ru-RU" dirty="0">
                <a:solidFill>
                  <a:schemeClr val="bg1"/>
                </a:solidFill>
              </a:rPr>
              <a:t> января 2021 года</a:t>
            </a:r>
          </a:p>
        </p:txBody>
      </p:sp>
      <p:pic>
        <p:nvPicPr>
          <p:cNvPr id="5" name="Picture 4" descr="img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r="20029"/>
          <a:stretch>
            <a:fillRect/>
          </a:stretch>
        </p:blipFill>
        <p:spPr bwMode="auto">
          <a:xfrm>
            <a:off x="4646614" y="200025"/>
            <a:ext cx="2672645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3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70661"/>
              </p:ext>
            </p:extLst>
          </p:nvPr>
        </p:nvGraphicFramePr>
        <p:xfrm>
          <a:off x="550506" y="429208"/>
          <a:ext cx="10714125" cy="61304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1481">
                  <a:extLst>
                    <a:ext uri="{9D8B030D-6E8A-4147-A177-3AD203B41FA5}">
                      <a16:colId xmlns:a16="http://schemas.microsoft.com/office/drawing/2014/main" val="4084293130"/>
                    </a:ext>
                  </a:extLst>
                </a:gridCol>
                <a:gridCol w="1524800">
                  <a:extLst>
                    <a:ext uri="{9D8B030D-6E8A-4147-A177-3AD203B41FA5}">
                      <a16:colId xmlns:a16="http://schemas.microsoft.com/office/drawing/2014/main" val="3005106990"/>
                    </a:ext>
                  </a:extLst>
                </a:gridCol>
                <a:gridCol w="1761663">
                  <a:extLst>
                    <a:ext uri="{9D8B030D-6E8A-4147-A177-3AD203B41FA5}">
                      <a16:colId xmlns:a16="http://schemas.microsoft.com/office/drawing/2014/main" val="2510680226"/>
                    </a:ext>
                  </a:extLst>
                </a:gridCol>
                <a:gridCol w="2735613">
                  <a:extLst>
                    <a:ext uri="{9D8B030D-6E8A-4147-A177-3AD203B41FA5}">
                      <a16:colId xmlns:a16="http://schemas.microsoft.com/office/drawing/2014/main" val="324826434"/>
                    </a:ext>
                  </a:extLst>
                </a:gridCol>
                <a:gridCol w="2061276">
                  <a:extLst>
                    <a:ext uri="{9D8B030D-6E8A-4147-A177-3AD203B41FA5}">
                      <a16:colId xmlns:a16="http://schemas.microsoft.com/office/drawing/2014/main" val="2804771842"/>
                    </a:ext>
                  </a:extLst>
                </a:gridCol>
                <a:gridCol w="918882">
                  <a:extLst>
                    <a:ext uri="{9D8B030D-6E8A-4147-A177-3AD203B41FA5}">
                      <a16:colId xmlns:a16="http://schemas.microsoft.com/office/drawing/2014/main" val="3192001166"/>
                    </a:ext>
                  </a:extLst>
                </a:gridCol>
                <a:gridCol w="1440410">
                  <a:extLst>
                    <a:ext uri="{9D8B030D-6E8A-4147-A177-3AD203B41FA5}">
                      <a16:colId xmlns:a16="http://schemas.microsoft.com/office/drawing/2014/main" val="3287883227"/>
                    </a:ext>
                  </a:extLst>
                </a:gridCol>
              </a:tblGrid>
              <a:tr h="489683">
                <a:tc>
                  <a:txBody>
                    <a:bodyPr/>
                    <a:lstStyle/>
                    <a:p>
                      <a:pPr>
                        <a:tabLst>
                          <a:tab pos="1943100" algn="ctr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943100" algn="ctr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Виды блох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Хозяева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География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Тип паразитизма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Биотопы и ландшафты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Высотная м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нум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869520"/>
                  </a:ext>
                </a:extLst>
              </a:tr>
              <a:tr h="1224207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Pulex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irritans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Крупные хищные норные млекопитающие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повсюду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Блоха гнезда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широкая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0 - 2000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5325933"/>
                  </a:ext>
                </a:extLst>
              </a:tr>
              <a:tr h="979365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Echidnophaga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gallinacea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  <a:tabLst>
                          <a:tab pos="177800" algn="l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Ушастый еж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Восточное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Предкавказье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Куринская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впадин,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Стационарные (самки),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блохи шерсти (самцы)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полупустыня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0 - 300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57249"/>
                  </a:ext>
                </a:extLst>
              </a:tr>
              <a:tr h="1488513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E. </a:t>
                      </a:r>
                      <a:r>
                        <a:rPr lang="en-US" sz="1600" dirty="0" err="1">
                          <a:effectLst/>
                        </a:rPr>
                        <a:t>popovi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Барсук</a:t>
                      </a:r>
                      <a:endParaRPr lang="en-US" sz="1600" dirty="0"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обыкновенна лисица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Восточное </a:t>
                      </a:r>
                      <a:r>
                        <a:rPr lang="ru-RU" sz="1600" dirty="0" err="1">
                          <a:effectLst/>
                        </a:rPr>
                        <a:t>Предкавказье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восточная часть Большого Кавказа, </a:t>
                      </a:r>
                      <a:r>
                        <a:rPr lang="ru-RU" sz="1600" dirty="0" err="1">
                          <a:effectLst/>
                        </a:rPr>
                        <a:t>Куринская</a:t>
                      </a:r>
                      <a:r>
                        <a:rPr lang="ru-RU" sz="1600" dirty="0">
                          <a:effectLst/>
                        </a:rPr>
                        <a:t> впадина,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>
                          <a:effectLst/>
                        </a:rPr>
                        <a:t>Приараксинские</a:t>
                      </a:r>
                      <a:r>
                        <a:rPr lang="ru-RU" sz="1600" dirty="0">
                          <a:effectLst/>
                        </a:rPr>
                        <a:t> хребты и котловины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стационарный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полупустыня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0 – 1000 ?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07996"/>
                  </a:ext>
                </a:extLst>
              </a:tr>
              <a:tr h="135374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Archaeopsylla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erinacei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Erinaceus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Hemiechinus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Предкавказье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Большой Кавказ,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Колхидская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низм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Куринская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впад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Малый Кавказ,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Армянское нагорье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полустационарный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широкая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0 – 1000 ?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433121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1738273" y="3740622"/>
            <a:ext cx="578499" cy="21218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738272" y="3682256"/>
            <a:ext cx="672971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97309" y="3730893"/>
            <a:ext cx="746917" cy="1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416765" y="3769804"/>
            <a:ext cx="746917" cy="212184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397309" y="3818441"/>
            <a:ext cx="672971" cy="806983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557158" y="3750348"/>
            <a:ext cx="240030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3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64693"/>
              </p:ext>
            </p:extLst>
          </p:nvPr>
        </p:nvGraphicFramePr>
        <p:xfrm>
          <a:off x="354328" y="1154430"/>
          <a:ext cx="10652761" cy="49034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75101">
                  <a:extLst>
                    <a:ext uri="{9D8B030D-6E8A-4147-A177-3AD203B41FA5}">
                      <a16:colId xmlns:a16="http://schemas.microsoft.com/office/drawing/2014/main" val="2080738753"/>
                    </a:ext>
                  </a:extLst>
                </a:gridCol>
                <a:gridCol w="1491784">
                  <a:extLst>
                    <a:ext uri="{9D8B030D-6E8A-4147-A177-3AD203B41FA5}">
                      <a16:colId xmlns:a16="http://schemas.microsoft.com/office/drawing/2014/main" val="3520848344"/>
                    </a:ext>
                  </a:extLst>
                </a:gridCol>
                <a:gridCol w="2570945">
                  <a:extLst>
                    <a:ext uri="{9D8B030D-6E8A-4147-A177-3AD203B41FA5}">
                      <a16:colId xmlns:a16="http://schemas.microsoft.com/office/drawing/2014/main" val="360497594"/>
                    </a:ext>
                  </a:extLst>
                </a:gridCol>
                <a:gridCol w="1856794">
                  <a:extLst>
                    <a:ext uri="{9D8B030D-6E8A-4147-A177-3AD203B41FA5}">
                      <a16:colId xmlns:a16="http://schemas.microsoft.com/office/drawing/2014/main" val="1400716752"/>
                    </a:ext>
                  </a:extLst>
                </a:gridCol>
                <a:gridCol w="1745704">
                  <a:extLst>
                    <a:ext uri="{9D8B030D-6E8A-4147-A177-3AD203B41FA5}">
                      <a16:colId xmlns:a16="http://schemas.microsoft.com/office/drawing/2014/main" val="4087812002"/>
                    </a:ext>
                  </a:extLst>
                </a:gridCol>
                <a:gridCol w="1412433">
                  <a:extLst>
                    <a:ext uri="{9D8B030D-6E8A-4147-A177-3AD203B41FA5}">
                      <a16:colId xmlns:a16="http://schemas.microsoft.com/office/drawing/2014/main" val="3076530135"/>
                    </a:ext>
                  </a:extLst>
                </a:gridCol>
              </a:tblGrid>
              <a:tr h="61293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popovi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Echidnophaga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Барсук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Восточное Предкавказье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Стационарные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полупустыня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– 1000 ?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636019"/>
                  </a:ext>
                </a:extLst>
              </a:tr>
              <a:tr h="6129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Барсук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восточная часть Большого Кавказ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Стационарные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полупустыня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– 1000 ?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42806"/>
                  </a:ext>
                </a:extLst>
              </a:tr>
              <a:tr h="6129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Барсук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Куринская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впадина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Стационарные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полупустыня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– 1000 ?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960124"/>
                  </a:ext>
                </a:extLst>
              </a:tr>
              <a:tr h="6129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Барсук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Приараксинские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хребты и котловины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Стационарные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полупустыня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– 1000 ?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077372"/>
                  </a:ext>
                </a:extLst>
              </a:tr>
              <a:tr h="6129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обыкновенна лисица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Восточное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Предкавказье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Стационарные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полупустыня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– 1000 ?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097676"/>
                  </a:ext>
                </a:extLst>
              </a:tr>
              <a:tr h="6129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обыкновенна лисица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восточная часть Большого Кавказ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Стационарные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полупустыня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– 1000 ?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53674"/>
                  </a:ext>
                </a:extLst>
              </a:tr>
              <a:tr h="6129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обыкновенна лисица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Куринская впадина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Стационарные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полупустыня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– 1000 ?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781707"/>
                  </a:ext>
                </a:extLst>
              </a:tr>
              <a:tr h="61293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обыкновенна лисица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Приараксинские хребты и котловины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Стационарные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полупустыня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– 1000 ?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19376"/>
                  </a:ext>
                </a:extLst>
              </a:tr>
            </a:tbl>
          </a:graphicData>
        </a:graphic>
      </p:graphicFrame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99464" y="467136"/>
            <a:ext cx="1371600" cy="3079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 err="1"/>
              <a:t>SP_Parasite</a:t>
            </a:r>
            <a:endParaRPr lang="ru-RU" altLang="ru-RU" sz="1400" b="1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277105" y="435077"/>
            <a:ext cx="900113" cy="3079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 err="1"/>
              <a:t>SP_host</a:t>
            </a:r>
            <a:endParaRPr lang="en-US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930215" y="433298"/>
            <a:ext cx="1676400" cy="307975"/>
          </a:xfrm>
          <a:prstGeom prst="rect">
            <a:avLst/>
          </a:prstGeom>
          <a:solidFill>
            <a:srgbClr val="F2957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/>
              <a:t>Local</a:t>
            </a:r>
            <a:endParaRPr lang="ru-RU" altLang="ru-RU" sz="1400" b="1" dirty="0"/>
          </a:p>
        </p:txBody>
      </p:sp>
      <p:sp>
        <p:nvSpPr>
          <p:cNvPr id="7" name="Плюс 6"/>
          <p:cNvSpPr/>
          <p:nvPr/>
        </p:nvSpPr>
        <p:spPr>
          <a:xfrm>
            <a:off x="1777635" y="393231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3384331" y="408648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32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33435"/>
              </p:ext>
            </p:extLst>
          </p:nvPr>
        </p:nvGraphicFramePr>
        <p:xfrm>
          <a:off x="184826" y="610394"/>
          <a:ext cx="11222314" cy="53993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30450">
                  <a:extLst>
                    <a:ext uri="{9D8B030D-6E8A-4147-A177-3AD203B41FA5}">
                      <a16:colId xmlns:a16="http://schemas.microsoft.com/office/drawing/2014/main" val="3139143455"/>
                    </a:ext>
                  </a:extLst>
                </a:gridCol>
                <a:gridCol w="1276241">
                  <a:extLst>
                    <a:ext uri="{9D8B030D-6E8A-4147-A177-3AD203B41FA5}">
                      <a16:colId xmlns:a16="http://schemas.microsoft.com/office/drawing/2014/main" val="360506333"/>
                    </a:ext>
                  </a:extLst>
                </a:gridCol>
                <a:gridCol w="892575">
                  <a:extLst>
                    <a:ext uri="{9D8B030D-6E8A-4147-A177-3AD203B41FA5}">
                      <a16:colId xmlns:a16="http://schemas.microsoft.com/office/drawing/2014/main" val="608240327"/>
                    </a:ext>
                  </a:extLst>
                </a:gridCol>
                <a:gridCol w="892575">
                  <a:extLst>
                    <a:ext uri="{9D8B030D-6E8A-4147-A177-3AD203B41FA5}">
                      <a16:colId xmlns:a16="http://schemas.microsoft.com/office/drawing/2014/main" val="1064208251"/>
                    </a:ext>
                  </a:extLst>
                </a:gridCol>
                <a:gridCol w="1285188">
                  <a:extLst>
                    <a:ext uri="{9D8B030D-6E8A-4147-A177-3AD203B41FA5}">
                      <a16:colId xmlns:a16="http://schemas.microsoft.com/office/drawing/2014/main" val="3175763524"/>
                    </a:ext>
                  </a:extLst>
                </a:gridCol>
                <a:gridCol w="1522742">
                  <a:extLst>
                    <a:ext uri="{9D8B030D-6E8A-4147-A177-3AD203B41FA5}">
                      <a16:colId xmlns:a16="http://schemas.microsoft.com/office/drawing/2014/main" val="2341490059"/>
                    </a:ext>
                  </a:extLst>
                </a:gridCol>
                <a:gridCol w="2453086">
                  <a:extLst>
                    <a:ext uri="{9D8B030D-6E8A-4147-A177-3AD203B41FA5}">
                      <a16:colId xmlns:a16="http://schemas.microsoft.com/office/drawing/2014/main" val="739308993"/>
                    </a:ext>
                  </a:extLst>
                </a:gridCol>
                <a:gridCol w="1569457">
                  <a:extLst>
                    <a:ext uri="{9D8B030D-6E8A-4147-A177-3AD203B41FA5}">
                      <a16:colId xmlns:a16="http://schemas.microsoft.com/office/drawing/2014/main" val="2100821723"/>
                    </a:ext>
                  </a:extLst>
                </a:gridCol>
              </a:tblGrid>
              <a:tr h="712568"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Pulicinae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Pulicidae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Барсук</a:t>
                      </a: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Восточное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Предкавказье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Древнесредиземноморский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Кавказско-среднеазиатский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006072"/>
                  </a:ext>
                </a:extLst>
              </a:tr>
              <a:tr h="729574"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Pulicinae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Pulicidae</a:t>
                      </a: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Барсук</a:t>
                      </a: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восточная часть Большого Кавказ</a:t>
                      </a: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Древнесредиземноморский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Кавказско-среднеазиатский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154586"/>
                  </a:ext>
                </a:extLst>
              </a:tr>
              <a:tr h="700392"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Pulicinae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Pulicidae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Барсук</a:t>
                      </a: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Куринская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впадина</a:t>
                      </a: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Древнесредиземноморский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Кавказско-среднеазиатский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646910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Pulicinae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Pulicidae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Барсук</a:t>
                      </a: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Приараксинские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хребты и котловины</a:t>
                      </a: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Древнесредиземноморский</a:t>
                      </a: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Кавказско-среднеазиатский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193600"/>
                  </a:ext>
                </a:extLst>
              </a:tr>
              <a:tr h="712064"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Pulicinae</a:t>
                      </a: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Pulicidae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обыкновенна лисица </a:t>
                      </a: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Восточное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Предкавказье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Древнесредиземноморский комплекс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Кавказско-среднеазиатский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54895"/>
                  </a:ext>
                </a:extLst>
              </a:tr>
              <a:tr h="661481"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Pulicinae</a:t>
                      </a: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Pulicidae</a:t>
                      </a: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обыкновенна лисица </a:t>
                      </a: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восточная часть Большого Кавказ</a:t>
                      </a: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Древнесредиземноморский комплекс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Кавказско-среднеазиатский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420632"/>
                  </a:ext>
                </a:extLst>
              </a:tr>
              <a:tr h="603115"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Pulicinae</a:t>
                      </a: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Pulicidae</a:t>
                      </a: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обыкновенна лисица </a:t>
                      </a: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Куринская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впадина</a:t>
                      </a: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Древнесредиземноморский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Кавказско-среднеазиатский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48514"/>
                  </a:ext>
                </a:extLst>
              </a:tr>
              <a:tr h="543917"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popovi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Echidnophaga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Pulicinae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Pulicidae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995" marR="33995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обыкновенна лисица </a:t>
                      </a: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-87313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Приараксинские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хребты и котловины</a:t>
                      </a:r>
                    </a:p>
                  </a:txBody>
                  <a:tcPr marL="33995" marR="3399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Древнесредиземноморский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комплекс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Кавказско-среднеазиатский</a:t>
                      </a:r>
                    </a:p>
                  </a:txBody>
                  <a:tcPr marL="33995" marR="3399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471301"/>
                  </a:ext>
                </a:extLst>
              </a:tr>
            </a:tbl>
          </a:graphicData>
        </a:graphic>
      </p:graphicFrame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257830" y="165578"/>
            <a:ext cx="1371600" cy="3079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 err="1"/>
              <a:t>SP_Parasite</a:t>
            </a:r>
            <a:endParaRPr lang="ru-RU" altLang="ru-RU" sz="1400" b="1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816025" y="152974"/>
            <a:ext cx="900113" cy="3079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 err="1"/>
              <a:t>SP_host</a:t>
            </a:r>
            <a:endParaRPr lang="en-US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6070301" y="160924"/>
            <a:ext cx="1676400" cy="307975"/>
          </a:xfrm>
          <a:prstGeom prst="rect">
            <a:avLst/>
          </a:prstGeom>
          <a:solidFill>
            <a:srgbClr val="F2957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/>
              <a:t>Local</a:t>
            </a:r>
            <a:endParaRPr lang="ru-RU" altLang="ru-RU" sz="1400" b="1" dirty="0"/>
          </a:p>
        </p:txBody>
      </p:sp>
      <p:sp>
        <p:nvSpPr>
          <p:cNvPr id="7" name="Плюс 6"/>
          <p:cNvSpPr/>
          <p:nvPr/>
        </p:nvSpPr>
        <p:spPr>
          <a:xfrm>
            <a:off x="1748452" y="111128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5738424" y="87635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40086" y="145915"/>
            <a:ext cx="24124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Атрибуты таксономии</a:t>
            </a:r>
          </a:p>
        </p:txBody>
      </p:sp>
      <p:sp>
        <p:nvSpPr>
          <p:cNvPr id="9" name="Плюс 8"/>
          <p:cNvSpPr/>
          <p:nvPr/>
        </p:nvSpPr>
        <p:spPr>
          <a:xfrm>
            <a:off x="4548407" y="84392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245814" y="113489"/>
            <a:ext cx="326200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Атрибуты зоогеографии</a:t>
            </a:r>
          </a:p>
        </p:txBody>
      </p:sp>
      <p:sp>
        <p:nvSpPr>
          <p:cNvPr id="11" name="Плюс 10"/>
          <p:cNvSpPr/>
          <p:nvPr/>
        </p:nvSpPr>
        <p:spPr>
          <a:xfrm>
            <a:off x="7884994" y="74665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5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ПОДСТАНОВОЧНЫЕ СПИСКИ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919" y="2049362"/>
            <a:ext cx="10515600" cy="1131584"/>
          </a:xfrm>
        </p:spPr>
        <p:txBody>
          <a:bodyPr/>
          <a:lstStyle/>
          <a:p>
            <a:r>
              <a:rPr lang="ru-RU" dirty="0"/>
              <a:t>Средство унификации первичных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374078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08" y="612321"/>
            <a:ext cx="5088664" cy="53397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19" y="595993"/>
            <a:ext cx="822255" cy="53557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47" y="620485"/>
            <a:ext cx="1205073" cy="53126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86" y="620485"/>
            <a:ext cx="1210899" cy="5298601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3" r="44203"/>
          <a:stretch/>
        </p:blipFill>
        <p:spPr>
          <a:xfrm>
            <a:off x="10050235" y="609923"/>
            <a:ext cx="1412421" cy="5384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16349" y="97277"/>
            <a:ext cx="892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</a:rPr>
              <a:t>АРХИТЕКТУРА БАЗ ДАННЫХ В СТАНДАРТЕ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ZOOCOD2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207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1" y="698986"/>
            <a:ext cx="5313978" cy="55762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26" y="730774"/>
            <a:ext cx="2892914" cy="55479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10054" y="5335674"/>
            <a:ext cx="1910443" cy="2204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51439" y="3598984"/>
            <a:ext cx="1910443" cy="2204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9446" y="5355772"/>
            <a:ext cx="1446963" cy="1708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628373" y="5347399"/>
            <a:ext cx="1446963" cy="1708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42892" y="3640853"/>
            <a:ext cx="1446963" cy="1708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Смогло бы решение заработать на реальных десятках тысяч таксонов всех рангов?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6" y="2707368"/>
            <a:ext cx="10515600" cy="20034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ОТНОСИТЕЛЬНО малое количество таксонов в отряде блох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В </a:t>
            </a:r>
            <a:r>
              <a:rPr lang="ru-RU" dirty="0" err="1"/>
              <a:t>Animalia</a:t>
            </a:r>
            <a:r>
              <a:rPr lang="ru-RU" dirty="0"/>
              <a:t> в отряде Siphonaptera числится всего 2038 валидных видов </a:t>
            </a:r>
          </a:p>
          <a:p>
            <a:pPr marL="0" indent="0">
              <a:buNone/>
            </a:pPr>
            <a:r>
              <a:rPr lang="ru-RU" dirty="0"/>
              <a:t>А в отряде двукрылых имеется около 13000 видов с синонимией</a:t>
            </a:r>
          </a:p>
        </p:txBody>
      </p:sp>
    </p:spTree>
    <p:extLst>
      <p:ext uri="{BB962C8B-B14F-4D97-AF65-F5344CB8AC3E}">
        <p14:creationId xmlns:p14="http://schemas.microsoft.com/office/powerpoint/2010/main" val="4274355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7760" y="1003066"/>
            <a:ext cx="6116225" cy="2553796"/>
          </a:xfrm>
        </p:spPr>
        <p:txBody>
          <a:bodyPr>
            <a:normAutofit/>
          </a:bodyPr>
          <a:lstStyle/>
          <a:p>
            <a:r>
              <a:rPr lang="ru-RU" dirty="0"/>
              <a:t>Указание </a:t>
            </a:r>
            <a:r>
              <a:rPr lang="ru-RU" b="1" dirty="0"/>
              <a:t>синонимов</a:t>
            </a:r>
            <a:r>
              <a:rPr lang="ru-RU" dirty="0"/>
              <a:t> опирается на физическую последовательность записей </a:t>
            </a:r>
          </a:p>
          <a:p>
            <a:r>
              <a:rPr lang="ru-RU" dirty="0"/>
              <a:t>«Все синонимы должны находиться в списке сразу после валидного названия»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6" y="719325"/>
            <a:ext cx="5088664" cy="5339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46B4D1-B4EE-4461-AA50-35339697AAE1}"/>
              </a:ext>
            </a:extLst>
          </p:cNvPr>
          <p:cNvSpPr txBox="1"/>
          <p:nvPr/>
        </p:nvSpPr>
        <p:spPr>
          <a:xfrm>
            <a:off x="5638387" y="418290"/>
            <a:ext cx="561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ZOOCOD2: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FFAFD-2EAB-4816-A1C8-210CCA093E86}"/>
              </a:ext>
            </a:extLst>
          </p:cNvPr>
          <p:cNvSpPr txBox="1"/>
          <p:nvPr/>
        </p:nvSpPr>
        <p:spPr>
          <a:xfrm>
            <a:off x="5437760" y="4242377"/>
            <a:ext cx="6560994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В БД все записи ВСЕГДА «перемешаны»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800" dirty="0"/>
              <a:t>«Физического» порядка в БД не бывает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Записи БД  можно лишь отсортировать по какому-либо полю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1E18D-8953-4FDF-8EC3-108878213FD7}"/>
              </a:ext>
            </a:extLst>
          </p:cNvPr>
          <p:cNvSpPr txBox="1"/>
          <p:nvPr/>
        </p:nvSpPr>
        <p:spPr>
          <a:xfrm>
            <a:off x="5686804" y="3657602"/>
            <a:ext cx="561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Реальность</a:t>
            </a:r>
            <a:r>
              <a:rPr lang="en-US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32563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5923" y="739302"/>
            <a:ext cx="8978630" cy="546776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/>
              <a:t>Теория реляционных баз говорит о связывании разнородных таблиц по уникальным кодам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/>
              <a:t>Применение в качестве единственного уникального поля ABBR - мнемонический код. Который по определению не уникален, он уникален лишь потому, что заполнен уникальными данными, которые сидят в голове заполняющего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/>
              <a:t>При этом даже в </a:t>
            </a:r>
            <a:r>
              <a:rPr lang="en-US" dirty="0"/>
              <a:t>FoxPro</a:t>
            </a:r>
            <a:r>
              <a:rPr lang="ru-RU" dirty="0"/>
              <a:t> была возможность применять </a:t>
            </a:r>
            <a:r>
              <a:rPr lang="ru-RU" dirty="0" err="1"/>
              <a:t>аутоинкрементальные</a:t>
            </a:r>
            <a:r>
              <a:rPr lang="ru-RU" dirty="0"/>
              <a:t> цифровые поля для ID, по которым и должны связываться таблицы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/>
              <a:t>Помимо возможных ошибок из-за дубляжа – это «тормоза», т.к. построить уникальный индекс (ускоряющий работу в разы) по таким мемо-полям невозможно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/>
              <a:t>Мнемокод на больших данных сразу станет длинной абракадаброй, потерявшей всю мнемонику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49" y="639940"/>
            <a:ext cx="1292856" cy="531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457" y="286857"/>
            <a:ext cx="9258577" cy="11081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ru-RU" sz="2000" b="1" dirty="0"/>
              <a:t>Реальный «таксономический путь» до отряда </a:t>
            </a:r>
            <a:r>
              <a:rPr lang="en-US" sz="2000" b="1" dirty="0"/>
              <a:t>Siphonaptera</a:t>
            </a:r>
            <a:r>
              <a:rPr lang="ru-RU" sz="2000" b="1" dirty="0"/>
              <a:t> с живыми гиперссылками:</a:t>
            </a:r>
            <a:b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</a:b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Eukaryota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Animalia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Eumetazoa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Triploblastica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Ecdysozoa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Arthropoda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Tracheata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Hexapoda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Insecta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Pterygota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Holometabola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Mecopteroidea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Siphonaptera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9072" y="1728347"/>
            <a:ext cx="8805153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Отсюда же и невозможность использовать мнемокоды и </a:t>
            </a:r>
            <a:r>
              <a:rPr lang="ru-RU" dirty="0" err="1"/>
              <a:t>хиеркоды</a:t>
            </a:r>
            <a:r>
              <a:rPr lang="ru-RU" dirty="0"/>
              <a:t> (в приведённом виде) для всего царства животных</a:t>
            </a:r>
          </a:p>
          <a:p>
            <a:r>
              <a:rPr lang="ru-RU" dirty="0"/>
              <a:t>Для таксона определённого ранга использует одну цифру. Значит и детей он может иметь лишь десять. Заменив 10 цифр на ВСЕ 255 символов для составления </a:t>
            </a:r>
            <a:r>
              <a:rPr lang="ru-RU" dirty="0" err="1"/>
              <a:t>хиеркода</a:t>
            </a:r>
            <a:r>
              <a:rPr lang="ru-RU" dirty="0"/>
              <a:t>, их всё равно не хватит. Есть несколько родов, в которых видов более 2000</a:t>
            </a:r>
          </a:p>
          <a:p>
            <a:r>
              <a:rPr lang="ru-RU" dirty="0"/>
              <a:t>Надо переходить на двухбайтные коды: вместо 11@11 использовать 01010@0101 или переходить на их бинарный вариант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3" r="44203"/>
          <a:stretch/>
        </p:blipFill>
        <p:spPr>
          <a:xfrm>
            <a:off x="449036" y="269453"/>
            <a:ext cx="1412421" cy="5747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398" y="698306"/>
            <a:ext cx="1205073" cy="551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ПЛАН: ОБРАБОТКА ИНФОРМАЦИИ С ЦЕЛЬЮ АНАЛИЗА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0. «0-текст», или «текстовое сообщение»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1. Членение 0-текста по аспектам на далее неразложимые элементы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2. Соотнесение элементов друг с другом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3. Атрибуция каждого из элементов по аспектной принадлежности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4. Сохранение «0-текста» сообщения в аутентичной форме</a:t>
            </a:r>
          </a:p>
          <a:p>
            <a:pPr marL="541338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(не все связи мы можем понять и передать формальными средствами)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1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565" y="2904045"/>
            <a:ext cx="10826885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«Единый таксономический классификатор </a:t>
            </a:r>
            <a:r>
              <a:rPr lang="ru-RU" sz="3600" dirty="0" err="1"/>
              <a:t>Animalia</a:t>
            </a:r>
            <a:r>
              <a:rPr lang="ru-RU" sz="3600" dirty="0"/>
              <a:t>» - уникальная разработка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851" y="4197165"/>
            <a:ext cx="9862226" cy="2514921"/>
          </a:xfrm>
        </p:spPr>
        <p:txBody>
          <a:bodyPr>
            <a:normAutofit/>
          </a:bodyPr>
          <a:lstStyle/>
          <a:p>
            <a:r>
              <a:rPr lang="ru-RU" sz="2400" dirty="0"/>
              <a:t>Работа над проектами </a:t>
            </a:r>
            <a:r>
              <a:rPr lang="ru-RU" sz="2400" dirty="0" err="1"/>
              <a:t>BioDiv</a:t>
            </a:r>
            <a:r>
              <a:rPr lang="ru-RU" sz="2400" dirty="0"/>
              <a:t> и </a:t>
            </a:r>
            <a:r>
              <a:rPr lang="ru-RU" sz="2400" dirty="0" err="1"/>
              <a:t>ZooDiv</a:t>
            </a:r>
            <a:r>
              <a:rPr lang="ru-RU" sz="2400" dirty="0"/>
              <a:t> проводилась в «нулевые» годы</a:t>
            </a:r>
          </a:p>
          <a:p>
            <a:r>
              <a:rPr lang="ru-RU" sz="2400" dirty="0"/>
              <a:t>Поддержана грантами РФФИ</a:t>
            </a:r>
          </a:p>
          <a:p>
            <a:r>
              <a:rPr lang="ru-RU" sz="2400" dirty="0"/>
              <a:t>Разработана и отлажена база данных по всем современным стандартам в СУБД корпоративного уровня MS SQL </a:t>
            </a:r>
            <a:r>
              <a:rPr lang="ru-RU" sz="2400" dirty="0" err="1"/>
              <a:t>Server</a:t>
            </a:r>
            <a:endParaRPr lang="ru-RU" sz="2400" dirty="0"/>
          </a:p>
          <a:p>
            <a:r>
              <a:rPr lang="ru-RU" sz="2400" dirty="0"/>
              <a:t>Система содержит 146+ тысяч иерархических записей с «правильным» хранением, правильным учётом и отображением 33000 синонимов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89" y="0"/>
            <a:ext cx="2169268" cy="28923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29" y="1"/>
            <a:ext cx="2188724" cy="2918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38" y="0"/>
            <a:ext cx="2159540" cy="287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5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030" y="5721890"/>
            <a:ext cx="9680698" cy="975941"/>
          </a:xfrm>
        </p:spPr>
        <p:txBody>
          <a:bodyPr/>
          <a:lstStyle/>
          <a:p>
            <a:r>
              <a:rPr lang="ru-RU" dirty="0"/>
              <a:t>«Живая» статистика наполнения классификатора </a:t>
            </a:r>
            <a:r>
              <a:rPr lang="en-US" dirty="0"/>
              <a:t>Animalia - </a:t>
            </a:r>
            <a:r>
              <a:rPr lang="ru-RU" dirty="0"/>
              <a:t>на странице </a:t>
            </a:r>
            <a:r>
              <a:rPr lang="ru-RU" u="sng" dirty="0">
                <a:hlinkClick r:id="rId2"/>
              </a:rPr>
              <a:t>https://www.zin.ru/zoodiv/animals_stats.asp</a:t>
            </a:r>
            <a:r>
              <a:rPr lang="ru-RU" dirty="0"/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0" y="242661"/>
            <a:ext cx="9309370" cy="54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11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190" y="1965109"/>
            <a:ext cx="10803610" cy="568863"/>
          </a:xfrm>
        </p:spPr>
        <p:txBody>
          <a:bodyPr>
            <a:normAutofit/>
          </a:bodyPr>
          <a:lstStyle/>
          <a:p>
            <a:r>
              <a:rPr lang="ru-RU" u="sng" dirty="0">
                <a:hlinkClick r:id="rId2"/>
              </a:rPr>
              <a:t>https://www.zin.ru/zoodiv/animals_taxalist.asp?id=1029686292150311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48261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Автоматическая генерация из </a:t>
            </a:r>
            <a:r>
              <a:rPr lang="ru-RU" dirty="0" err="1"/>
              <a:t>Animalia</a:t>
            </a:r>
            <a:r>
              <a:rPr lang="ru-RU" dirty="0"/>
              <a:t> таксономических листов для семейств - родов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" y="2728555"/>
            <a:ext cx="12067565" cy="35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51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7" y="375557"/>
            <a:ext cx="9734891" cy="5521892"/>
          </a:xfrm>
        </p:spPr>
      </p:pic>
    </p:spTree>
    <p:extLst>
      <p:ext uri="{BB962C8B-B14F-4D97-AF65-F5344CB8AC3E}">
        <p14:creationId xmlns:p14="http://schemas.microsoft.com/office/powerpoint/2010/main" val="2158580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528" y="56923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ПРЕДСТАВЛЕНИЕ КЛАССИФИКАТОРА В ФОРМЕ ТАКСОНОМИЧЕСКОГО ДЕРЕВА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528" y="2813504"/>
            <a:ext cx="10515600" cy="2779032"/>
          </a:xfrm>
        </p:spPr>
        <p:txBody>
          <a:bodyPr/>
          <a:lstStyle/>
          <a:p>
            <a:r>
              <a:rPr lang="ru-RU" dirty="0"/>
              <a:t>Сборка полного таксономического древа из 146 731 таксона в нынешней реализации БД </a:t>
            </a:r>
            <a:r>
              <a:rPr lang="ru-RU" dirty="0" err="1"/>
              <a:t>Анималия</a:t>
            </a:r>
            <a:r>
              <a:rPr lang="ru-RU" dirty="0"/>
              <a:t> занимает около 10 секунд.</a:t>
            </a:r>
          </a:p>
          <a:p>
            <a:r>
              <a:rPr lang="ru-RU" dirty="0"/>
              <a:t>Новая версия, называемая нами Animalia2, собирает полное древо за 3 секунды!</a:t>
            </a:r>
          </a:p>
          <a:p>
            <a:r>
              <a:rPr lang="ru-RU" dirty="0"/>
              <a:t>Имеется потенциал развития, можем увеличивать количество таксонов в классификаторе не боясь «тормозов»</a:t>
            </a:r>
          </a:p>
        </p:txBody>
      </p:sp>
    </p:spTree>
    <p:extLst>
      <p:ext uri="{BB962C8B-B14F-4D97-AF65-F5344CB8AC3E}">
        <p14:creationId xmlns:p14="http://schemas.microsoft.com/office/powerpoint/2010/main" val="172605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25" y="1744897"/>
            <a:ext cx="7275349" cy="4962058"/>
          </a:xfrm>
        </p:spPr>
      </p:pic>
      <p:sp>
        <p:nvSpPr>
          <p:cNvPr id="5" name="TextBox 4"/>
          <p:cNvSpPr txBox="1"/>
          <p:nvPr/>
        </p:nvSpPr>
        <p:spPr>
          <a:xfrm>
            <a:off x="9725508" y="4513050"/>
            <a:ext cx="209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синие – «</a:t>
            </a:r>
            <a:r>
              <a:rPr lang="ru-RU" sz="1600" dirty="0" err="1"/>
              <a:t>блохоспецифичные</a:t>
            </a:r>
            <a:r>
              <a:rPr lang="ru-RU" sz="1600" dirty="0"/>
              <a:t>» словари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10888" y="1651646"/>
            <a:ext cx="20084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зелёный – общие в рамках проекта словари для коллекционных экземпляров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129" y="2716908"/>
            <a:ext cx="18532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жёлтые – таблица вырезки из </a:t>
            </a:r>
            <a:r>
              <a:rPr lang="ru-RU" sz="1600" dirty="0" err="1"/>
              <a:t>Animalia</a:t>
            </a:r>
            <a:r>
              <a:rPr lang="ru-RU" sz="1600" dirty="0"/>
              <a:t> только для определённых таксонов коллекционных экземпляров (для минимизации и скорости) и таблица регистрации экземпляра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6290" y="1213800"/>
            <a:ext cx="303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Красный - таблица коллекционных экземпляров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EFDCA4-13F7-48F0-B321-2E9F282C6251}"/>
              </a:ext>
            </a:extLst>
          </p:cNvPr>
          <p:cNvSpPr txBox="1"/>
          <p:nvPr/>
        </p:nvSpPr>
        <p:spPr>
          <a:xfrm>
            <a:off x="1627321" y="507715"/>
            <a:ext cx="9570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Коллекционная БД – блохи </a:t>
            </a:r>
            <a:r>
              <a:rPr lang="en-US" sz="2400" dirty="0">
                <a:hlinkClick r:id="rId4"/>
              </a:rPr>
              <a:t>https://www.zin.ru/Collections/Siphonaptera/</a:t>
            </a:r>
            <a:endParaRPr lang="ru-RU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06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Пример таксономического классификатора (фрагмент сем. </a:t>
            </a:r>
            <a:r>
              <a:rPr lang="en-US" sz="4000" dirty="0" err="1"/>
              <a:t>Pulicidae</a:t>
            </a:r>
            <a:r>
              <a:rPr lang="en-US" sz="4000" dirty="0"/>
              <a:t>)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514"/>
            <a:ext cx="11950848" cy="4098086"/>
          </a:xfrm>
        </p:spPr>
      </p:pic>
    </p:spTree>
    <p:extLst>
      <p:ext uri="{BB962C8B-B14F-4D97-AF65-F5344CB8AC3E}">
        <p14:creationId xmlns:p14="http://schemas.microsoft.com/office/powerpoint/2010/main" val="1828216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/>
              <a:t>Пример таксономического классификатора для синонимичных названий (синим цветом выделены три синонима одного валидного названия)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6" y="1517168"/>
            <a:ext cx="10777964" cy="4664396"/>
          </a:xfrm>
        </p:spPr>
      </p:pic>
    </p:spTree>
    <p:extLst>
      <p:ext uri="{BB962C8B-B14F-4D97-AF65-F5344CB8AC3E}">
        <p14:creationId xmlns:p14="http://schemas.microsoft.com/office/powerpoint/2010/main" val="26239605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3371" y="340633"/>
            <a:ext cx="10515600" cy="510364"/>
          </a:xfrm>
        </p:spPr>
        <p:txBody>
          <a:bodyPr>
            <a:normAutofit fontScale="90000"/>
          </a:bodyPr>
          <a:lstStyle/>
          <a:p>
            <a:r>
              <a:rPr lang="en-US" dirty="0"/>
              <a:t>K</a:t>
            </a:r>
            <a:r>
              <a:rPr lang="ru-RU" dirty="0" err="1"/>
              <a:t>оллекционный</a:t>
            </a:r>
            <a:r>
              <a:rPr lang="ru-RU" dirty="0"/>
              <a:t> проект и коллекция блох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31010"/>
            <a:ext cx="10515600" cy="2104350"/>
          </a:xfrm>
        </p:spPr>
        <p:txBody>
          <a:bodyPr>
            <a:normAutofit/>
          </a:bodyPr>
          <a:lstStyle/>
          <a:p>
            <a:r>
              <a:rPr lang="ru-RU" sz="2000" dirty="0"/>
              <a:t>Полная интеграция проекта с классификатором </a:t>
            </a:r>
            <a:r>
              <a:rPr lang="ru-RU" sz="2000" dirty="0" err="1"/>
              <a:t>Animalia</a:t>
            </a:r>
            <a:r>
              <a:rPr lang="ru-RU" sz="2000" dirty="0"/>
              <a:t>, например </a:t>
            </a:r>
            <a:r>
              <a:rPr lang="ru-RU" sz="2000" dirty="0">
                <a:hlinkClick r:id="rId2"/>
              </a:rPr>
              <a:t>таксономический фильтр в коллекции</a:t>
            </a:r>
            <a:r>
              <a:rPr lang="ru-RU" sz="2000" dirty="0"/>
              <a:t>, который позволяет отфильтровать показываемый набор экземпляров.</a:t>
            </a:r>
          </a:p>
          <a:p>
            <a:r>
              <a:rPr lang="ru-RU" sz="2000" dirty="0"/>
              <a:t>Фильтр полностью основан на так</a:t>
            </a:r>
            <a:r>
              <a:rPr lang="en-US" sz="2000" dirty="0"/>
              <a:t>c</a:t>
            </a:r>
            <a:r>
              <a:rPr lang="ru-RU" sz="2000" dirty="0" err="1"/>
              <a:t>ономической</a:t>
            </a:r>
            <a:r>
              <a:rPr lang="ru-RU" sz="2000" dirty="0"/>
              <a:t> выборке «</a:t>
            </a:r>
            <a:r>
              <a:rPr lang="ru-RU" sz="2000" dirty="0" err="1"/>
              <a:t>Collected</a:t>
            </a:r>
            <a:r>
              <a:rPr lang="ru-RU" sz="2000" dirty="0"/>
              <a:t> </a:t>
            </a:r>
            <a:r>
              <a:rPr lang="ru-RU" sz="2000" dirty="0" err="1"/>
              <a:t>Taxa</a:t>
            </a:r>
            <a:r>
              <a:rPr lang="ru-RU" sz="2000" dirty="0"/>
              <a:t>» на базе классификатора </a:t>
            </a:r>
            <a:r>
              <a:rPr lang="ru-RU" sz="2000" dirty="0" err="1"/>
              <a:t>Animalia</a:t>
            </a:r>
            <a:endParaRPr lang="ru-RU" sz="2000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802" y="2302555"/>
            <a:ext cx="70071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30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329" y="1"/>
            <a:ext cx="10515600" cy="80826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+mn-lt"/>
              </a:rPr>
              <a:t>На </a:t>
            </a:r>
            <a:r>
              <a:rPr lang="ru-RU" sz="2000" dirty="0">
                <a:latin typeface="+mn-lt"/>
                <a:hlinkClick r:id="rId2"/>
              </a:rPr>
              <a:t>странице экземпляра</a:t>
            </a:r>
            <a:r>
              <a:rPr lang="ru-RU" sz="2000" dirty="0">
                <a:latin typeface="+mn-lt"/>
              </a:rPr>
              <a:t> путь «таксономического положения» вида полностью активен (внутри заданной коллекции)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221"/>
            <a:ext cx="10348145" cy="5607828"/>
          </a:xfrm>
        </p:spPr>
      </p:pic>
      <p:sp>
        <p:nvSpPr>
          <p:cNvPr id="3" name="TextBox 2"/>
          <p:cNvSpPr txBox="1"/>
          <p:nvPr/>
        </p:nvSpPr>
        <p:spPr>
          <a:xfrm>
            <a:off x="10531929" y="1902279"/>
            <a:ext cx="1485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Можно быстро сделать выборку всех экземпляров для заданного таксона</a:t>
            </a:r>
          </a:p>
        </p:txBody>
      </p:sp>
    </p:spTree>
    <p:extLst>
      <p:ext uri="{BB962C8B-B14F-4D97-AF65-F5344CB8AC3E}">
        <p14:creationId xmlns:p14="http://schemas.microsoft.com/office/powerpoint/2010/main" val="173228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ФАУНИСТИЧЕСКАЯ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Описание самого биологического объекта (строение и диагностические признаки)</a:t>
            </a:r>
          </a:p>
          <a:p>
            <a:r>
              <a:rPr lang="ru-RU" dirty="0">
                <a:solidFill>
                  <a:schemeClr val="bg1"/>
                </a:solidFill>
              </a:rPr>
              <a:t>Отношение к другим объектам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географической среды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биологическим объектами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в развитии во времени</a:t>
            </a:r>
          </a:p>
          <a:p>
            <a:r>
              <a:rPr lang="ru-RU" dirty="0">
                <a:solidFill>
                  <a:schemeClr val="bg1"/>
                </a:solidFill>
              </a:rPr>
              <a:t>Имеет формы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Единичных данных (данные коллекционной этикетки и полевого сбора)</a:t>
            </a:r>
          </a:p>
          <a:p>
            <a:pPr lvl="1"/>
            <a:r>
              <a:rPr lang="ru-RU" dirty="0">
                <a:solidFill>
                  <a:schemeClr val="bg1"/>
                </a:solidFill>
              </a:rPr>
              <a:t> В виде обобщения единичных данных (публикации)</a:t>
            </a:r>
          </a:p>
        </p:txBody>
      </p:sp>
    </p:spTree>
    <p:extLst>
      <p:ext uri="{BB962C8B-B14F-4D97-AF65-F5344CB8AC3E}">
        <p14:creationId xmlns:p14="http://schemas.microsoft.com/office/powerpoint/2010/main" val="4077373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364" y="-97972"/>
            <a:ext cx="10904764" cy="1151857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+mn-lt"/>
                <a:hlinkClick r:id="rId2"/>
              </a:rPr>
              <a:t>Поиск коллекционного экземпляра</a:t>
            </a:r>
            <a:r>
              <a:rPr lang="ru-RU" sz="2400" dirty="0">
                <a:latin typeface="+mn-lt"/>
              </a:rPr>
              <a:t> по трем ключевым словам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(из семи возможных)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59" y="865523"/>
            <a:ext cx="8020455" cy="5829192"/>
          </a:xfrm>
        </p:spPr>
      </p:pic>
    </p:spTree>
    <p:extLst>
      <p:ext uri="{BB962C8B-B14F-4D97-AF65-F5344CB8AC3E}">
        <p14:creationId xmlns:p14="http://schemas.microsoft.com/office/powerpoint/2010/main" val="1730669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02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+mn-lt"/>
              </a:rPr>
              <a:t>Привязка места находки </a:t>
            </a:r>
            <a:r>
              <a:rPr lang="ru-RU" sz="2800" dirty="0">
                <a:latin typeface="+mn-lt"/>
                <a:hlinkClick r:id="rId2"/>
              </a:rPr>
              <a:t>коллекционного экземпляра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к географическому пункту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89" y="1173009"/>
            <a:ext cx="9932589" cy="5457605"/>
          </a:xfrm>
        </p:spPr>
      </p:pic>
    </p:spTree>
    <p:extLst>
      <p:ext uri="{BB962C8B-B14F-4D97-AF65-F5344CB8AC3E}">
        <p14:creationId xmlns:p14="http://schemas.microsoft.com/office/powerpoint/2010/main" val="31616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451" y="0"/>
            <a:ext cx="10985992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+mn-lt"/>
              </a:rPr>
              <a:t>Экспорт всех параметров коллекционных экземпляров в стандарте </a:t>
            </a:r>
            <a:r>
              <a:rPr lang="en-US" sz="2800" dirty="0">
                <a:latin typeface="+mn-lt"/>
              </a:rPr>
              <a:t>Darwin Core XML </a:t>
            </a:r>
            <a:r>
              <a:rPr lang="ru-RU" sz="2800" dirty="0">
                <a:latin typeface="+mn-lt"/>
              </a:rPr>
              <a:t>для международного обмена (род </a:t>
            </a:r>
            <a:r>
              <a:rPr lang="en-US" sz="2800" i="1" dirty="0" err="1">
                <a:latin typeface="+mn-lt"/>
              </a:rPr>
              <a:t>Ctenophthalmus</a:t>
            </a:r>
            <a:r>
              <a:rPr lang="ru-RU" sz="2800" i="1" dirty="0">
                <a:latin typeface="+mn-lt"/>
              </a:rPr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51" y="1181030"/>
            <a:ext cx="8328612" cy="5459994"/>
          </a:xfrm>
        </p:spPr>
      </p:pic>
    </p:spTree>
    <p:extLst>
      <p:ext uri="{BB962C8B-B14F-4D97-AF65-F5344CB8AC3E}">
        <p14:creationId xmlns:p14="http://schemas.microsoft.com/office/powerpoint/2010/main" val="2502044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5923" y="284366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ru-RU" altLang="ru-RU" sz="4000" dirty="0">
                <a:solidFill>
                  <a:schemeClr val="bg1"/>
                </a:solidFill>
              </a:rPr>
              <a:t>АНАЛИЗ РАЗНОАСПЕКТНЫХ ЯВЛЕНИЙ</a:t>
            </a:r>
          </a:p>
        </p:txBody>
      </p:sp>
      <p:graphicFrame>
        <p:nvGraphicFramePr>
          <p:cNvPr id="94211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01325855"/>
              </p:ext>
            </p:extLst>
          </p:nvPr>
        </p:nvGraphicFramePr>
        <p:xfrm>
          <a:off x="2589179" y="1050587"/>
          <a:ext cx="8077200" cy="511683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ГРУППИРОВКА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CПИСКИ ТАКСОНОВ ХОЗЯЕВ ДЛЯ ТАКСОНА БЛОХ И НАОБОРОТ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СТАТИСТИКА ТИПОВ СВЯЗЕЙ ТАКСОНОВ ХОЗЯЕВ С ТАКСОНОМ БЛОХ И НАОБОРОТ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СПИСКИ ТАКСОНОВ БЛОХ В 40 ЗООГЕОГРАИЧЕСКИХ РЕГИОНАХ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ГЕНЕРАЦИЯ КЛАССИФИКАЦИИИ АРЕАЛОВ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113">
                <a:tc>
                  <a:txBody>
                    <a:bodyPr/>
                    <a:lstStyle>
                      <a:lvl1pPr defTabSz="990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9906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990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990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990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defTabSz="990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defTabSz="990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defTabSz="990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defTabSz="990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90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СВЯЗИ 2-х АСПЕКТОВ (РАСПРЕДЕЛЕНИЕ) 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ТАКСОНОВ БЛОХ ПО ТАКСОНАМ  ХОЗЯЕВ И НАОБОРОТ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ВИДОВ БЛОХ С ЗАДАННЫМИ ПРИЗНАКАМИ СТРОЕНИЯ В ЗАДАННЫХ РЕГИОНАХ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ВИДОВ БЛОХ С ЗАДАННЫМИ ПРИЗНАКАМИ СТРОЕНИЯ ПО ЗАДАННЫМ ТАКСОНАМ ХОЗЯЕВ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038">
                <a:tc>
                  <a:txBody>
                    <a:bodyPr/>
                    <a:lstStyle>
                      <a:lvl1pPr defTabSz="12446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2446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244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244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244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defTabSz="124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defTabSz="124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defTabSz="124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defTabSz="1244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44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СВЯЗИ 3-х АСПЕКТОВ</a:t>
                      </a:r>
                    </a:p>
                    <a:p>
                      <a:pPr marL="0" marR="0" lvl="0" indent="0" algn="l" defTabSz="12446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(РАСПРЕДЕЛЕНИЕ)</a:t>
                      </a:r>
                    </a:p>
                  </a:txBody>
                  <a:tcPr marL="0" marR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ВИДОВ БЛОХ ПО ТАКСОНАМ ХОЗЯЕВ В ЗАДАННОМ РЕГИОНЕ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ВИДОВ ХОЗЯЕВ ПО ТАКСОНАМ БЛОХ В ЗАДАННОМ РЕГИОНЕ</a:t>
                      </a:r>
                      <a:endParaRPr kumimoji="0" lang="ru-RU" alt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4" descr="img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r="20029"/>
          <a:stretch>
            <a:fillRect/>
          </a:stretch>
        </p:blipFill>
        <p:spPr bwMode="auto">
          <a:xfrm>
            <a:off x="0" y="-225966"/>
            <a:ext cx="2672645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87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487321"/>
              </p:ext>
            </p:extLst>
          </p:nvPr>
        </p:nvGraphicFramePr>
        <p:xfrm>
          <a:off x="1240973" y="506188"/>
          <a:ext cx="9037864" cy="58537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1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543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публикации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1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1996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Медведев С.Г. Географическое распространение семейств блох (Siphonaptera). Энтомологическое обозрение. 1996. Т. 75, </a:t>
                      </a:r>
                      <a:r>
                        <a:rPr lang="ru-RU" sz="1400" kern="1200" dirty="0" err="1">
                          <a:effectLst/>
                        </a:rPr>
                        <a:t>вып</a:t>
                      </a:r>
                      <a:r>
                        <a:rPr lang="ru-RU" sz="1400" kern="1200" dirty="0">
                          <a:effectLst/>
                        </a:rPr>
                        <a:t>. 4. С. 815-833.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1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1997</a:t>
                      </a:r>
                      <a:endParaRPr lang="ru-RU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Медведев С.Г.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Паразито-хозяинные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связи семейств блох (Siphonaptera). I. Энтомологическое обозрение. 1997. Т. 76,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2. С. 318-336.</a:t>
                      </a: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1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1997</a:t>
                      </a:r>
                      <a:endParaRPr lang="ru-RU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Медведев С.Г.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Паразито-хозяинные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связи семейств блох (Siphonaptera). II. Энтомологическое обозрение. 1997. Т. 76,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4. С. 755-769.</a:t>
                      </a: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1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1998</a:t>
                      </a:r>
                      <a:endParaRPr lang="ru-RU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Медведев С.Г. Фауна и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паразито-хозяинные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связи блох (Siphonaptera) Палеарктики. Энтомологическое обозрение. 1998. Т. 77,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2. С. 295-314.</a:t>
                      </a: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7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2000</a:t>
                      </a:r>
                      <a:endParaRPr lang="ru-RU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Медведев С.Г. Фауна и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паразито-хозяинные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связи блох (Siphonaptera) различных зоогеографических областей мира. I. Энтомологическое обозрение. 2000. T. 79,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2. С. 341-374.</a:t>
                      </a: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7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2000</a:t>
                      </a:r>
                      <a:endParaRPr lang="ru-RU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Медведев С.Г. Фауна и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паразито-хозяинные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связи блох (Siphonaptera) различных зоогеографических областей мира. II. Энтомологическое обозрение. 2000. T. 79,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4. С. 812-830. </a:t>
                      </a: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97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2002</a:t>
                      </a:r>
                      <a:endParaRPr lang="ru-RU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Медведев С.Г. Особенности распространения и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паразито-хозяинных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связей блох (Siphonaptera). I. Энтомологическое обозрение. 2002. Т. 81,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3. С. 737-753. </a:t>
                      </a: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31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2005</a:t>
                      </a:r>
                      <a:endParaRPr lang="ru-RU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Медведев С.Г. Морфологические адаптации блох к паразитизму. IV. Энтомологическое обозрение. 2005. Т. 84,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2. С. 276-292. </a:t>
                      </a: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97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2009</a:t>
                      </a:r>
                      <a:endParaRPr lang="ru-RU" sz="14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Медведев С.Г. Систематика, географическое распространение и пути эволюции блох. Труды Зоологического института РАН. 2009. Т. 313, № 3. С. 273-282. </a:t>
                      </a: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319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2011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110" marR="42110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Медведев С.Г.,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Котти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Б.К. Пути формирования фауны блох (Siphonaptera) Кавказа. Паразитология. 2011. Т. 45,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6. С. 470-487.</a:t>
                      </a:r>
                    </a:p>
                  </a:txBody>
                  <a:tcPr marL="42110" marR="4211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614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71399"/>
              </p:ext>
            </p:extLst>
          </p:nvPr>
        </p:nvGraphicFramePr>
        <p:xfrm>
          <a:off x="1085850" y="383721"/>
          <a:ext cx="9846129" cy="51796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98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8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7044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2012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Медведев С.Г., </a:t>
                      </a:r>
                      <a:r>
                        <a:rPr lang="ru-RU" sz="1400" kern="1200" dirty="0" err="1">
                          <a:effectLst/>
                        </a:rPr>
                        <a:t>Котти</a:t>
                      </a:r>
                      <a:r>
                        <a:rPr lang="ru-RU" sz="1400" kern="1200" dirty="0">
                          <a:effectLst/>
                        </a:rPr>
                        <a:t> Б.К. 2012. </a:t>
                      </a:r>
                      <a:r>
                        <a:rPr lang="ru-RU" sz="1400" kern="1200" dirty="0" err="1">
                          <a:effectLst/>
                        </a:rPr>
                        <a:t>Паразито-хозяинные</a:t>
                      </a:r>
                      <a:r>
                        <a:rPr lang="ru-RU" sz="1400" kern="1200" dirty="0">
                          <a:effectLst/>
                        </a:rPr>
                        <a:t> связи и пути формирования фауны блох (Siphonaptera) Кавказ. Энтомологическое обозрение. Т. 91, </a:t>
                      </a:r>
                      <a:r>
                        <a:rPr lang="ru-RU" sz="1400" kern="1200" dirty="0" err="1">
                          <a:effectLst/>
                        </a:rPr>
                        <a:t>вып</a:t>
                      </a:r>
                      <a:r>
                        <a:rPr lang="ru-RU" sz="1400" kern="1200" dirty="0">
                          <a:effectLst/>
                        </a:rPr>
                        <a:t>. 4. С. 714-734.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044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2013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Медведев С.Г. 2013. Таксономический состав и особенности фауны блох (Siphonaptera) России. Энтомологическое обозрение. Т. 92, </a:t>
                      </a:r>
                      <a:r>
                        <a:rPr lang="ru-RU" sz="1400" kern="1200" dirty="0" err="1">
                          <a:effectLst/>
                        </a:rPr>
                        <a:t>вып</a:t>
                      </a:r>
                      <a:r>
                        <a:rPr lang="ru-RU" sz="1400" kern="1200" dirty="0">
                          <a:effectLst/>
                        </a:rPr>
                        <a:t>. 1. С. 85-101.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044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2013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Медведев С.Г. 2013. Палеарктические центры таксономического разнообразия отряда блох (Siphonaptera). Энтомологическое обозрение. 2013. Т. 92, </a:t>
                      </a:r>
                      <a:r>
                        <a:rPr lang="ru-RU" sz="1400" kern="1200" dirty="0" err="1">
                          <a:effectLst/>
                        </a:rPr>
                        <a:t>вып</a:t>
                      </a:r>
                      <a:r>
                        <a:rPr lang="ru-RU" sz="1400" kern="1200" dirty="0">
                          <a:effectLst/>
                        </a:rPr>
                        <a:t>. 3. С. 684-702.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177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2019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Медведев С. Г., </a:t>
                      </a:r>
                      <a:r>
                        <a:rPr lang="ru-RU" sz="1400" kern="1200" dirty="0" err="1">
                          <a:effectLst/>
                        </a:rPr>
                        <a:t>Котти</a:t>
                      </a:r>
                      <a:r>
                        <a:rPr lang="ru-RU" sz="1400" kern="1200" dirty="0">
                          <a:effectLst/>
                        </a:rPr>
                        <a:t> Б.К., </a:t>
                      </a:r>
                      <a:r>
                        <a:rPr lang="ru-RU" sz="1400" kern="1200" dirty="0" err="1">
                          <a:effectLst/>
                        </a:rPr>
                        <a:t>Вержуцкий</a:t>
                      </a:r>
                      <a:r>
                        <a:rPr lang="ru-RU" sz="1400" kern="1200" dirty="0">
                          <a:effectLst/>
                        </a:rPr>
                        <a:t> Д. Б. Разнообразие блох (Siphonaptera) — переносчиков возбудителей чумы: паразит сусликов — блоха </a:t>
                      </a:r>
                      <a:r>
                        <a:rPr lang="ru-RU" sz="1400" kern="1200" dirty="0" err="1">
                          <a:effectLst/>
                        </a:rPr>
                        <a:t>Citellophilus</a:t>
                      </a:r>
                      <a:r>
                        <a:rPr lang="ru-RU" sz="1400" kern="1200" dirty="0">
                          <a:effectLst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</a:rPr>
                        <a:t>tesquorum</a:t>
                      </a:r>
                      <a:r>
                        <a:rPr lang="ru-RU" sz="1400" kern="1200" dirty="0">
                          <a:effectLst/>
                        </a:rPr>
                        <a:t> (</a:t>
                      </a:r>
                      <a:r>
                        <a:rPr lang="ru-RU" sz="1400" kern="1200" dirty="0" err="1">
                          <a:effectLst/>
                        </a:rPr>
                        <a:t>Wagner</a:t>
                      </a:r>
                      <a:r>
                        <a:rPr lang="ru-RU" sz="1400" kern="1200" dirty="0">
                          <a:effectLst/>
                        </a:rPr>
                        <a:t>, 1898). Паразитология. 2019. 53 (3) : 179—197.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4149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2019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Медведев С. Г., </a:t>
                      </a:r>
                      <a:r>
                        <a:rPr lang="ru-RU" sz="1400" kern="1200" dirty="0" err="1">
                          <a:effectLst/>
                        </a:rPr>
                        <a:t>Вержуцкий</a:t>
                      </a:r>
                      <a:r>
                        <a:rPr lang="ru-RU" sz="1400" kern="1200" dirty="0">
                          <a:effectLst/>
                        </a:rPr>
                        <a:t> Д. Б. 2019. Разнообразие блох – переносчиков возбудителей чумы: паразит сусликов – блоха </a:t>
                      </a:r>
                      <a:r>
                        <a:rPr lang="ru-RU" sz="1400" kern="1200" dirty="0" err="1">
                          <a:effectLst/>
                        </a:rPr>
                        <a:t>Oropsylla</a:t>
                      </a:r>
                      <a:r>
                        <a:rPr lang="ru-RU" sz="1400" kern="1200" dirty="0">
                          <a:effectLst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</a:rPr>
                        <a:t>silantiewi</a:t>
                      </a:r>
                      <a:r>
                        <a:rPr lang="ru-RU" sz="1400" kern="1200" dirty="0">
                          <a:effectLst/>
                        </a:rPr>
                        <a:t> (</a:t>
                      </a:r>
                      <a:r>
                        <a:rPr lang="ru-RU" sz="1400" kern="1200" dirty="0" err="1">
                          <a:effectLst/>
                        </a:rPr>
                        <a:t>Wagner</a:t>
                      </a:r>
                      <a:r>
                        <a:rPr lang="ru-RU" sz="1400" kern="1200" dirty="0">
                          <a:effectLst/>
                        </a:rPr>
                        <a:t>, 1898) (Siphonaptera, Ceratophyllidae). Паразитология. 53 (4) : 267–282.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2177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2020</a:t>
                      </a:r>
                      <a:endParaRPr lang="ru-RU" sz="1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С. Г. Медведев, Д. Б. </a:t>
                      </a:r>
                      <a:r>
                        <a:rPr lang="ru-RU" sz="1400" kern="1200" dirty="0" err="1">
                          <a:effectLst/>
                        </a:rPr>
                        <a:t>Вержуцкий</a:t>
                      </a:r>
                      <a:r>
                        <a:rPr lang="ru-RU" sz="1400" kern="1200" dirty="0">
                          <a:effectLst/>
                        </a:rPr>
                        <a:t>, Б. К. </a:t>
                      </a:r>
                      <a:r>
                        <a:rPr lang="ru-RU" sz="1400" kern="1200" dirty="0" err="1">
                          <a:effectLst/>
                        </a:rPr>
                        <a:t>Котти</a:t>
                      </a:r>
                      <a:r>
                        <a:rPr lang="ru-RU" sz="1400" kern="1200" dirty="0">
                          <a:effectLst/>
                        </a:rPr>
                        <a:t>. 2020. Разнообразие переносчиков возбудителя чумы: </a:t>
                      </a:r>
                      <a:r>
                        <a:rPr lang="ru-RU" sz="1400" kern="1200" dirty="0" err="1">
                          <a:effectLst/>
                        </a:rPr>
                        <a:t>полигостальные</a:t>
                      </a:r>
                      <a:r>
                        <a:rPr lang="ru-RU" sz="1400" kern="1200" dirty="0">
                          <a:effectLst/>
                        </a:rPr>
                        <a:t> паразиты — блохи рода Rhadinopsylla </a:t>
                      </a:r>
                      <a:r>
                        <a:rPr lang="ru-RU" sz="1400" kern="1200" dirty="0" err="1">
                          <a:effectLst/>
                        </a:rPr>
                        <a:t>Jordan</a:t>
                      </a:r>
                      <a:r>
                        <a:rPr lang="ru-RU" sz="1400" kern="1200" dirty="0">
                          <a:effectLst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</a:rPr>
                        <a:t>et</a:t>
                      </a:r>
                      <a:r>
                        <a:rPr lang="ru-RU" sz="1400" kern="1200" dirty="0">
                          <a:effectLst/>
                        </a:rPr>
                        <a:t> </a:t>
                      </a:r>
                      <a:r>
                        <a:rPr lang="ru-RU" sz="1400" kern="1200" dirty="0" err="1">
                          <a:effectLst/>
                        </a:rPr>
                        <a:t>Rothschild</a:t>
                      </a:r>
                      <a:r>
                        <a:rPr lang="ru-RU" sz="1400" kern="1200" dirty="0">
                          <a:effectLst/>
                        </a:rPr>
                        <a:t>, 1911 (Siphonaptera: Hystrichopsyllidae). Паразитология. 54 (3) : 205–231.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1743" y="5910943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Всего 16 публикаций</a:t>
            </a:r>
          </a:p>
        </p:txBody>
      </p:sp>
    </p:spTree>
    <p:extLst>
      <p:ext uri="{BB962C8B-B14F-4D97-AF65-F5344CB8AC3E}">
        <p14:creationId xmlns:p14="http://schemas.microsoft.com/office/powerpoint/2010/main" val="1595636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перспективы и что сдерживает развитие?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055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большинство </a:t>
            </a:r>
            <a:r>
              <a:rPr lang="ru-RU" dirty="0" err="1"/>
              <a:t>таксономистов</a:t>
            </a:r>
            <a:r>
              <a:rPr lang="ru-RU" dirty="0"/>
              <a:t> считает «</a:t>
            </a:r>
            <a:r>
              <a:rPr lang="ru-RU" dirty="0" err="1"/>
              <a:t>Анималии</a:t>
            </a:r>
            <a:r>
              <a:rPr lang="ru-RU" dirty="0"/>
              <a:t>» дополнительной обузой, никому не нужной работой… </a:t>
            </a:r>
          </a:p>
          <a:p>
            <a:r>
              <a:rPr lang="ru-RU" dirty="0"/>
              <a:t>Именно современное «планирование лишь на год», «квартили» и «</a:t>
            </a:r>
            <a:r>
              <a:rPr lang="ru-RU" dirty="0" err="1"/>
              <a:t>наукометрия</a:t>
            </a:r>
            <a:r>
              <a:rPr lang="ru-RU" dirty="0"/>
              <a:t>» сдерживают развитие подобных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232722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Unstructured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0" y="141054"/>
            <a:ext cx="10535055" cy="61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3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Выноска со стрелкой вниз 35"/>
          <p:cNvSpPr/>
          <p:nvPr/>
        </p:nvSpPr>
        <p:spPr>
          <a:xfrm>
            <a:off x="1863329" y="3699224"/>
            <a:ext cx="8740774" cy="1180897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638145" y="262647"/>
            <a:ext cx="632298" cy="622570"/>
          </a:xfrm>
          <a:prstGeom prst="straightConnector1">
            <a:avLst/>
          </a:prstGeom>
          <a:ln w="28575" cmpd="dbl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814212" y="125075"/>
            <a:ext cx="2928" cy="85741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390995" y="110322"/>
            <a:ext cx="1558452" cy="9013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несколько документов 6"/>
          <p:cNvSpPr/>
          <p:nvPr/>
        </p:nvSpPr>
        <p:spPr>
          <a:xfrm>
            <a:off x="2123682" y="968858"/>
            <a:ext cx="1952625" cy="971550"/>
          </a:xfrm>
          <a:prstGeom prst="flowChartMulti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4798805" y="1092429"/>
            <a:ext cx="2324098" cy="1209675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8057941" y="1041002"/>
            <a:ext cx="2414588" cy="1000125"/>
          </a:xfrm>
          <a:prstGeom prst="flowChartMultidocument">
            <a:avLst/>
          </a:prstGeom>
          <a:gradFill flip="none" rotWithShape="1">
            <a:gsLst>
              <a:gs pos="8000">
                <a:schemeClr val="accent4">
                  <a:lumMod val="75000"/>
                </a:schemeClr>
              </a:gs>
              <a:gs pos="79000">
                <a:srgbClr val="FF0000"/>
              </a:gs>
              <a:gs pos="0">
                <a:schemeClr val="accent4">
                  <a:lumMod val="7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29822" y="3813451"/>
            <a:ext cx="1371600" cy="3079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 err="1"/>
              <a:t>SP_Parasite</a:t>
            </a:r>
            <a:endParaRPr lang="ru-RU" altLang="ru-RU" sz="1400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769336" y="3898124"/>
            <a:ext cx="900113" cy="3079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 err="1"/>
              <a:t>SP_host</a:t>
            </a:r>
            <a:endParaRPr lang="en-US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453577" y="3867162"/>
            <a:ext cx="1676400" cy="307975"/>
          </a:xfrm>
          <a:prstGeom prst="rect">
            <a:avLst/>
          </a:prstGeom>
          <a:solidFill>
            <a:srgbClr val="F2957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/>
              <a:t>Local</a:t>
            </a:r>
            <a:endParaRPr lang="ru-RU" altLang="ru-RU" sz="14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083670" y="1361873"/>
            <a:ext cx="38909" cy="246109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17140" y="2052536"/>
            <a:ext cx="233464" cy="1702341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8735438" y="1653702"/>
            <a:ext cx="1332692" cy="22568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люс 33"/>
          <p:cNvSpPr/>
          <p:nvPr/>
        </p:nvSpPr>
        <p:spPr>
          <a:xfrm>
            <a:off x="4481925" y="3807640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люс 34"/>
          <p:cNvSpPr/>
          <p:nvPr/>
        </p:nvSpPr>
        <p:spPr>
          <a:xfrm>
            <a:off x="7460221" y="3881422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727885" y="5377977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739566" y="5100334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740527" y="5654587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742968" y="5938196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762375" y="5895975"/>
            <a:ext cx="9525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17149" y="1361872"/>
            <a:ext cx="200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Распространение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67592" y="1455906"/>
            <a:ext cx="200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Хозяева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67064" y="1267839"/>
            <a:ext cx="200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Паразиты</a:t>
            </a:r>
          </a:p>
        </p:txBody>
      </p:sp>
    </p:spTree>
    <p:extLst>
      <p:ext uri="{BB962C8B-B14F-4D97-AF65-F5344CB8AC3E}">
        <p14:creationId xmlns:p14="http://schemas.microsoft.com/office/powerpoint/2010/main" val="6314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5" y="307924"/>
            <a:ext cx="9523378" cy="6298498"/>
          </a:xfrm>
        </p:spPr>
      </p:pic>
    </p:spTree>
    <p:extLst>
      <p:ext uri="{BB962C8B-B14F-4D97-AF65-F5344CB8AC3E}">
        <p14:creationId xmlns:p14="http://schemas.microsoft.com/office/powerpoint/2010/main" val="139302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89" y="277190"/>
            <a:ext cx="9416373" cy="6434896"/>
          </a:xfrm>
        </p:spPr>
      </p:pic>
    </p:spTree>
    <p:extLst>
      <p:ext uri="{BB962C8B-B14F-4D97-AF65-F5344CB8AC3E}">
        <p14:creationId xmlns:p14="http://schemas.microsoft.com/office/powerpoint/2010/main" val="2474498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СТРУТУРИРОВАНИЕ «0-текста»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средствами</a:t>
            </a:r>
            <a:r>
              <a:rPr lang="en-US" dirty="0">
                <a:solidFill>
                  <a:schemeClr val="bg1"/>
                </a:solidFill>
              </a:rPr>
              <a:t> WORD ↔Excel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54915"/>
              </p:ext>
            </p:extLst>
          </p:nvPr>
        </p:nvGraphicFramePr>
        <p:xfrm>
          <a:off x="5936461" y="-9227026"/>
          <a:ext cx="5717473" cy="5057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336">
                  <a:extLst>
                    <a:ext uri="{9D8B030D-6E8A-4147-A177-3AD203B41FA5}">
                      <a16:colId xmlns:a16="http://schemas.microsoft.com/office/drawing/2014/main" val="20916810"/>
                    </a:ext>
                  </a:extLst>
                </a:gridCol>
                <a:gridCol w="750152">
                  <a:extLst>
                    <a:ext uri="{9D8B030D-6E8A-4147-A177-3AD203B41FA5}">
                      <a16:colId xmlns:a16="http://schemas.microsoft.com/office/drawing/2014/main" val="971778920"/>
                    </a:ext>
                  </a:extLst>
                </a:gridCol>
                <a:gridCol w="814570">
                  <a:extLst>
                    <a:ext uri="{9D8B030D-6E8A-4147-A177-3AD203B41FA5}">
                      <a16:colId xmlns:a16="http://schemas.microsoft.com/office/drawing/2014/main" val="303970662"/>
                    </a:ext>
                  </a:extLst>
                </a:gridCol>
                <a:gridCol w="866660">
                  <a:extLst>
                    <a:ext uri="{9D8B030D-6E8A-4147-A177-3AD203B41FA5}">
                      <a16:colId xmlns:a16="http://schemas.microsoft.com/office/drawing/2014/main" val="3224447266"/>
                    </a:ext>
                  </a:extLst>
                </a:gridCol>
                <a:gridCol w="523336">
                  <a:extLst>
                    <a:ext uri="{9D8B030D-6E8A-4147-A177-3AD203B41FA5}">
                      <a16:colId xmlns:a16="http://schemas.microsoft.com/office/drawing/2014/main" val="3862229144"/>
                    </a:ext>
                  </a:extLst>
                </a:gridCol>
                <a:gridCol w="762462">
                  <a:extLst>
                    <a:ext uri="{9D8B030D-6E8A-4147-A177-3AD203B41FA5}">
                      <a16:colId xmlns:a16="http://schemas.microsoft.com/office/drawing/2014/main" val="795515140"/>
                    </a:ext>
                  </a:extLst>
                </a:gridCol>
                <a:gridCol w="805414">
                  <a:extLst>
                    <a:ext uri="{9D8B030D-6E8A-4147-A177-3AD203B41FA5}">
                      <a16:colId xmlns:a16="http://schemas.microsoft.com/office/drawing/2014/main" val="3263574059"/>
                    </a:ext>
                  </a:extLst>
                </a:gridCol>
                <a:gridCol w="671543">
                  <a:extLst>
                    <a:ext uri="{9D8B030D-6E8A-4147-A177-3AD203B41FA5}">
                      <a16:colId xmlns:a16="http://schemas.microsoft.com/office/drawing/2014/main" val="12939838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tabLst>
                          <a:tab pos="1943100" algn="ctr"/>
                        </a:tabLst>
                      </a:pPr>
                      <a:r>
                        <a:rPr lang="ru-RU" sz="100">
                          <a:effectLst/>
                        </a:rPr>
                        <a:t>№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943100" algn="ctr"/>
                        </a:tabLst>
                      </a:pPr>
                      <a:r>
                        <a:rPr lang="ru-RU" sz="100">
                          <a:effectLst/>
                        </a:rPr>
                        <a:t>Виды блох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Роды блох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Тип паразитизма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Биотопы и ландшафты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Высотная м нум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Хозяева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География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88421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Pulex irritans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Pulex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Блоха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широкая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Крупные хищные норные млекопитающие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повсюду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078529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Echidnophaga gallinacea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Echidnophaga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Стационарн (самки), блохи шерсти (самцы)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0 - 300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Ушастый еж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Восточное Предкавказье, Куринская впадина,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155031291"/>
                  </a:ext>
                </a:extLst>
              </a:tr>
              <a:tr h="59202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E popovi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стационарн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– 1000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Барсук, обыкновенна лисица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Восточное Предкавказье, восточная часть Большого Кавказа, Куринская впадина, Приараксинские хребты и котловины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6224646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E murina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стационарн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Морские побережья Лес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0 - 200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Серая и черная крысы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Колхидская низменнность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646474077"/>
                  </a:ext>
                </a:extLst>
              </a:tr>
              <a:tr h="59202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Archaeopsylla erinacei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Archaeopsylla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полустационарн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широкая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– 1000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Ежи родов </a:t>
                      </a:r>
                      <a:r>
                        <a:rPr lang="en-US" sz="100">
                          <a:effectLst/>
                        </a:rPr>
                        <a:t>Erinaceus </a:t>
                      </a:r>
                      <a:r>
                        <a:rPr lang="ru-RU" sz="100">
                          <a:effectLst/>
                        </a:rPr>
                        <a:t>и </a:t>
                      </a:r>
                      <a:r>
                        <a:rPr lang="en-US" sz="100">
                          <a:effectLst/>
                        </a:rPr>
                        <a:t>Hemiechinus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Колхидская низм, Куринская впад, Малый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405766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Ctenocephalides felis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Ctenocephalides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Постройки человека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0 – 1500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Домашняя кошка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повсюду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734792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 canis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Постройки человека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– 1500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Домашняя собака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повсюду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193327563"/>
                  </a:ext>
                </a:extLst>
              </a:tr>
              <a:tr h="47362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 caprae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Надворные постройки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– 1000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Домашняя коза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Куринская впад, Приараксинские хребты и котловины, Малый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941900189"/>
                  </a:ext>
                </a:extLst>
              </a:tr>
              <a:tr h="47362"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9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Xenopsylla cheopis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Xenopsylla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Постройки человека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– 500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Крысы рода </a:t>
                      </a:r>
                      <a:r>
                        <a:rPr lang="en-US" sz="100">
                          <a:effectLst/>
                        </a:rPr>
                        <a:t>Rattus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До 1960 г – повсюду В настоящее время: Колхидская низменность, Куринская впадина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555381388"/>
                  </a:ext>
                </a:extLst>
              </a:tr>
              <a:tr h="88803"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X conformis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– 500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Малые песчанки </a:t>
                      </a:r>
                      <a:r>
                        <a:rPr lang="en-US" sz="100">
                          <a:effectLst/>
                        </a:rPr>
                        <a:t>Meriones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Восточное Предкавказье, восточная часть Большого Кавказа (южные предгорья), Куринская впадина, Приараксинские хребты и котловины, Малый Кавказ (северные предгорья)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039817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X magdalinae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0 - 200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Обыкновенная слепушонка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48052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Chaetopsylla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A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hyaenae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Chaetopsylla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Полустационарн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широкая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– 2000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Бурый медведь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85961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homoea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Полустационарн?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широкая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– 2000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Ласка, горностай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Западная и центральная части Большого Кавказа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281897576"/>
                  </a:ext>
                </a:extLst>
              </a:tr>
              <a:tr h="35521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14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 (C) trichosa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Полустационарн?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широкая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– 2000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Барсук; обыкновенная лисица и др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705078204"/>
                  </a:ext>
                </a:extLst>
              </a:tr>
              <a:tr h="47362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15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 (C) globiceps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Полустационарн?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широкая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– 2000?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Обыкновенная лисица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Куринская впадина, Малый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317852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16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 (C) korobkovae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Полустационарн?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Обыкновенная лисица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187390249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17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 (C) caucasica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Полустационарн?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Лес, горные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– 2000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Лесная, каменная куницы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Западная и цуентральная части Большого Кавказа,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402227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18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 (C) rothschildi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Полустационарн?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Лес, горные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– 2000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Лесная, каменная куницы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426263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19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 (A) mirabilis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Полустационарн?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Лес, горные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– 2000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Лесная, каменная куницы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3117384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20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Coptopsylla bairamaliensis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Coptopsylla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Блоха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– 500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Полуденная, тамарисковая песчанки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Восточное Предкавказье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53109308"/>
                  </a:ext>
                </a:extLst>
              </a:tr>
              <a:tr h="35521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21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 caucasica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Блоха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– 500?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Краснохвостая песчанка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Восточная часть Большого Кавказа (южный склон) Куринская впадина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743930747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22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 lamellifer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Блоха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– 500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Малые песчанки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Куринская впадина, Приараксинские хребты и котловины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1531328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23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Tarsopsylla octodecimdentata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Tarsopsylla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Бдохи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Обыкновенная белка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189618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24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Myoxopsylla (Miriampsylla) jordani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Myoxopsylla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Бдохи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Лесная соня и полчок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641094579"/>
                  </a:ext>
                </a:extLst>
              </a:tr>
              <a:tr h="6512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25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Paraceras melis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Paraceras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широкая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Обыкновенный барсук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Куринская впадина, Малый Кавказ, Талыш,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579396155"/>
                  </a:ext>
                </a:extLst>
              </a:tr>
              <a:tr h="3552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26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Oropsylla (O) idahoensis)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Oropsylla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– 3000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суслики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Восточное Предкавказье, центральная часть Большого Кавказа,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319349647"/>
                  </a:ext>
                </a:extLst>
              </a:tr>
              <a:tr h="4736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27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Nosopsyllus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G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laeviceps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Nosopsyllus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песчанки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Куринская впадина, Приараксинские хребты и котловины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377355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28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N (G) iranus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500 -1500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Горная степь?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песчанки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Приараксинские хребты и котловины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772864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29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N (N) mokrzeckyi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200–1000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Повсеместно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повсюду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965375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30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N (N) londiniensis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0 - 200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Морские побережья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Крысы рода </a:t>
                      </a:r>
                      <a:r>
                        <a:rPr lang="en-US" sz="100">
                          <a:effectLst/>
                        </a:rPr>
                        <a:t>Rattus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Колхидская низм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831537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31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N (N) consimilis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Повсеместно (безлесые биотопы)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повсюду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280430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32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N (N) fasciatus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Постройки человека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крысы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повсюду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22845498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33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N (N) mikulini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– 1500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Песчанки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Куринская впадина, Приараксинские хребты и котловины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769833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34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Citellophilus tesquorum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Citellophilus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– 3000 м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Безлесые биотопы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суслики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0973522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35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transcaucasicus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Безлесые биотопы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Малоазийский суслик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748392983"/>
                  </a:ext>
                </a:extLst>
              </a:tr>
              <a:tr h="4144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36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Callopsylla (C) caspia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Callopsylla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1500-2500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Лугаа, осыпи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371947578"/>
                  </a:ext>
                </a:extLst>
              </a:tr>
              <a:tr h="4144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37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(C) saxatilis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2000-3000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 осыпи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Снеговая полевка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Кавказ, Талыш,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128514125"/>
                  </a:ext>
                </a:extLst>
              </a:tr>
              <a:tr h="3552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38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(C) kazbegiensis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2000-2400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 осыпи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Гудаурская полевка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 (восточная часть, на границе с западной)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056825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39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(Orneacus) waterstoni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1500-2500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Городская и скальная ласточки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105370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40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(Geminopsylla) gemina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1500-2000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Ниши в скалах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205226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41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(G) gypaetina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1300- 2500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Ниши в скалах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бородач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255232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42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Amalaraeus dissimilis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Amalaraeus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2000-2600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Обыкновенная полевка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Джавахетское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4221823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43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A arvicolae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1000-1500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Водяная полевка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010668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44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A improvisus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1500-2500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 (Западная часть),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671335698"/>
                  </a:ext>
                </a:extLst>
              </a:tr>
              <a:tr h="4144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45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Megabothris (M) walkeri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Megabothris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1000-1500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Водяная полевка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175925991"/>
                  </a:ext>
                </a:extLst>
              </a:tr>
              <a:tr h="5920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46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M (Gebiella) turbidus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Луг, лес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Колхидская низм Малый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261849013"/>
                  </a:ext>
                </a:extLst>
              </a:tr>
              <a:tr h="4736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47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Ceratophyllus (Emmareus) borealis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Ceratophyllus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Луга, степи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Приараксинские хребты и котловины Малый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357003044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48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(E) spinosus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Куринская впадина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777429733"/>
                  </a:ext>
                </a:extLst>
              </a:tr>
              <a:tr h="4144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49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(E) columbae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Карс – в Турции Формально не относится к Кавказу Ближе всего к Армянскому нагорью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131566158"/>
                  </a:ext>
                </a:extLst>
              </a:tr>
              <a:tr h="4144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50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E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frigoris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1000-2000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763115341"/>
                  </a:ext>
                </a:extLst>
              </a:tr>
              <a:tr h="3552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51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E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garei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200 - 1500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Луга, степи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Кавказ, Джавахетское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426738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5</a:t>
                      </a:r>
                      <a:r>
                        <a:rPr lang="en-US" sz="100">
                          <a:effectLst/>
                        </a:rPr>
                        <a:t>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(E) igii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Степи, 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212698326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53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(Ceratophyllus) styx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200 - 1500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Повсеместно (обрывы)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береговушка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Джавахетское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605915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54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(C) farreni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200-1500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9606838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55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(C) rusticus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1000-2000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95557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56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(C) caliotes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1000-2000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012565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57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(C) hirundinis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200-1500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379415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58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(C) enefdeae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1000-2000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809789123"/>
                  </a:ext>
                </a:extLst>
              </a:tr>
              <a:tr h="4736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59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(C) gallinae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 Малый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472234362"/>
                  </a:ext>
                </a:extLst>
              </a:tr>
              <a:tr h="6512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60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(C) fringillae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Куринская впадина, Приараксинские хребты и котловины, Малый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514849345"/>
                  </a:ext>
                </a:extLst>
              </a:tr>
              <a:tr h="4736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61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(C) vagabundus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1000-2000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Кавказ, Джавахетское нагорье, Армянское нагорье,Талыш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965568937"/>
                  </a:ext>
                </a:extLst>
              </a:tr>
              <a:tr h="3552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62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(C) tribulis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 Колхидская низм Куринская впадина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7149807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63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(C) pullatus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733793613"/>
                  </a:ext>
                </a:extLst>
              </a:tr>
              <a:tr h="5920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64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(Monopsyllus) sciurorum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Белки, сони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Колхидская низм Малый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306989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65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Dasypsyllus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D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gallinulae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Dasypsyllus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Влажные биотопы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754054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66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Phaenopsylla sp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Phaenopsylla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Закавказский хомячок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Приараксинские хребты и котловины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39549987"/>
                  </a:ext>
                </a:extLst>
              </a:tr>
              <a:tr h="5920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67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Ophthalmopsylla (O) volgensis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Ophthalmopsylla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0 - 1000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Полупустыни, степи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тушканчики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Колхидская низм Куринская впадина, Приараксинские хребты и котловины,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7566542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68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Frontopsylla (F) semura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Frontopsylla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Степи,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суслики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377433791"/>
                  </a:ext>
                </a:extLst>
              </a:tr>
              <a:tr h="4144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69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F (F) caucasica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1700 - 2500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938732931"/>
                  </a:ext>
                </a:extLst>
              </a:tr>
              <a:tr h="3552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70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F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M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macrophthalma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Полупустыня, степь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тушканчики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Куринская впадина, Приараксинские хребты и котловины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746169881"/>
                  </a:ext>
                </a:extLst>
              </a:tr>
              <a:tr h="5328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71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F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Orfrontia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frontalis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Безлесые биотопы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птицы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 Большой Кавказ, Куринская впадина, Приараксинские хребты и котловины,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61252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72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F (O) laeta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1000-2000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ласточки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646273292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73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Paradoxopsyllus hesperius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Paradoxopsyllus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Безразличные 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2000-2700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 Малый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5725380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74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P gussevi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500 - 1000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грызуны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 (восточная часть)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7726087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75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Paradoxopsyllus sp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Приараксинские хребты и котловины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512192820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76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Caenopsylla laptevi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Caenopsylla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Обыкновенная лисица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Куринская впадина, Приараксинские хребты и котловины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306380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77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Amphipsylla rossica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Amphipsylla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повсюду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986030888"/>
                  </a:ext>
                </a:extLst>
              </a:tr>
              <a:tr h="41441"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78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A kuznetzovi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2000-2500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119948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27305"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00" kern="0">
                          <a:effectLst/>
                        </a:rPr>
                        <a:t>79</a:t>
                      </a:r>
                      <a:endParaRPr lang="ru-RU" sz="100" b="1" ker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 marR="27305">
                        <a:spcAft>
                          <a:spcPts val="0"/>
                        </a:spcAft>
                        <a:tabLst>
                          <a:tab pos="2610485" algn="l"/>
                        </a:tabLst>
                      </a:pPr>
                      <a:r>
                        <a:rPr lang="en-US" sz="100" kern="0">
                          <a:effectLst/>
                        </a:rPr>
                        <a:t>A transcaucasica </a:t>
                      </a:r>
                      <a:endParaRPr lang="ru-RU" sz="100" b="1" ker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500 - 1000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Горные степи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Мышевидный хомячок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Приараксинские хребты и котловины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313524360"/>
                  </a:ext>
                </a:extLst>
              </a:tr>
              <a:tr h="6512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80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A schelkovnikovi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Серый хомячок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Куринская впадина, Приараксинские хребты и котловины, Малый Кавказ, Армянское нагорье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829898498"/>
                  </a:ext>
                </a:extLst>
              </a:tr>
              <a:tr h="5328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81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A georgica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грызуны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 (восточная часть), Малый Кавказ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404958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82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Mesopsylla hebes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Mesopsylla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Полупустыня, степь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тушканчики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937349922"/>
                  </a:ext>
                </a:extLst>
              </a:tr>
              <a:tr h="4736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83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M apscheronica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Полупустыня, степь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тушканчики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Куринская впадина, Приараксинские хребты и котловины, Малый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8126346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84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M tuschkan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Полупустыня, степь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тушканчики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Приараксинские хребты и котловины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556819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85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Peromyscopsylla bidentata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Peromyscopsylla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грызуны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894788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86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Leptopsylla (L) taschenbergi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Лес, луг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Лесные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Повсюду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94989508"/>
                  </a:ext>
                </a:extLst>
              </a:tr>
              <a:tr h="3552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87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L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L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algira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Leptopsylla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200 - 1500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землеройки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870579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88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L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L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nana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1000 - 1500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Водяная и гудаурская 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530333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89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L (L) segnis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0 - 1500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Постройки человека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Домовая мышь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Повсюду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603137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90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L (L) sexdentata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Лес, горная степь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Домовая мышь и др грызуны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061652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91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Ischnopsyllus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I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obscurus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Ischnopsyllus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Древесная растительность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Летучие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167188351"/>
                  </a:ext>
                </a:extLst>
              </a:tr>
              <a:tr h="4736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92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I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I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elongatus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Древесная растительность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Летучие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 Куринская впадина, Приараксинские хребты и котловины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503489509"/>
                  </a:ext>
                </a:extLst>
              </a:tr>
              <a:tr h="5920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93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I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I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intermedius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Древесная растительность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Летучие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 (восточная часть), Куринская впадина, Приараксинские хребты и котловины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97272254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94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I (I) octactenus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Древесная растительность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Летучие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Куринская впадина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226405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95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I (I) variabilis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Древесная растительность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Летучие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357602699"/>
                  </a:ext>
                </a:extLst>
              </a:tr>
              <a:tr h="4144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96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I (I) dolosus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Древесная растительность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Летучие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Куринская впадина,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641229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97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I (H) hexactenus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Древесная растительность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Летучие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676249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98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I (H) transcaucasicus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Древесная растительность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Летучие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645746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99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Nycteridopsylla (N) eusarca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Nycteridopsylla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Древесная растительность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Летучие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212393054"/>
                  </a:ext>
                </a:extLst>
              </a:tr>
              <a:tr h="4144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N (N) pentactena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Древесная растительность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Летучие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Азербайджан и все – хоть умри Может тогда Большой Кавказ или Куринская впадина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4605705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101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N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E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dictena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Древесная растительность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Летучие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298949490"/>
                  </a:ext>
                </a:extLst>
              </a:tr>
              <a:tr h="71042"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Rhinolophopsylla unipectinata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Rhinolophopsylla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Древесная растительность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Летучие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Колхидская низм, Куринская впадина, Приараксинские хребты и котловины,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752960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103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Araeopsylla gestroi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Araeopsylla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800 - 1000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Древесная растительность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Летучие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322630811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104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Wagnerina schelkovnikovi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Wagnerina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Горные степи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Серый хомячок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Приараксинские хребты и котловины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702560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105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Ctenophthalmus </a:t>
                      </a:r>
                      <a:r>
                        <a:rPr lang="ru-RU" sz="100">
                          <a:effectLst/>
                        </a:rPr>
                        <a:t>(</a:t>
                      </a:r>
                      <a:r>
                        <a:rPr lang="en-US" sz="100">
                          <a:effectLst/>
                        </a:rPr>
                        <a:t>P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inornatus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Ctenophthalmus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1500 -2400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Прометеева полевка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39113596"/>
                  </a:ext>
                </a:extLst>
              </a:tr>
              <a:tr h="4736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106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P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acuminatus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Луга, степь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Хомяки рода </a:t>
                      </a:r>
                      <a:r>
                        <a:rPr lang="en-US" sz="100">
                          <a:effectLst/>
                        </a:rPr>
                        <a:t>Mesocricetus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843499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107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P) rettigi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Луга, степь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Хомяки рода </a:t>
                      </a:r>
                      <a:r>
                        <a:rPr lang="en-US" sz="100">
                          <a:effectLst/>
                        </a:rPr>
                        <a:t>Mesocricetus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Кавказ,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790692775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108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(P) fissurus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1500 - 2400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Горный слепыш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Малый Кавказ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452924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109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S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spalacis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0 - 2200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Обыкновенный слепыш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019650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110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S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gigantospalacis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шерсти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0 - 200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Гигантский слепыш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72503856"/>
                  </a:ext>
                </a:extLst>
              </a:tr>
              <a:tr h="4736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111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proximus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Древесная растительность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Лесные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095654694"/>
                  </a:ext>
                </a:extLst>
              </a:tr>
              <a:tr h="5328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112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M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kirschenblatti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Лес, луг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 (Западная часть), Малый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130385937"/>
                  </a:ext>
                </a:extLst>
              </a:tr>
              <a:tr h="4144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113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M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golovi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грызуны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098093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11</a:t>
                      </a:r>
                      <a:r>
                        <a:rPr lang="en-US" sz="100">
                          <a:effectLst/>
                        </a:rPr>
                        <a:t>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(M) chionomydis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Гудаурская полевка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194249113"/>
                  </a:ext>
                </a:extLst>
              </a:tr>
              <a:tr h="3552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115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(M) bifurcus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Гудаурская полевка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 (граница центральной и западной части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344360865"/>
                  </a:ext>
                </a:extLst>
              </a:tr>
              <a:tr h="5328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116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E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secundus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0 - 300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Степи,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 Куринская впадина, Приараксинские хребты и котловины,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116543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117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E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intermedius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 (восточная часть)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465287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118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E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parvus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Кустарниковые 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 (Западная часть)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093235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119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E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shovi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 Малый Кавказ,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31413230"/>
                  </a:ext>
                </a:extLst>
              </a:tr>
              <a:tr h="4144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12</a:t>
                      </a:r>
                      <a:r>
                        <a:rPr lang="ru-RU" sz="100">
                          <a:effectLst/>
                        </a:rPr>
                        <a:t>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(E) bogatschevi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Степи,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Лесные мыши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067331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12</a:t>
                      </a:r>
                      <a:r>
                        <a:rPr lang="ru-RU" sz="100">
                          <a:effectLst/>
                        </a:rPr>
                        <a:t>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(E) euxinicus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Степи,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Колхидская низм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967819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12</a:t>
                      </a:r>
                      <a:r>
                        <a:rPr lang="ru-RU" sz="100">
                          <a:effectLst/>
                        </a:rPr>
                        <a:t>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(E) wagneri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Степи,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грызуны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404929668"/>
                  </a:ext>
                </a:extLst>
              </a:tr>
              <a:tr h="5328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12</a:t>
                      </a:r>
                      <a:r>
                        <a:rPr lang="ru-RU" sz="100">
                          <a:effectLst/>
                        </a:rPr>
                        <a:t>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(E) schuriscus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Степи,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Колхидская низменность, Малый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58901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12</a:t>
                      </a:r>
                      <a:r>
                        <a:rPr lang="ru-RU" sz="100">
                          <a:effectLst/>
                        </a:rPr>
                        <a:t>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(E) orientalis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Степи,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432812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12</a:t>
                      </a:r>
                      <a:r>
                        <a:rPr lang="ru-RU" sz="100">
                          <a:effectLst/>
                        </a:rPr>
                        <a:t>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(E) iranus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Степи,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Кустарниковые 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778982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12</a:t>
                      </a:r>
                      <a:r>
                        <a:rPr lang="ru-RU" sz="100">
                          <a:effectLst/>
                        </a:rPr>
                        <a:t>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(E) dagestanicus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Степи,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Обыкновенная полевка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361323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12</a:t>
                      </a:r>
                      <a:r>
                        <a:rPr lang="ru-RU" sz="100">
                          <a:effectLst/>
                        </a:rPr>
                        <a:t>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(E) teres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Степи,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Обыкновенная полевка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Малый Кавказ, Джавахетское нагорье,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6331037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12</a:t>
                      </a:r>
                      <a:r>
                        <a:rPr lang="ru-RU" sz="100">
                          <a:effectLst/>
                        </a:rPr>
                        <a:t>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(E) wladimiri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Степи,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Кустарниковая полевка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189147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</a:t>
                      </a:r>
                      <a:r>
                        <a:rPr lang="ru-RU" sz="100">
                          <a:effectLst/>
                        </a:rPr>
                        <a:t>29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C (E) kazbek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Степи,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156867901"/>
                  </a:ext>
                </a:extLst>
              </a:tr>
              <a:tr h="3552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13</a:t>
                      </a:r>
                      <a:r>
                        <a:rPr lang="ru-RU" sz="100">
                          <a:effectLst/>
                        </a:rPr>
                        <a:t>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Palaeopsylla gromovi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Palaeopsylla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землеройки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815593626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13</a:t>
                      </a:r>
                      <a:r>
                        <a:rPr lang="ru-RU" sz="100">
                          <a:effectLst/>
                        </a:rPr>
                        <a:t>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P vartanovi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500 - 1500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землеройки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Малый Кавказ,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559104892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13</a:t>
                      </a:r>
                      <a:r>
                        <a:rPr lang="ru-RU" sz="100">
                          <a:effectLst/>
                        </a:rPr>
                        <a:t>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P caucasica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500 - 1500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кроты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Колхидская низменность,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764684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13</a:t>
                      </a:r>
                      <a:r>
                        <a:rPr lang="ru-RU" sz="100">
                          <a:effectLst/>
                        </a:rPr>
                        <a:t>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P alpestris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500 - 1500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кроты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5467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13</a:t>
                      </a:r>
                      <a:r>
                        <a:rPr lang="ru-RU" sz="100">
                          <a:effectLst/>
                        </a:rPr>
                        <a:t>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P osetica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500 - 1500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кроты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097341980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13</a:t>
                      </a:r>
                      <a:r>
                        <a:rPr lang="ru-RU" sz="100">
                          <a:effectLst/>
                        </a:rPr>
                        <a:t>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Doratopsylla dampfi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Doratopsylla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Лес, луг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землеройки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Колхидская низменность,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446750027"/>
                  </a:ext>
                </a:extLst>
              </a:tr>
              <a:tr h="3552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13</a:t>
                      </a:r>
                      <a:r>
                        <a:rPr lang="ru-RU" sz="100">
                          <a:effectLst/>
                        </a:rPr>
                        <a:t>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Rhadinopsylla (R) cedestis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Rhadinopsylla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0 - 200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песчаанки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Приараксинские хребты и котловины, Малый Кавказ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754080189"/>
                  </a:ext>
                </a:extLst>
              </a:tr>
              <a:tr h="5328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13</a:t>
                      </a:r>
                      <a:r>
                        <a:rPr lang="ru-RU" sz="100">
                          <a:effectLst/>
                        </a:rPr>
                        <a:t>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R (R) ucrainica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Степь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 и суслики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Куринская впадина, Приараксинские хребты и котловины, Талыш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722701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13</a:t>
                      </a:r>
                      <a:r>
                        <a:rPr lang="ru-RU" sz="100">
                          <a:effectLst/>
                        </a:rPr>
                        <a:t>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R (Ralipsylla) li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2500 - 3000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Горный суслик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761395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139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R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A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acuminata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0 - 300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Общественная полевка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543964725"/>
                  </a:ext>
                </a:extLst>
              </a:tr>
              <a:tr h="47362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140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R</a:t>
                      </a:r>
                      <a:r>
                        <a:rPr lang="ru-RU" sz="100">
                          <a:effectLst/>
                        </a:rPr>
                        <a:t> (</a:t>
                      </a:r>
                      <a:r>
                        <a:rPr lang="en-US" sz="100">
                          <a:effectLst/>
                        </a:rPr>
                        <a:t>A</a:t>
                      </a:r>
                      <a:r>
                        <a:rPr lang="ru-RU" sz="100">
                          <a:effectLst/>
                        </a:rPr>
                        <a:t>) </a:t>
                      </a:r>
                      <a:r>
                        <a:rPr lang="en-US" sz="100">
                          <a:effectLst/>
                        </a:rPr>
                        <a:t>caucasica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50114108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ru-RU" sz="100">
                          <a:effectLst/>
                        </a:rPr>
                        <a:t>141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Neopsylla pleskei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грызуны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708898084"/>
                  </a:ext>
                </a:extLst>
              </a:tr>
              <a:tr h="3552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14</a:t>
                      </a:r>
                      <a:r>
                        <a:rPr lang="ru-RU" sz="100">
                          <a:effectLst/>
                        </a:rPr>
                        <a:t>2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N setosa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Степи, 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суслики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212177819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14</a:t>
                      </a:r>
                      <a:r>
                        <a:rPr lang="ru-RU" sz="100">
                          <a:effectLst/>
                        </a:rPr>
                        <a:t>3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Paraneopsylla dampfi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Paraneopsylla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1000 - 2500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Скалы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гудаурская полевка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Большой Кавказ, Малый Кавказ,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64119292"/>
                  </a:ext>
                </a:extLst>
              </a:tr>
              <a:tr h="2960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14</a:t>
                      </a:r>
                      <a:r>
                        <a:rPr lang="ru-RU" sz="100">
                          <a:effectLst/>
                        </a:rPr>
                        <a:t>4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Stenoponia tripectinata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Stenoponia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0 - 200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грызуны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 Куринская впадина,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3651878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14</a:t>
                      </a:r>
                      <a:r>
                        <a:rPr lang="ru-RU" sz="100">
                          <a:effectLst/>
                        </a:rPr>
                        <a:t>5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S vlasovi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0- 200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Полупустыня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Песчанки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707349713"/>
                  </a:ext>
                </a:extLst>
              </a:tr>
              <a:tr h="41441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14</a:t>
                      </a:r>
                      <a:r>
                        <a:rPr lang="ru-RU" sz="100">
                          <a:effectLst/>
                        </a:rPr>
                        <a:t>6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S ivanovi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200 - 2500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 Джавахетское нагорье, Армянское нагорье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4179673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14</a:t>
                      </a:r>
                      <a:r>
                        <a:rPr lang="ru-RU" sz="100">
                          <a:effectLst/>
                        </a:rPr>
                        <a:t>7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Hystrichopsylla (H) talpae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en-US" sz="100">
                          <a:effectLst/>
                        </a:rPr>
                        <a:t>Hystrichopsylla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 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Кроты и 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819706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14</a:t>
                      </a:r>
                      <a:r>
                        <a:rPr lang="ru-RU" sz="100">
                          <a:effectLst/>
                        </a:rPr>
                        <a:t>8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H (Hystroceras) satunini 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Блохи гнезда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Луга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Кроты и 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Предкавказье, Большой Кавказ, Малый Кавказ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28692761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1</a:t>
                      </a:r>
                      <a:r>
                        <a:rPr lang="ru-RU" sz="100">
                          <a:effectLst/>
                        </a:rPr>
                        <a:t>49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2610485" algn="l"/>
                        </a:tabLst>
                      </a:pPr>
                      <a:r>
                        <a:rPr lang="en-US" sz="100">
                          <a:effectLst/>
                        </a:rPr>
                        <a:t>Atyphloceras nuperum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 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?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1500 - 2000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Луг, лес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>
                          <a:effectLst/>
                        </a:rPr>
                        <a:t>Полевки</a:t>
                      </a:r>
                      <a:endParaRPr lang="ru-RU" sz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tc>
                  <a:txBody>
                    <a:bodyPr/>
                    <a:lstStyle/>
                    <a:p>
                      <a:r>
                        <a:rPr lang="ru-RU" sz="100" dirty="0">
                          <a:effectLst/>
                        </a:rPr>
                        <a:t>Большой Кавказ, Армянское нагорье</a:t>
                      </a:r>
                      <a:endParaRPr lang="ru-RU" sz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3" marR="1903" marT="0" marB="0"/>
                </a:tc>
                <a:extLst>
                  <a:ext uri="{0D108BD9-81ED-4DB2-BD59-A6C34878D82A}">
                    <a16:rowId xmlns:a16="http://schemas.microsoft.com/office/drawing/2014/main" val="171987164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855429"/>
              </p:ext>
            </p:extLst>
          </p:nvPr>
        </p:nvGraphicFramePr>
        <p:xfrm>
          <a:off x="651753" y="1800810"/>
          <a:ext cx="11138170" cy="47726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7822">
                  <a:extLst>
                    <a:ext uri="{9D8B030D-6E8A-4147-A177-3AD203B41FA5}">
                      <a16:colId xmlns:a16="http://schemas.microsoft.com/office/drawing/2014/main" val="2012634051"/>
                    </a:ext>
                  </a:extLst>
                </a:gridCol>
                <a:gridCol w="1468568">
                  <a:extLst>
                    <a:ext uri="{9D8B030D-6E8A-4147-A177-3AD203B41FA5}">
                      <a16:colId xmlns:a16="http://schemas.microsoft.com/office/drawing/2014/main" val="4255318159"/>
                    </a:ext>
                  </a:extLst>
                </a:gridCol>
                <a:gridCol w="1517175">
                  <a:extLst>
                    <a:ext uri="{9D8B030D-6E8A-4147-A177-3AD203B41FA5}">
                      <a16:colId xmlns:a16="http://schemas.microsoft.com/office/drawing/2014/main" val="273288599"/>
                    </a:ext>
                  </a:extLst>
                </a:gridCol>
                <a:gridCol w="1419962">
                  <a:extLst>
                    <a:ext uri="{9D8B030D-6E8A-4147-A177-3AD203B41FA5}">
                      <a16:colId xmlns:a16="http://schemas.microsoft.com/office/drawing/2014/main" val="1571317439"/>
                    </a:ext>
                  </a:extLst>
                </a:gridCol>
                <a:gridCol w="1314779">
                  <a:extLst>
                    <a:ext uri="{9D8B030D-6E8A-4147-A177-3AD203B41FA5}">
                      <a16:colId xmlns:a16="http://schemas.microsoft.com/office/drawing/2014/main" val="1069625015"/>
                    </a:ext>
                  </a:extLst>
                </a:gridCol>
                <a:gridCol w="1694072">
                  <a:extLst>
                    <a:ext uri="{9D8B030D-6E8A-4147-A177-3AD203B41FA5}">
                      <a16:colId xmlns:a16="http://schemas.microsoft.com/office/drawing/2014/main" val="979462067"/>
                    </a:ext>
                  </a:extLst>
                </a:gridCol>
                <a:gridCol w="3275792">
                  <a:extLst>
                    <a:ext uri="{9D8B030D-6E8A-4147-A177-3AD203B41FA5}">
                      <a16:colId xmlns:a16="http://schemas.microsoft.com/office/drawing/2014/main" val="33802008"/>
                    </a:ext>
                  </a:extLst>
                </a:gridCol>
              </a:tblGrid>
              <a:tr h="471664">
                <a:tc>
                  <a:txBody>
                    <a:bodyPr/>
                    <a:lstStyle/>
                    <a:p>
                      <a:pPr>
                        <a:tabLst>
                          <a:tab pos="1943100" algn="ctr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943100" algn="ctr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Виды блох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Тип паразитизма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Биотопы и ландшафты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Высотная м нум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Хозяева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География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2636137"/>
                  </a:ext>
                </a:extLst>
              </a:tr>
              <a:tr h="117916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Pulex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irritans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Блоха гнезда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широкая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0 - 2000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Крупные хищные норные млекопитающие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повсюду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57865"/>
                  </a:ext>
                </a:extLst>
              </a:tr>
              <a:tr h="943328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Echidnophaga gallinacea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Стационарн (самки), блохи шерсти (самцы)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полупустыня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0 - 300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Ушастый еж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Восточное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Предкавказье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Куринская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впадина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6664989"/>
                  </a:ext>
                </a:extLst>
              </a:tr>
              <a:tr h="1179160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 popovi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стационарн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полупустыня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0 – 1000 ?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Барсук, обыкновенна лисица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Восточное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Предкавказье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восточная часть Большого Кавказа,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Куринская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впадина,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Приараксинские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хребты и котловины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7173607"/>
                  </a:ext>
                </a:extLst>
              </a:tr>
              <a:tr h="943328"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Archaeopsylla erinacei 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полустационарн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широкая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0 – 1000 ?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Ежи родов 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Erinaceus </a:t>
                      </a: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и 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Hemiechinus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Предкавказье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Большой Кавказ,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Колхидская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низм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Куринская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впад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Малый Кавказ, Армянское нагорье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240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5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78284"/>
              </p:ext>
            </p:extLst>
          </p:nvPr>
        </p:nvGraphicFramePr>
        <p:xfrm>
          <a:off x="484397" y="666047"/>
          <a:ext cx="10849947" cy="57849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233">
                  <a:extLst>
                    <a:ext uri="{9D8B030D-6E8A-4147-A177-3AD203B41FA5}">
                      <a16:colId xmlns:a16="http://schemas.microsoft.com/office/drawing/2014/main" val="4084293130"/>
                    </a:ext>
                  </a:extLst>
                </a:gridCol>
                <a:gridCol w="1430566">
                  <a:extLst>
                    <a:ext uri="{9D8B030D-6E8A-4147-A177-3AD203B41FA5}">
                      <a16:colId xmlns:a16="http://schemas.microsoft.com/office/drawing/2014/main" val="3005106990"/>
                    </a:ext>
                  </a:extLst>
                </a:gridCol>
                <a:gridCol w="1477915">
                  <a:extLst>
                    <a:ext uri="{9D8B030D-6E8A-4147-A177-3AD203B41FA5}">
                      <a16:colId xmlns:a16="http://schemas.microsoft.com/office/drawing/2014/main" val="2804771842"/>
                    </a:ext>
                  </a:extLst>
                </a:gridCol>
                <a:gridCol w="1383217">
                  <a:extLst>
                    <a:ext uri="{9D8B030D-6E8A-4147-A177-3AD203B41FA5}">
                      <a16:colId xmlns:a16="http://schemas.microsoft.com/office/drawing/2014/main" val="3192001166"/>
                    </a:ext>
                  </a:extLst>
                </a:gridCol>
                <a:gridCol w="1280757">
                  <a:extLst>
                    <a:ext uri="{9D8B030D-6E8A-4147-A177-3AD203B41FA5}">
                      <a16:colId xmlns:a16="http://schemas.microsoft.com/office/drawing/2014/main" val="3287883227"/>
                    </a:ext>
                  </a:extLst>
                </a:gridCol>
                <a:gridCol w="1650235">
                  <a:extLst>
                    <a:ext uri="{9D8B030D-6E8A-4147-A177-3AD203B41FA5}">
                      <a16:colId xmlns:a16="http://schemas.microsoft.com/office/drawing/2014/main" val="1222409359"/>
                    </a:ext>
                  </a:extLst>
                </a:gridCol>
                <a:gridCol w="3191024">
                  <a:extLst>
                    <a:ext uri="{9D8B030D-6E8A-4147-A177-3AD203B41FA5}">
                      <a16:colId xmlns:a16="http://schemas.microsoft.com/office/drawing/2014/main" val="4244005068"/>
                    </a:ext>
                  </a:extLst>
                </a:gridCol>
              </a:tblGrid>
              <a:tr h="540243">
                <a:tc>
                  <a:txBody>
                    <a:bodyPr/>
                    <a:lstStyle/>
                    <a:p>
                      <a:pPr>
                        <a:tabLst>
                          <a:tab pos="1943100" algn="ctr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943100" algn="ctr"/>
                        </a:tabLs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Виды блох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Тип паразитизма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Биотопы и ландшафты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Высотная м нум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Хозяева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География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6869520"/>
                  </a:ext>
                </a:extLst>
              </a:tr>
              <a:tr h="135060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Pulex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irritans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Блоха гнезда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широкая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0 - 2000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Крупные хищные норные млекопитающие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повсюду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5325933"/>
                  </a:ext>
                </a:extLst>
              </a:tr>
              <a:tr h="10804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Echidnophaga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gallinacea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Стационарн (самки), блохи шерсти (самцы)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полупустыня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0 - 300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Ушастый еж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Восточное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Предкавказье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Куринская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впадина,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57249"/>
                  </a:ext>
                </a:extLst>
              </a:tr>
              <a:tr h="1350606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E popovi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стационарн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полупустыня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0 – 1000 ?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Барсук</a:t>
                      </a:r>
                      <a:endParaRPr lang="en-US" sz="1600" dirty="0"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обыкновенна лисица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Восточное </a:t>
                      </a:r>
                      <a:r>
                        <a:rPr lang="ru-RU" sz="1600" dirty="0" err="1">
                          <a:effectLst/>
                        </a:rPr>
                        <a:t>Предкавказье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</a:rPr>
                        <a:t>восточная часть Большого Кавказа, </a:t>
                      </a:r>
                      <a:r>
                        <a:rPr lang="ru-RU" sz="1600" dirty="0" err="1">
                          <a:effectLst/>
                        </a:rPr>
                        <a:t>Куринская</a:t>
                      </a:r>
                      <a:r>
                        <a:rPr lang="ru-RU" sz="1600" dirty="0">
                          <a:effectLst/>
                        </a:rPr>
                        <a:t> впадина,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>
                          <a:effectLst/>
                        </a:rPr>
                        <a:t>Приараксинские</a:t>
                      </a:r>
                      <a:r>
                        <a:rPr lang="ru-RU" sz="1600" dirty="0">
                          <a:effectLst/>
                        </a:rPr>
                        <a:t> хребты и котловины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307996"/>
                  </a:ext>
                </a:extLst>
              </a:tr>
              <a:tr h="108048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Archaeopsylla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erinacei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полустационарн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широкая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0 – 1000 ?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Erinaceus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Hemiechinus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Предкавказье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Большой Кавказ,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Колхидская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низм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Куринская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впад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,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Малый Кавказ,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Армянское нагорье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74331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96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5359</Words>
  <Application>Microsoft Office PowerPoint</Application>
  <PresentationFormat>Widescreen</PresentationFormat>
  <Paragraphs>1575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Wingdings</vt:lpstr>
      <vt:lpstr>Тема Office</vt:lpstr>
      <vt:lpstr>«Базы данных – кошмар для зоолога? Или…» (Часть 4)</vt:lpstr>
      <vt:lpstr>ПЛАН: ОБРАБОТКА ИНФОРМАЦИИ С ЦЕЛЬЮ АНАЛИЗА</vt:lpstr>
      <vt:lpstr>ФАУНИСТИЧЕСКАЯ ИНФОРМАЦИЯ</vt:lpstr>
      <vt:lpstr>PowerPoint Presentation</vt:lpstr>
      <vt:lpstr>PowerPoint Presentation</vt:lpstr>
      <vt:lpstr>PowerPoint Presentation</vt:lpstr>
      <vt:lpstr>PowerPoint Presentation</vt:lpstr>
      <vt:lpstr>СТРУТУРИРОВАНИЕ «0-текста»  средствами WORD ↔Excel</vt:lpstr>
      <vt:lpstr>PowerPoint Presentation</vt:lpstr>
      <vt:lpstr>PowerPoint Presentation</vt:lpstr>
      <vt:lpstr>PowerPoint Presentation</vt:lpstr>
      <vt:lpstr>PowerPoint Presentation</vt:lpstr>
      <vt:lpstr>ПОДСТАНОВОЧНЫЕ СПИСКИ</vt:lpstr>
      <vt:lpstr>PowerPoint Presentation</vt:lpstr>
      <vt:lpstr>PowerPoint Presentation</vt:lpstr>
      <vt:lpstr>Смогло бы решение заработать на реальных десятках тысяч таксонов всех рангов?</vt:lpstr>
      <vt:lpstr>PowerPoint Presentation</vt:lpstr>
      <vt:lpstr>PowerPoint Presentation</vt:lpstr>
      <vt:lpstr>Реальный «таксономический путь» до отряда Siphonaptera с живыми гиперссылками: Eukaryota&gt; Animalia&gt; Eumetazoa&gt; Triploblastica&gt; Ecdysozoa&gt; Arthropoda&gt; Tracheata&gt; Hexapoda&gt; Insecta&gt; Pterygota&gt; Holometabola&gt; Mecopteroidea&gt; Siphonaptera</vt:lpstr>
      <vt:lpstr>«Единый таксономический классификатор Animalia» - уникальная разработка</vt:lpstr>
      <vt:lpstr>PowerPoint Presentation</vt:lpstr>
      <vt:lpstr>Автоматическая генерация из Animalia таксономических листов для семейств - родов</vt:lpstr>
      <vt:lpstr>PowerPoint Presentation</vt:lpstr>
      <vt:lpstr>ПРЕДСТАВЛЕНИЕ КЛАССИФИКАТОРА В ФОРМЕ ТАКСОНОМИЧЕСКОГО ДЕРЕВА</vt:lpstr>
      <vt:lpstr>PowerPoint Presentation</vt:lpstr>
      <vt:lpstr>Пример таксономического классификатора (фрагмент сем. Pulicidae)</vt:lpstr>
      <vt:lpstr>Пример таксономического классификатора для синонимичных названий (синим цветом выделены три синонима одного валидного названия)</vt:lpstr>
      <vt:lpstr>Kоллекционный проект и коллекция блох </vt:lpstr>
      <vt:lpstr>На странице экземпляра путь «таксономического положения» вида полностью активен (внутри заданной коллекции)</vt:lpstr>
      <vt:lpstr>Поиск коллекционного экземпляра по трем ключевым словам (из семи возможных)</vt:lpstr>
      <vt:lpstr>Привязка места находки коллекционного экземпляра к географическому пункту</vt:lpstr>
      <vt:lpstr>Экспорт всех параметров коллекционных экземпляров в стандарте Darwin Core XML для международного обмена (род Ctenophthalmus)</vt:lpstr>
      <vt:lpstr>АНАЛИЗ РАЗНОАСПЕКТНЫХ ЯВЛЕНИЙ</vt:lpstr>
      <vt:lpstr>PowerPoint Presentation</vt:lpstr>
      <vt:lpstr>PowerPoint Presentation</vt:lpstr>
      <vt:lpstr>Какие перспективы и что сдерживает развитие?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 Medvedev</dc:creator>
  <cp:lastModifiedBy>Mix</cp:lastModifiedBy>
  <cp:revision>81</cp:revision>
  <dcterms:created xsi:type="dcterms:W3CDTF">2021-01-29T16:41:37Z</dcterms:created>
  <dcterms:modified xsi:type="dcterms:W3CDTF">2021-02-26T16:04:07Z</dcterms:modified>
</cp:coreProperties>
</file>