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76" r:id="rId2"/>
    <p:sldId id="315" r:id="rId3"/>
    <p:sldId id="349" r:id="rId4"/>
    <p:sldId id="348" r:id="rId5"/>
    <p:sldId id="350" r:id="rId6"/>
    <p:sldId id="347" r:id="rId7"/>
    <p:sldId id="298" r:id="rId8"/>
    <p:sldId id="329" r:id="rId9"/>
    <p:sldId id="313" r:id="rId10"/>
    <p:sldId id="336" r:id="rId11"/>
    <p:sldId id="337" r:id="rId12"/>
    <p:sldId id="338" r:id="rId13"/>
    <p:sldId id="339" r:id="rId14"/>
    <p:sldId id="307" r:id="rId15"/>
    <p:sldId id="316" r:id="rId16"/>
    <p:sldId id="357" r:id="rId17"/>
    <p:sldId id="317" r:id="rId18"/>
    <p:sldId id="318" r:id="rId19"/>
    <p:sldId id="319" r:id="rId20"/>
    <p:sldId id="351" r:id="rId21"/>
    <p:sldId id="353" r:id="rId22"/>
    <p:sldId id="358" r:id="rId23"/>
    <p:sldId id="354" r:id="rId24"/>
    <p:sldId id="359" r:id="rId25"/>
    <p:sldId id="355" r:id="rId26"/>
    <p:sldId id="356" r:id="rId27"/>
    <p:sldId id="320" r:id="rId28"/>
    <p:sldId id="321" r:id="rId29"/>
    <p:sldId id="323" r:id="rId30"/>
    <p:sldId id="340" r:id="rId31"/>
    <p:sldId id="327" r:id="rId32"/>
    <p:sldId id="314" r:id="rId33"/>
    <p:sldId id="341" r:id="rId34"/>
    <p:sldId id="342" r:id="rId35"/>
    <p:sldId id="344" r:id="rId36"/>
    <p:sldId id="345" r:id="rId37"/>
    <p:sldId id="346" r:id="rId38"/>
    <p:sldId id="343" r:id="rId39"/>
    <p:sldId id="360" r:id="rId40"/>
    <p:sldId id="361" r:id="rId41"/>
    <p:sldId id="362" r:id="rId42"/>
    <p:sldId id="363" r:id="rId43"/>
    <p:sldId id="364" r:id="rId44"/>
    <p:sldId id="365" r:id="rId4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87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AC364-DCA3-4C78-8C9D-6C70161F9752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0EADF-1905-42AE-884C-14150D17A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98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61946-A2A7-4267-A832-0B87E9B7994D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разрабатываемой ИАС по кровососущим насекомым, реализован ряд методических подходов, направленных на всесторонне информационное обеспечение исследований в области систематики и фаунистики.  В частности, в ИАС по кровососущим насекомым протоколируется авторство и время выполнения всех основных операций по вводу данных. 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415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300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26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614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3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15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46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3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3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64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7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6677-212E-4369-9521-E39FB80A5286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B236-03EB-4D33-9AD8-103B31EB1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16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4578" y="3073627"/>
            <a:ext cx="9783536" cy="886051"/>
          </a:xfrm>
        </p:spPr>
        <p:txBody>
          <a:bodyPr anchor="t"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«Базы данных – кошмар для зоолога? Или…» (Часть </a:t>
            </a:r>
            <a:r>
              <a:rPr lang="en-US" dirty="0">
                <a:solidFill>
                  <a:schemeClr val="bg1"/>
                </a:solidFill>
              </a:rPr>
              <a:t>3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05593" y="4851174"/>
            <a:ext cx="9144000" cy="959076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С.Г. Медведев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18</a:t>
            </a:r>
            <a:r>
              <a:rPr lang="ru-RU" dirty="0">
                <a:solidFill>
                  <a:schemeClr val="bg1"/>
                </a:solidFill>
              </a:rPr>
              <a:t> января 2021 года</a:t>
            </a:r>
          </a:p>
        </p:txBody>
      </p:sp>
      <p:pic>
        <p:nvPicPr>
          <p:cNvPr id="5" name="Picture 4" descr="img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r="20029"/>
          <a:stretch>
            <a:fillRect/>
          </a:stretch>
        </p:blipFill>
        <p:spPr bwMode="auto">
          <a:xfrm>
            <a:off x="4646614" y="200025"/>
            <a:ext cx="2672645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3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Col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3"/>
          <a:stretch>
            <a:fillRect/>
          </a:stretch>
        </p:blipFill>
        <p:spPr bwMode="auto">
          <a:xfrm>
            <a:off x="1730376" y="458789"/>
            <a:ext cx="8416925" cy="55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6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47316"/>
            <a:ext cx="6743699" cy="6878171"/>
          </a:xfrm>
        </p:spPr>
      </p:pic>
    </p:spTree>
    <p:extLst>
      <p:ext uri="{BB962C8B-B14F-4D97-AF65-F5344CB8AC3E}">
        <p14:creationId xmlns:p14="http://schemas.microsoft.com/office/powerpoint/2010/main" val="391310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64"/>
          <a:stretch/>
        </p:blipFill>
        <p:spPr>
          <a:xfrm>
            <a:off x="1333500" y="256866"/>
            <a:ext cx="10023348" cy="6229659"/>
          </a:xfrm>
        </p:spPr>
      </p:pic>
    </p:spTree>
    <p:extLst>
      <p:ext uri="{BB962C8B-B14F-4D97-AF65-F5344CB8AC3E}">
        <p14:creationId xmlns:p14="http://schemas.microsoft.com/office/powerpoint/2010/main" val="24963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83"/>
          <a:stretch/>
        </p:blipFill>
        <p:spPr>
          <a:xfrm>
            <a:off x="191128" y="866775"/>
            <a:ext cx="11809743" cy="4772025"/>
          </a:xfrm>
        </p:spPr>
      </p:pic>
    </p:spTree>
    <p:extLst>
      <p:ext uri="{BB962C8B-B14F-4D97-AF65-F5344CB8AC3E}">
        <p14:creationId xmlns:p14="http://schemas.microsoft.com/office/powerpoint/2010/main" val="3848523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dirty="0">
                <a:solidFill>
                  <a:schemeClr val="bg1"/>
                </a:solidFill>
              </a:rPr>
              <a:t>Компьютерная БД по кровососущим насекомым и иксодовым клещам Северо-Запада России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8064500" cy="4508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БД была разработана в СУБД </a:t>
            </a:r>
            <a:r>
              <a:rPr lang="ru-RU" altLang="ru-RU" sz="2000" dirty="0" err="1">
                <a:solidFill>
                  <a:schemeClr val="bg1"/>
                </a:solidFill>
                <a:latin typeface="+mj-lt"/>
              </a:rPr>
              <a:t>Access</a:t>
            </a: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Выбор СУБД </a:t>
            </a:r>
            <a:r>
              <a:rPr lang="ru-RU" altLang="ru-RU" sz="2000" dirty="0" err="1">
                <a:solidFill>
                  <a:schemeClr val="bg1"/>
                </a:solidFill>
                <a:latin typeface="+mj-lt"/>
              </a:rPr>
              <a:t>Access</a:t>
            </a: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 обусловлен исключительно широким распространением приложения </a:t>
            </a:r>
            <a:r>
              <a:rPr lang="ru-RU" altLang="ru-RU" sz="2000" dirty="0" err="1">
                <a:solidFill>
                  <a:schemeClr val="bg1"/>
                </a:solidFill>
                <a:latin typeface="+mj-lt"/>
              </a:rPr>
              <a:t>Microsoft</a:t>
            </a: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2000" dirty="0" err="1">
                <a:solidFill>
                  <a:schemeClr val="bg1"/>
                </a:solidFill>
                <a:latin typeface="+mj-lt"/>
              </a:rPr>
              <a:t>Office</a:t>
            </a: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 среди пользователей в России </a:t>
            </a:r>
          </a:p>
          <a:p>
            <a:pPr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Разработана специальная программа для импорта данных из </a:t>
            </a:r>
            <a:r>
              <a:rPr lang="ru-RU" altLang="ru-RU" sz="2000" dirty="0" err="1">
                <a:solidFill>
                  <a:schemeClr val="bg1"/>
                </a:solidFill>
                <a:latin typeface="+mj-lt"/>
              </a:rPr>
              <a:t>Excel</a:t>
            </a: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-файла в базу данных в СУБД </a:t>
            </a:r>
            <a:r>
              <a:rPr lang="en-US" altLang="ru-RU" sz="2000" dirty="0">
                <a:solidFill>
                  <a:schemeClr val="bg1"/>
                </a:solidFill>
                <a:latin typeface="+mj-lt"/>
              </a:rPr>
              <a:t>Access</a:t>
            </a: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Объем БД, содержащей информацию о кровососущих членистоногим Северо-Запада России, составляет в настоящее время более 3500 записей</a:t>
            </a:r>
          </a:p>
          <a:p>
            <a:pPr>
              <a:spcBef>
                <a:spcPct val="5000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+mj-lt"/>
              </a:rPr>
              <a:t>Картосхема растительности была создана на основе данных космической съемки</a:t>
            </a:r>
          </a:p>
          <a:p>
            <a:pPr>
              <a:spcBef>
                <a:spcPct val="50000"/>
              </a:spcBef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7594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66850" y="303212"/>
            <a:ext cx="10515600" cy="1325563"/>
          </a:xfrm>
        </p:spPr>
        <p:txBody>
          <a:bodyPr/>
          <a:lstStyle/>
          <a:p>
            <a:pPr algn="ctr"/>
            <a:r>
              <a:rPr lang="ru-RU" altLang="ru-RU" sz="2800" b="1" dirty="0">
                <a:solidFill>
                  <a:schemeClr val="bg1"/>
                </a:solidFill>
              </a:rPr>
              <a:t>МУЛЬТИФУНКЦИОНАЛЬНАЯ СИСТЕМА ПО КРОВОСОСУЩИМ НАСЕКОМЫМ</a:t>
            </a:r>
          </a:p>
        </p:txBody>
      </p:sp>
      <p:pic>
        <p:nvPicPr>
          <p:cNvPr id="55299" name="Picture 3" descr="Login_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657350"/>
            <a:ext cx="6680200" cy="2870200"/>
          </a:xfrm>
          <a:prstGeom prst="rect">
            <a:avLst/>
          </a:prstGeom>
          <a:noFill/>
          <a:ln w="9525">
            <a:solidFill>
              <a:srgbClr val="FAF2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152650" y="5029200"/>
            <a:ext cx="8229600" cy="523220"/>
          </a:xfrm>
          <a:prstGeom prst="rect">
            <a:avLst/>
          </a:prstGeom>
          <a:noFill/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chemeClr val="bg1"/>
                </a:solidFill>
                <a:latin typeface="+mj-lt"/>
              </a:rPr>
              <a:t>Протоколирование авторства всех операций</a:t>
            </a:r>
          </a:p>
        </p:txBody>
      </p:sp>
    </p:spTree>
    <p:extLst>
      <p:ext uri="{BB962C8B-B14F-4D97-AF65-F5344CB8AC3E}">
        <p14:creationId xmlns:p14="http://schemas.microsoft.com/office/powerpoint/2010/main" val="2094897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UnJointed_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8150"/>
            <a:ext cx="7181850" cy="4349750"/>
          </a:xfrm>
          <a:prstGeom prst="rect">
            <a:avLst/>
          </a:prstGeom>
          <a:noFill/>
          <a:ln w="9525">
            <a:solidFill>
              <a:srgbClr val="FAF2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286000" y="5486401"/>
            <a:ext cx="771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2495550" y="5143500"/>
            <a:ext cx="7772400" cy="1430338"/>
          </a:xfrm>
          <a:prstGeom prst="rect">
            <a:avLst/>
          </a:prstGeom>
          <a:noFill/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bg1"/>
                </a:solidFill>
                <a:latin typeface="Georgia" panose="02040502050405020303" pitchFamily="18" charset="0"/>
              </a:rPr>
              <a:t>Возможность обобщения информации коллекций, полевых сборов и литературных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3125443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Editor_Clas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247651"/>
            <a:ext cx="7600950" cy="465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000250" y="5029201"/>
            <a:ext cx="8667750" cy="1609725"/>
          </a:xfrm>
          <a:prstGeom prst="rect">
            <a:avLst/>
          </a:prstGeom>
          <a:noFill/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solidFill>
                  <a:schemeClr val="bg1"/>
                </a:solidFill>
                <a:latin typeface="Georgia" panose="02040502050405020303" pitchFamily="18" charset="0"/>
              </a:rPr>
              <a:t>Применение в качестве средства структурирования классификаторов</a:t>
            </a:r>
          </a:p>
          <a:p>
            <a:pPr algn="ctr"/>
            <a:r>
              <a:rPr lang="ru-RU" altLang="ru-RU" sz="2400">
                <a:solidFill>
                  <a:schemeClr val="bg1"/>
                </a:solidFill>
                <a:latin typeface="Georgia" panose="02040502050405020303" pitchFamily="18" charset="0"/>
              </a:rPr>
              <a:t>Возможность использования различных классификаторов понятий и терминов, касающихся одного аспекта</a:t>
            </a:r>
            <a:endParaRPr lang="ru-RU" altLang="ru-RU" sz="24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Biblio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6714"/>
            <a:ext cx="8610600" cy="4891087"/>
          </a:xfrm>
          <a:prstGeom prst="rect">
            <a:avLst/>
          </a:prstGeom>
          <a:noFill/>
          <a:ln w="9525">
            <a:solidFill>
              <a:srgbClr val="FAF2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1828800" y="5486401"/>
            <a:ext cx="8610600" cy="954107"/>
          </a:xfrm>
          <a:prstGeom prst="rect">
            <a:avLst/>
          </a:prstGeom>
          <a:noFill/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chemeClr val="bg1"/>
                </a:solidFill>
                <a:latin typeface="+mj-lt"/>
              </a:rPr>
              <a:t>Возможность сохранения специфических особенностей информации каждого типа</a:t>
            </a:r>
            <a:endParaRPr lang="ru-RU" alt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527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ain_Fo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650" y="139700"/>
            <a:ext cx="5600700" cy="5264150"/>
          </a:xfrm>
          <a:prstGeom prst="rect">
            <a:avLst/>
          </a:prstGeom>
          <a:noFill/>
          <a:ln w="57150" cmpd="thinThick">
            <a:solidFill>
              <a:srgbClr val="FAF2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4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600" dirty="0">
                <a:solidFill>
                  <a:schemeClr val="bg1"/>
                </a:solidFill>
              </a:rPr>
              <a:t>Роль электронных информационных ресурсов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7075"/>
          </a:xfrm>
          <a:ln w="28575" cap="rnd" cmpd="thickThin">
            <a:solidFill>
              <a:srgbClr val="FF0000"/>
            </a:solidFill>
            <a:bevel/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+mj-lt"/>
              </a:rPr>
              <a:t>Компьютерные базы данных (БД) могут обеспечить сохранность и доступность для разных пользователей первичной информации этикеток коллекционных экземпляров, полевых дневников и учетных записей журналов с целью ее последующего анализа и обобщения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+mj-lt"/>
              </a:rPr>
              <a:t>Отчасти решает проблему сохранения информации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+mj-lt"/>
              </a:rPr>
              <a:t>Преемственность фаунистических и таксономических исследований </a:t>
            </a:r>
          </a:p>
          <a:p>
            <a:pPr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latin typeface="+mj-lt"/>
              </a:rPr>
              <a:t>Необходимо как сохранение коллекционных фондов, так и развитие электронных форм хранения соответствующей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20233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068" y="0"/>
            <a:ext cx="6387222" cy="6436736"/>
          </a:xfr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842442" y="982494"/>
            <a:ext cx="2782111" cy="2246769"/>
          </a:xfrm>
          <a:prstGeom prst="rect">
            <a:avLst/>
          </a:prstGeom>
          <a:noFill/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dirty="0">
                <a:solidFill>
                  <a:schemeClr val="bg1"/>
                </a:solidFill>
                <a:latin typeface="+mj-lt"/>
              </a:rPr>
              <a:t>Возможность работы как с обобщенными, так единичными данными</a:t>
            </a:r>
          </a:p>
        </p:txBody>
      </p:sp>
    </p:spTree>
    <p:extLst>
      <p:ext uri="{BB962C8B-B14F-4D97-AF65-F5344CB8AC3E}">
        <p14:creationId xmlns:p14="http://schemas.microsoft.com/office/powerpoint/2010/main" val="334317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84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1-</a:t>
            </a:r>
            <a:r>
              <a:rPr lang="ru-RU" dirty="0">
                <a:solidFill>
                  <a:schemeClr val="bg1"/>
                </a:solidFill>
              </a:rPr>
              <a:t>й этап: точка привязки мест сборов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840" y="1159249"/>
            <a:ext cx="5643601" cy="5698751"/>
          </a:xfrm>
        </p:spPr>
      </p:pic>
    </p:spTree>
    <p:extLst>
      <p:ext uri="{BB962C8B-B14F-4D97-AF65-F5344CB8AC3E}">
        <p14:creationId xmlns:p14="http://schemas.microsoft.com/office/powerpoint/2010/main" val="61796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Poi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64" y="368301"/>
            <a:ext cx="6249987" cy="613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434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12206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2-й этап: точка сборов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029" y="1262803"/>
            <a:ext cx="7003916" cy="5595197"/>
          </a:xfrm>
        </p:spPr>
      </p:pic>
    </p:spTree>
    <p:extLst>
      <p:ext uri="{BB962C8B-B14F-4D97-AF65-F5344CB8AC3E}">
        <p14:creationId xmlns:p14="http://schemas.microsoft.com/office/powerpoint/2010/main" val="2761168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Pick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68300"/>
            <a:ext cx="7740650" cy="6451600"/>
          </a:xfrm>
          <a:prstGeom prst="rect">
            <a:avLst/>
          </a:prstGeom>
          <a:noFill/>
          <a:ln w="9525">
            <a:solidFill>
              <a:srgbClr val="FAF2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30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18" y="1517514"/>
            <a:ext cx="7931974" cy="4960277"/>
          </a:xfrm>
        </p:spPr>
      </p:pic>
      <p:sp>
        <p:nvSpPr>
          <p:cNvPr id="9" name="TextBox 8"/>
          <p:cNvSpPr txBox="1"/>
          <p:nvPr/>
        </p:nvSpPr>
        <p:spPr>
          <a:xfrm>
            <a:off x="2266545" y="554476"/>
            <a:ext cx="9581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3-й этап: Определение видовой принадлежности</a:t>
            </a:r>
          </a:p>
        </p:txBody>
      </p:sp>
    </p:spTree>
    <p:extLst>
      <p:ext uri="{BB962C8B-B14F-4D97-AF65-F5344CB8AC3E}">
        <p14:creationId xmlns:p14="http://schemas.microsoft.com/office/powerpoint/2010/main" val="2048867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1" y="243190"/>
            <a:ext cx="10650651" cy="6424203"/>
          </a:xfrm>
        </p:spPr>
      </p:pic>
    </p:spTree>
    <p:extLst>
      <p:ext uri="{BB962C8B-B14F-4D97-AF65-F5344CB8AC3E}">
        <p14:creationId xmlns:p14="http://schemas.microsoft.com/office/powerpoint/2010/main" val="3662379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 descr="Unstructured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0" y="141054"/>
            <a:ext cx="10535055" cy="61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1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For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14339"/>
            <a:ext cx="8893175" cy="52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58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FieldsD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647700"/>
            <a:ext cx="4546600" cy="3937000"/>
          </a:xfrm>
          <a:prstGeom prst="rect">
            <a:avLst/>
          </a:prstGeom>
          <a:noFill/>
          <a:ln w="9525">
            <a:solidFill>
              <a:srgbClr val="FAF2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781300" y="4953000"/>
            <a:ext cx="7486650" cy="1430338"/>
          </a:xfrm>
          <a:prstGeom prst="rect">
            <a:avLst/>
          </a:prstGeom>
          <a:noFill/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800">
                <a:solidFill>
                  <a:schemeClr val="bg1"/>
                </a:solidFill>
                <a:latin typeface="Georgia" panose="02040502050405020303" pitchFamily="18" charset="0"/>
              </a:rPr>
              <a:t>Поэтапное структурирование исходных данных (возможность постепенной детализации анализа)</a:t>
            </a:r>
          </a:p>
        </p:txBody>
      </p:sp>
    </p:spTree>
    <p:extLst>
      <p:ext uri="{BB962C8B-B14F-4D97-AF65-F5344CB8AC3E}">
        <p14:creationId xmlns:p14="http://schemas.microsoft.com/office/powerpoint/2010/main" val="406461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92" name="Rectangle 24"/>
          <p:cNvSpPr>
            <a:spLocks noChangeArrowheads="1"/>
          </p:cNvSpPr>
          <p:nvPr/>
        </p:nvSpPr>
        <p:spPr bwMode="auto">
          <a:xfrm>
            <a:off x="1720850" y="5192713"/>
            <a:ext cx="4591050" cy="1116012"/>
          </a:xfrm>
          <a:prstGeom prst="rect">
            <a:avLst/>
          </a:prstGeom>
          <a:solidFill>
            <a:srgbClr val="E193BA">
              <a:alpha val="57001"/>
            </a:srgbClr>
          </a:solidFill>
          <a:ln w="9525">
            <a:solidFill>
              <a:srgbClr val="FAF2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1584" name="Rectangle 16"/>
          <p:cNvSpPr>
            <a:spLocks noChangeArrowheads="1"/>
          </p:cNvSpPr>
          <p:nvPr/>
        </p:nvSpPr>
        <p:spPr bwMode="auto">
          <a:xfrm>
            <a:off x="1720851" y="2168525"/>
            <a:ext cx="8748713" cy="1728788"/>
          </a:xfrm>
          <a:prstGeom prst="rect">
            <a:avLst/>
          </a:prstGeom>
          <a:solidFill>
            <a:srgbClr val="CBD3CD">
              <a:alpha val="70000"/>
            </a:srgbClr>
          </a:solidFill>
          <a:ln w="9525">
            <a:solidFill>
              <a:srgbClr val="FAF2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938"/>
            <a:ext cx="8229600" cy="1143000"/>
          </a:xfrm>
        </p:spPr>
        <p:txBody>
          <a:bodyPr/>
          <a:lstStyle/>
          <a:p>
            <a:r>
              <a:rPr lang="ru-RU" altLang="ru-RU" sz="2400" dirty="0">
                <a:solidFill>
                  <a:schemeClr val="bg1"/>
                </a:solidFill>
              </a:rPr>
              <a:t>СОЗДАНИЕ МУЛЬТИФУНКЦИОНАЛЬНОЙ СИСТЕМЫ</a:t>
            </a:r>
          </a:p>
        </p:txBody>
      </p:sp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6311900" y="1150939"/>
            <a:ext cx="3944938" cy="54927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AF2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spcBef>
                <a:spcPct val="50000"/>
              </a:spcBef>
            </a:pPr>
            <a:r>
              <a:rPr lang="ru-RU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Необобщенные данные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6311901" y="2960689"/>
            <a:ext cx="1846263" cy="646331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Данные из коллекций</a:t>
            </a:r>
          </a:p>
        </p:txBody>
      </p:sp>
      <p:sp>
        <p:nvSpPr>
          <p:cNvPr id="621576" name="Text Box 8"/>
          <p:cNvSpPr txBox="1">
            <a:spLocks noChangeArrowheads="1"/>
          </p:cNvSpPr>
          <p:nvPr/>
        </p:nvSpPr>
        <p:spPr bwMode="auto">
          <a:xfrm>
            <a:off x="1720850" y="1150939"/>
            <a:ext cx="4267200" cy="54927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FAF2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ru-RU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Обобщенные данные</a:t>
            </a:r>
          </a:p>
        </p:txBody>
      </p:sp>
      <p:sp>
        <p:nvSpPr>
          <p:cNvPr id="621577" name="Text Box 9"/>
          <p:cNvSpPr txBox="1">
            <a:spLocks noChangeArrowheads="1"/>
          </p:cNvSpPr>
          <p:nvPr/>
        </p:nvSpPr>
        <p:spPr bwMode="auto">
          <a:xfrm>
            <a:off x="2063750" y="2349500"/>
            <a:ext cx="3924300" cy="40011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AF2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Литературные данные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8410576" y="2781301"/>
            <a:ext cx="1846263" cy="646331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Данные полевых сборов</a:t>
            </a:r>
          </a:p>
        </p:txBody>
      </p:sp>
      <p:sp>
        <p:nvSpPr>
          <p:cNvPr id="621580" name="Line 12"/>
          <p:cNvSpPr>
            <a:spLocks noChangeShapeType="1"/>
          </p:cNvSpPr>
          <p:nvPr/>
        </p:nvSpPr>
        <p:spPr bwMode="auto">
          <a:xfrm flipV="1">
            <a:off x="5988051" y="2636838"/>
            <a:ext cx="828675" cy="0"/>
          </a:xfrm>
          <a:prstGeom prst="line">
            <a:avLst/>
          </a:prstGeom>
          <a:noFill/>
          <a:ln w="38100">
            <a:solidFill>
              <a:srgbClr val="FAF2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81" name="Line 13"/>
          <p:cNvSpPr>
            <a:spLocks noChangeShapeType="1"/>
          </p:cNvSpPr>
          <p:nvPr/>
        </p:nvSpPr>
        <p:spPr bwMode="auto">
          <a:xfrm>
            <a:off x="6816725" y="2636838"/>
            <a:ext cx="0" cy="323850"/>
          </a:xfrm>
          <a:prstGeom prst="line">
            <a:avLst/>
          </a:prstGeom>
          <a:noFill/>
          <a:ln w="38100">
            <a:solidFill>
              <a:srgbClr val="FAF2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82" name="Line 14"/>
          <p:cNvSpPr>
            <a:spLocks noChangeShapeType="1"/>
          </p:cNvSpPr>
          <p:nvPr/>
        </p:nvSpPr>
        <p:spPr bwMode="auto">
          <a:xfrm>
            <a:off x="5988050" y="2420938"/>
            <a:ext cx="2916238" cy="12700"/>
          </a:xfrm>
          <a:prstGeom prst="line">
            <a:avLst/>
          </a:prstGeom>
          <a:noFill/>
          <a:ln w="38100">
            <a:solidFill>
              <a:srgbClr val="FAF2B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83" name="Line 15"/>
          <p:cNvSpPr>
            <a:spLocks noChangeShapeType="1"/>
          </p:cNvSpPr>
          <p:nvPr/>
        </p:nvSpPr>
        <p:spPr bwMode="auto">
          <a:xfrm>
            <a:off x="8904288" y="2420939"/>
            <a:ext cx="0" cy="312737"/>
          </a:xfrm>
          <a:prstGeom prst="line">
            <a:avLst/>
          </a:prstGeom>
          <a:noFill/>
          <a:ln w="38100">
            <a:solidFill>
              <a:srgbClr val="FAF2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86" name="Line 18"/>
          <p:cNvSpPr>
            <a:spLocks noChangeShapeType="1"/>
          </p:cNvSpPr>
          <p:nvPr/>
        </p:nvSpPr>
        <p:spPr bwMode="auto">
          <a:xfrm flipH="1">
            <a:off x="7751763" y="1700213"/>
            <a:ext cx="0" cy="1223962"/>
          </a:xfrm>
          <a:prstGeom prst="line">
            <a:avLst/>
          </a:prstGeom>
          <a:noFill/>
          <a:ln w="38100">
            <a:solidFill>
              <a:srgbClr val="FAF2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87" name="Line 19"/>
          <p:cNvSpPr>
            <a:spLocks noChangeShapeType="1"/>
          </p:cNvSpPr>
          <p:nvPr/>
        </p:nvSpPr>
        <p:spPr bwMode="auto">
          <a:xfrm flipH="1">
            <a:off x="9625013" y="1700214"/>
            <a:ext cx="0" cy="1069975"/>
          </a:xfrm>
          <a:prstGeom prst="line">
            <a:avLst/>
          </a:prstGeom>
          <a:noFill/>
          <a:ln w="38100">
            <a:solidFill>
              <a:srgbClr val="FAF2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88" name="Line 20"/>
          <p:cNvSpPr>
            <a:spLocks noChangeShapeType="1"/>
          </p:cNvSpPr>
          <p:nvPr/>
        </p:nvSpPr>
        <p:spPr bwMode="auto">
          <a:xfrm>
            <a:off x="3648075" y="1700214"/>
            <a:ext cx="0" cy="649287"/>
          </a:xfrm>
          <a:prstGeom prst="line">
            <a:avLst/>
          </a:prstGeom>
          <a:noFill/>
          <a:ln w="38100">
            <a:solidFill>
              <a:srgbClr val="FAF2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89" name="Rectangle 21"/>
          <p:cNvSpPr>
            <a:spLocks noChangeArrowheads="1"/>
          </p:cNvSpPr>
          <p:nvPr/>
        </p:nvSpPr>
        <p:spPr bwMode="auto">
          <a:xfrm>
            <a:off x="1720851" y="4149725"/>
            <a:ext cx="8748713" cy="827088"/>
          </a:xfrm>
          <a:prstGeom prst="rect">
            <a:avLst/>
          </a:prstGeom>
          <a:solidFill>
            <a:srgbClr val="993366">
              <a:alpha val="35001"/>
            </a:srgbClr>
          </a:solidFill>
          <a:ln w="9525">
            <a:solidFill>
              <a:srgbClr val="FAF2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21590" name="Text Box 22"/>
          <p:cNvSpPr txBox="1">
            <a:spLocks noChangeArrowheads="1"/>
          </p:cNvSpPr>
          <p:nvPr/>
        </p:nvSpPr>
        <p:spPr bwMode="auto">
          <a:xfrm>
            <a:off x="1981200" y="4329113"/>
            <a:ext cx="8229600" cy="400110"/>
          </a:xfrm>
          <a:prstGeom prst="rect">
            <a:avLst/>
          </a:prstGeom>
          <a:solidFill>
            <a:srgbClr val="BACFE4"/>
          </a:solidFill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Структурирование данных средствами БД</a:t>
            </a:r>
          </a:p>
        </p:txBody>
      </p:sp>
      <p:sp>
        <p:nvSpPr>
          <p:cNvPr id="621591" name="Text Box 23"/>
          <p:cNvSpPr txBox="1">
            <a:spLocks noChangeArrowheads="1"/>
          </p:cNvSpPr>
          <p:nvPr/>
        </p:nvSpPr>
        <p:spPr bwMode="auto">
          <a:xfrm>
            <a:off x="2027238" y="5373688"/>
            <a:ext cx="3744912" cy="707886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0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Обобщения на основе структурированных данных</a:t>
            </a:r>
          </a:p>
        </p:txBody>
      </p:sp>
      <p:sp>
        <p:nvSpPr>
          <p:cNvPr id="621593" name="Line 25"/>
          <p:cNvSpPr>
            <a:spLocks noChangeShapeType="1"/>
          </p:cNvSpPr>
          <p:nvPr/>
        </p:nvSpPr>
        <p:spPr bwMode="auto">
          <a:xfrm>
            <a:off x="7212013" y="3659189"/>
            <a:ext cx="0" cy="669925"/>
          </a:xfrm>
          <a:prstGeom prst="line">
            <a:avLst/>
          </a:prstGeom>
          <a:noFill/>
          <a:ln w="38100">
            <a:solidFill>
              <a:srgbClr val="FAF2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95" name="Line 27"/>
          <p:cNvSpPr>
            <a:spLocks noChangeShapeType="1"/>
          </p:cNvSpPr>
          <p:nvPr/>
        </p:nvSpPr>
        <p:spPr bwMode="auto">
          <a:xfrm>
            <a:off x="9336088" y="3767139"/>
            <a:ext cx="0" cy="490537"/>
          </a:xfrm>
          <a:prstGeom prst="line">
            <a:avLst/>
          </a:prstGeom>
          <a:noFill/>
          <a:ln w="38100">
            <a:solidFill>
              <a:srgbClr val="FAF2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96" name="Line 28"/>
          <p:cNvSpPr>
            <a:spLocks noChangeShapeType="1"/>
          </p:cNvSpPr>
          <p:nvPr/>
        </p:nvSpPr>
        <p:spPr bwMode="auto">
          <a:xfrm>
            <a:off x="3651250" y="2784475"/>
            <a:ext cx="0" cy="1473200"/>
          </a:xfrm>
          <a:prstGeom prst="line">
            <a:avLst/>
          </a:prstGeom>
          <a:noFill/>
          <a:ln w="38100">
            <a:solidFill>
              <a:srgbClr val="FAF2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97" name="Line 29"/>
          <p:cNvSpPr>
            <a:spLocks noChangeShapeType="1"/>
          </p:cNvSpPr>
          <p:nvPr/>
        </p:nvSpPr>
        <p:spPr bwMode="auto">
          <a:xfrm>
            <a:off x="3684588" y="4730750"/>
            <a:ext cx="0" cy="642938"/>
          </a:xfrm>
          <a:prstGeom prst="line">
            <a:avLst/>
          </a:prstGeom>
          <a:noFill/>
          <a:ln w="57150">
            <a:solidFill>
              <a:srgbClr val="FAF2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98" name="Line 30"/>
          <p:cNvSpPr>
            <a:spLocks noChangeShapeType="1"/>
          </p:cNvSpPr>
          <p:nvPr/>
        </p:nvSpPr>
        <p:spPr bwMode="auto">
          <a:xfrm flipH="1">
            <a:off x="6311901" y="5734050"/>
            <a:ext cx="2098675" cy="0"/>
          </a:xfrm>
          <a:prstGeom prst="line">
            <a:avLst/>
          </a:prstGeom>
          <a:noFill/>
          <a:ln w="57150">
            <a:solidFill>
              <a:srgbClr val="FAF2B4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1599" name="Line 31"/>
          <p:cNvSpPr>
            <a:spLocks noChangeShapeType="1"/>
          </p:cNvSpPr>
          <p:nvPr/>
        </p:nvSpPr>
        <p:spPr bwMode="auto">
          <a:xfrm>
            <a:off x="8364538" y="4711700"/>
            <a:ext cx="0" cy="1022350"/>
          </a:xfrm>
          <a:prstGeom prst="line">
            <a:avLst/>
          </a:prstGeom>
          <a:noFill/>
          <a:ln w="57150">
            <a:solidFill>
              <a:srgbClr val="FAF2B4"/>
            </a:solidFill>
            <a:round/>
            <a:headEnd/>
            <a:tailEnd/>
          </a:ln>
          <a:effectLst>
            <a:prstShdw prst="shdw18" dist="17961" dir="13500000">
              <a:srgbClr val="FAF2B4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574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" y="418290"/>
            <a:ext cx="11546732" cy="5599322"/>
          </a:xfrm>
        </p:spPr>
      </p:pic>
    </p:spTree>
    <p:extLst>
      <p:ext uri="{BB962C8B-B14F-4D97-AF65-F5344CB8AC3E}">
        <p14:creationId xmlns:p14="http://schemas.microsoft.com/office/powerpoint/2010/main" val="741469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892425" y="260351"/>
            <a:ext cx="5003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882775" y="230188"/>
            <a:ext cx="838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altLang="ru-RU" sz="2400">
              <a:solidFill>
                <a:srgbClr val="FAF2B4"/>
              </a:solidFill>
              <a:latin typeface="Arial" panose="020B0604020202020204" pitchFamily="34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2197100" y="5778501"/>
            <a:ext cx="7861300" cy="830997"/>
          </a:xfrm>
          <a:prstGeom prst="rect">
            <a:avLst/>
          </a:prstGeom>
          <a:noFill/>
          <a:ln w="57150" cmpd="thickThin">
            <a:solidFill>
              <a:srgbClr val="FAF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35001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400" b="1">
                <a:solidFill>
                  <a:schemeClr val="bg1"/>
                </a:solidFill>
                <a:latin typeface="Georgia" panose="02040502050405020303" pitchFamily="18" charset="0"/>
              </a:rPr>
              <a:t>Возможность сохранения данных как они есть (архивация данных)</a:t>
            </a:r>
          </a:p>
        </p:txBody>
      </p:sp>
      <p:pic>
        <p:nvPicPr>
          <p:cNvPr id="63493" name="Picture 5" descr="Collection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1138"/>
            <a:ext cx="7848600" cy="5364162"/>
          </a:xfrm>
          <a:prstGeom prst="rect">
            <a:avLst/>
          </a:prstGeom>
          <a:noFill/>
          <a:ln w="9525">
            <a:solidFill>
              <a:srgbClr val="FAF2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Analyzi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539" y="404134"/>
            <a:ext cx="7775575" cy="3122613"/>
          </a:xfrm>
          <a:prstGeom prst="rect">
            <a:avLst/>
          </a:prstGeom>
          <a:solidFill>
            <a:srgbClr val="FAF2B4"/>
          </a:solidFill>
          <a:ln w="9525">
            <a:solidFill>
              <a:srgbClr val="FAF2B4"/>
            </a:solidFill>
            <a:miter lim="800000"/>
            <a:headEnd/>
            <a:tailEnd/>
          </a:ln>
        </p:spPr>
      </p:pic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2209800" y="3746500"/>
            <a:ext cx="7810500" cy="369332"/>
          </a:xfrm>
          <a:prstGeom prst="rect">
            <a:avLst/>
          </a:prstGeom>
          <a:noFill/>
          <a:ln w="57150" cmpd="thinThick">
            <a:solidFill>
              <a:srgbClr val="FAF2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solidFill>
                  <a:schemeClr val="bg1"/>
                </a:solidFill>
                <a:latin typeface="Arial" panose="020B0604020202020204" pitchFamily="34" charset="0"/>
              </a:rPr>
              <a:t>Последовательное связывание аспектов</a:t>
            </a:r>
          </a:p>
        </p:txBody>
      </p:sp>
      <p:grpSp>
        <p:nvGrpSpPr>
          <p:cNvPr id="63496" name="Group 8"/>
          <p:cNvGrpSpPr>
            <a:grpSpLocks/>
          </p:cNvGrpSpPr>
          <p:nvPr/>
        </p:nvGrpSpPr>
        <p:grpSpPr bwMode="auto">
          <a:xfrm>
            <a:off x="2197100" y="4303714"/>
            <a:ext cx="5227638" cy="1855787"/>
            <a:chOff x="454" y="2352"/>
            <a:chExt cx="3293" cy="1169"/>
          </a:xfrm>
        </p:grpSpPr>
        <p:sp>
          <p:nvSpPr>
            <p:cNvPr id="63497" name="Text Box 9"/>
            <p:cNvSpPr txBox="1">
              <a:spLocks noChangeArrowheads="1"/>
            </p:cNvSpPr>
            <p:nvPr/>
          </p:nvSpPr>
          <p:spPr bwMode="auto">
            <a:xfrm>
              <a:off x="454" y="2484"/>
              <a:ext cx="1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63498" name="Rectangle 10"/>
            <p:cNvSpPr>
              <a:spLocks noChangeArrowheads="1"/>
            </p:cNvSpPr>
            <p:nvPr/>
          </p:nvSpPr>
          <p:spPr bwMode="auto">
            <a:xfrm>
              <a:off x="2220" y="2352"/>
              <a:ext cx="1500" cy="456"/>
            </a:xfrm>
            <a:prstGeom prst="rect">
              <a:avLst/>
            </a:prstGeom>
            <a:solidFill>
              <a:srgbClr val="E193B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9" name="Rectangle 11"/>
            <p:cNvSpPr>
              <a:spLocks noChangeArrowheads="1"/>
            </p:cNvSpPr>
            <p:nvPr/>
          </p:nvSpPr>
          <p:spPr bwMode="auto">
            <a:xfrm>
              <a:off x="562" y="2352"/>
              <a:ext cx="1190" cy="4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0" name="AutoShape 12"/>
            <p:cNvSpPr>
              <a:spLocks noChangeArrowheads="1"/>
            </p:cNvSpPr>
            <p:nvPr/>
          </p:nvSpPr>
          <p:spPr bwMode="auto">
            <a:xfrm>
              <a:off x="1896" y="2484"/>
              <a:ext cx="216" cy="231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1" name="Text Box 13"/>
            <p:cNvSpPr txBox="1">
              <a:spLocks noChangeArrowheads="1"/>
            </p:cNvSpPr>
            <p:nvPr/>
          </p:nvSpPr>
          <p:spPr bwMode="auto">
            <a:xfrm>
              <a:off x="550" y="3197"/>
              <a:ext cx="133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altLang="ru-RU">
                <a:latin typeface="Arial" panose="020B0604020202020204" pitchFamily="34" charset="0"/>
              </a:endParaRPr>
            </a:p>
          </p:txBody>
        </p:sp>
        <p:sp>
          <p:nvSpPr>
            <p:cNvPr id="63502" name="Rectangle 14"/>
            <p:cNvSpPr>
              <a:spLocks noChangeArrowheads="1"/>
            </p:cNvSpPr>
            <p:nvPr/>
          </p:nvSpPr>
          <p:spPr bwMode="auto">
            <a:xfrm>
              <a:off x="2232" y="3065"/>
              <a:ext cx="1500" cy="456"/>
            </a:xfrm>
            <a:prstGeom prst="rect">
              <a:avLst/>
            </a:prstGeom>
            <a:solidFill>
              <a:srgbClr val="FAF2B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3" name="Rectangle 15"/>
            <p:cNvSpPr>
              <a:spLocks noChangeArrowheads="1"/>
            </p:cNvSpPr>
            <p:nvPr/>
          </p:nvSpPr>
          <p:spPr bwMode="auto">
            <a:xfrm>
              <a:off x="550" y="3065"/>
              <a:ext cx="1190" cy="45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4" name="AutoShape 16"/>
            <p:cNvSpPr>
              <a:spLocks noChangeArrowheads="1"/>
            </p:cNvSpPr>
            <p:nvPr/>
          </p:nvSpPr>
          <p:spPr bwMode="auto">
            <a:xfrm>
              <a:off x="1884" y="3197"/>
              <a:ext cx="216" cy="231"/>
            </a:xfrm>
            <a:prstGeom prst="leftRight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505" name="Text Box 17"/>
            <p:cNvSpPr txBox="1">
              <a:spLocks noChangeArrowheads="1"/>
            </p:cNvSpPr>
            <p:nvPr/>
          </p:nvSpPr>
          <p:spPr bwMode="auto">
            <a:xfrm>
              <a:off x="754" y="2496"/>
              <a:ext cx="11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latin typeface="Arial" panose="020B0604020202020204" pitchFamily="34" charset="0"/>
                </a:rPr>
                <a:t>Аспект 1</a:t>
              </a:r>
            </a:p>
          </p:txBody>
        </p:sp>
        <p:sp>
          <p:nvSpPr>
            <p:cNvPr id="63506" name="Text Box 18"/>
            <p:cNvSpPr txBox="1">
              <a:spLocks noChangeArrowheads="1"/>
            </p:cNvSpPr>
            <p:nvPr/>
          </p:nvSpPr>
          <p:spPr bwMode="auto">
            <a:xfrm>
              <a:off x="2568" y="3197"/>
              <a:ext cx="11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latin typeface="Arial" panose="020B0604020202020204" pitchFamily="34" charset="0"/>
                </a:rPr>
                <a:t>Аспект 3</a:t>
              </a:r>
            </a:p>
          </p:txBody>
        </p:sp>
        <p:sp>
          <p:nvSpPr>
            <p:cNvPr id="63507" name="Text Box 19"/>
            <p:cNvSpPr txBox="1">
              <a:spLocks noChangeArrowheads="1"/>
            </p:cNvSpPr>
            <p:nvPr/>
          </p:nvSpPr>
          <p:spPr bwMode="auto">
            <a:xfrm>
              <a:off x="783" y="3197"/>
              <a:ext cx="11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latin typeface="Arial" panose="020B0604020202020204" pitchFamily="34" charset="0"/>
                </a:rPr>
                <a:t>Аспект 1</a:t>
              </a: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auto">
            <a:xfrm>
              <a:off x="2569" y="2467"/>
              <a:ext cx="117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latin typeface="Arial" panose="020B0604020202020204" pitchFamily="34" charset="0"/>
                </a:rPr>
                <a:t>Аспект 2</a:t>
              </a:r>
            </a:p>
          </p:txBody>
        </p:sp>
      </p:grpSp>
      <p:sp>
        <p:nvSpPr>
          <p:cNvPr id="63509" name="AutoShape 21"/>
          <p:cNvSpPr>
            <a:spLocks noChangeArrowheads="1"/>
          </p:cNvSpPr>
          <p:nvPr/>
        </p:nvSpPr>
        <p:spPr bwMode="auto">
          <a:xfrm>
            <a:off x="4486276" y="5027614"/>
            <a:ext cx="220663" cy="388937"/>
          </a:xfrm>
          <a:prstGeom prst="upDownArrow">
            <a:avLst>
              <a:gd name="adj1" fmla="val 50000"/>
              <a:gd name="adj2" fmla="val 35252"/>
            </a:avLst>
          </a:prstGeom>
          <a:solidFill>
            <a:srgbClr val="FF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53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nimBg="1"/>
      <p:bldP spid="63495" grpId="0" animBg="1"/>
      <p:bldP spid="6350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150" y="1052513"/>
            <a:ext cx="8229600" cy="4525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altLang="ru-RU" sz="2700" dirty="0">
                <a:solidFill>
                  <a:schemeClr val="bg1"/>
                </a:solidFill>
              </a:rPr>
              <a:t>Трудности внедрения БД в практику фаунистических исследований обуславливают необходимость применения на первых этапах их создания хотя бы электронных таблиц </a:t>
            </a:r>
            <a:r>
              <a:rPr lang="ru-RU" altLang="ru-RU" sz="2700" dirty="0" err="1">
                <a:solidFill>
                  <a:schemeClr val="bg1"/>
                </a:solidFill>
              </a:rPr>
              <a:t>Excel</a:t>
            </a:r>
            <a:r>
              <a:rPr lang="ru-RU" altLang="ru-RU" sz="2700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700" dirty="0">
                <a:solidFill>
                  <a:schemeClr val="bg1"/>
                </a:solidFill>
              </a:rPr>
              <a:t>Накоплен опыт применения групп взаимосвязанных таблиц </a:t>
            </a:r>
            <a:r>
              <a:rPr lang="ru-RU" altLang="ru-RU" sz="2700" dirty="0" err="1">
                <a:solidFill>
                  <a:schemeClr val="bg1"/>
                </a:solidFill>
              </a:rPr>
              <a:t>Excel</a:t>
            </a:r>
            <a:r>
              <a:rPr lang="ru-RU" altLang="ru-RU" sz="27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700" dirty="0">
                <a:solidFill>
                  <a:schemeClr val="bg1"/>
                </a:solidFill>
              </a:rPr>
              <a:t>В качестве средства унификации и структурирования разнообразной по форме информации в данных таблицах широко используются подстановочные списки (словари)</a:t>
            </a:r>
          </a:p>
          <a:p>
            <a:pPr eaLnBrk="1" hangingPunct="1">
              <a:lnSpc>
                <a:spcPct val="80000"/>
              </a:lnSpc>
            </a:pPr>
            <a:endParaRPr lang="ru-RU" altLang="ru-RU" sz="2700" dirty="0"/>
          </a:p>
        </p:txBody>
      </p:sp>
    </p:spTree>
    <p:extLst>
      <p:ext uri="{BB962C8B-B14F-4D97-AF65-F5344CB8AC3E}">
        <p14:creationId xmlns:p14="http://schemas.microsoft.com/office/powerpoint/2010/main" val="5802542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05" y="307924"/>
            <a:ext cx="9523378" cy="6298498"/>
          </a:xfrm>
        </p:spPr>
      </p:pic>
    </p:spTree>
    <p:extLst>
      <p:ext uri="{BB962C8B-B14F-4D97-AF65-F5344CB8AC3E}">
        <p14:creationId xmlns:p14="http://schemas.microsoft.com/office/powerpoint/2010/main" val="34136008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2" y="389107"/>
            <a:ext cx="10487316" cy="6221289"/>
          </a:xfrm>
        </p:spPr>
      </p:pic>
    </p:spTree>
    <p:extLst>
      <p:ext uri="{BB962C8B-B14F-4D97-AF65-F5344CB8AC3E}">
        <p14:creationId xmlns:p14="http://schemas.microsoft.com/office/powerpoint/2010/main" val="50787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Выноска со стрелкой вниз 35"/>
          <p:cNvSpPr/>
          <p:nvPr/>
        </p:nvSpPr>
        <p:spPr>
          <a:xfrm>
            <a:off x="1843874" y="4623352"/>
            <a:ext cx="8740774" cy="1180897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638145" y="262647"/>
            <a:ext cx="632298" cy="622570"/>
          </a:xfrm>
          <a:prstGeom prst="straightConnector1">
            <a:avLst/>
          </a:prstGeom>
          <a:ln w="28575" cmpd="dbl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814212" y="125075"/>
            <a:ext cx="2928" cy="85741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390995" y="110322"/>
            <a:ext cx="1558452" cy="9013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несколько документов 6"/>
          <p:cNvSpPr/>
          <p:nvPr/>
        </p:nvSpPr>
        <p:spPr>
          <a:xfrm>
            <a:off x="2123682" y="968858"/>
            <a:ext cx="1952625" cy="971550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798805" y="1092429"/>
            <a:ext cx="2324098" cy="1209675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8057941" y="1041002"/>
            <a:ext cx="2414588" cy="1000125"/>
          </a:xfrm>
          <a:prstGeom prst="flowChartMultidocument">
            <a:avLst/>
          </a:prstGeom>
          <a:gradFill flip="none" rotWithShape="1">
            <a:gsLst>
              <a:gs pos="8000">
                <a:schemeClr val="accent4">
                  <a:lumMod val="75000"/>
                </a:schemeClr>
              </a:gs>
              <a:gs pos="79000">
                <a:srgbClr val="FF0000"/>
              </a:gs>
              <a:gs pos="0">
                <a:schemeClr val="accent4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699473" y="4990498"/>
            <a:ext cx="1371600" cy="307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/>
              <a:t>FEDOM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633149" y="4987622"/>
            <a:ext cx="900113" cy="3079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/>
              <a:t>CTFEL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220113" y="4976115"/>
            <a:ext cx="1676400" cy="307975"/>
          </a:xfrm>
          <a:prstGeom prst="rect">
            <a:avLst/>
          </a:prstGeom>
          <a:solidFill>
            <a:srgbClr val="F2957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1400" b="1" dirty="0"/>
              <a:t>ДНВАС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65386" y="3472463"/>
            <a:ext cx="2740025" cy="7493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1DE356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625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 dirty="0" err="1"/>
              <a:t>Felis</a:t>
            </a:r>
            <a:r>
              <a:rPr lang="ru-RU" alt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altLang="ru-RU" sz="1400" b="1" dirty="0"/>
              <a:t>FE</a:t>
            </a:r>
            <a:endParaRPr lang="ru-RU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altLang="ru-RU" sz="1400" b="1" dirty="0"/>
              <a:t>F. </a:t>
            </a:r>
            <a:r>
              <a:rPr lang="ru-RU" altLang="ru-RU" sz="1400" b="1" dirty="0" err="1"/>
              <a:t>canadensis</a:t>
            </a:r>
            <a:r>
              <a:rPr lang="ru-RU" alt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altLang="ru-RU" sz="1400" b="1" dirty="0"/>
              <a:t>FECAN</a:t>
            </a:r>
            <a:endParaRPr lang="ru-RU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ru-RU" altLang="ru-RU" sz="1400" b="1" dirty="0"/>
              <a:t>F. </a:t>
            </a:r>
            <a:r>
              <a:rPr lang="ru-RU" altLang="ru-RU" sz="1400" b="1" dirty="0" err="1"/>
              <a:t>domesticus</a:t>
            </a:r>
            <a:r>
              <a:rPr lang="ru-RU" alt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altLang="ru-RU" sz="1400" b="1" dirty="0"/>
              <a:t>FEDOM</a:t>
            </a: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3660772" y="3308448"/>
            <a:ext cx="2722563" cy="749300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3B8E3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Ctenocephalides</a:t>
            </a:r>
            <a:r>
              <a:rPr lang="en-US" altLang="ru-RU" sz="1400" b="1" dirty="0"/>
              <a:t>          CT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ru-RU" sz="1400" b="1" dirty="0" err="1"/>
              <a:t>C.felis</a:t>
            </a:r>
            <a:r>
              <a:rPr lang="en-US" altLang="ru-RU" sz="1400" b="1" dirty="0"/>
              <a:t>                          CTFEL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n-US" altLang="ru-RU" sz="1400" b="1" dirty="0"/>
              <a:t>C. </a:t>
            </a:r>
            <a:r>
              <a:rPr lang="en-US" altLang="ru-RU" sz="1400" b="1" dirty="0" err="1"/>
              <a:t>canis</a:t>
            </a:r>
            <a:r>
              <a:rPr lang="en-US" alt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</a:t>
            </a:r>
            <a:r>
              <a:rPr lang="en-US" altLang="ru-RU" sz="1400" b="1" dirty="0"/>
              <a:t>CTCAN</a:t>
            </a:r>
            <a:endParaRPr lang="ru-RU" altLang="ru-RU" sz="1400" b="1" dirty="0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7181252" y="3305275"/>
            <a:ext cx="2706688" cy="749300"/>
          </a:xfrm>
          <a:prstGeom prst="rect">
            <a:avLst/>
          </a:prstGeom>
          <a:solidFill>
            <a:srgbClr val="F2957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F30538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1400" b="1" dirty="0"/>
              <a:t>Дельта Невы</a:t>
            </a:r>
            <a:r>
              <a:rPr lang="en-US" altLang="ru-RU" sz="1400" b="1" dirty="0"/>
              <a:t>              </a:t>
            </a:r>
            <a:r>
              <a:rPr lang="ru-RU" altLang="ru-RU" sz="1400" b="1" dirty="0"/>
              <a:t>ДН</a:t>
            </a:r>
          </a:p>
          <a:p>
            <a:r>
              <a:rPr lang="ru-RU" altLang="ru-RU" sz="1400" b="1" dirty="0"/>
              <a:t>Елагин о-в</a:t>
            </a:r>
            <a:r>
              <a:rPr lang="en-US" altLang="ru-RU" sz="1400" b="1" dirty="0"/>
              <a:t>                  </a:t>
            </a:r>
            <a:r>
              <a:rPr lang="ru-RU" altLang="ru-RU" sz="1400" b="1" dirty="0"/>
              <a:t>ДНЕЛА</a:t>
            </a:r>
          </a:p>
          <a:p>
            <a:r>
              <a:rPr lang="ru-RU" altLang="ru-RU" sz="1400" b="1" dirty="0"/>
              <a:t>Васильевский о-в</a:t>
            </a:r>
            <a:r>
              <a:rPr lang="en-US" altLang="ru-RU" sz="1400" b="1" dirty="0"/>
              <a:t>      </a:t>
            </a:r>
            <a:r>
              <a:rPr lang="ru-RU" altLang="ru-RU" sz="1400" b="1" dirty="0"/>
              <a:t>ДНВАС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963038" y="1381328"/>
            <a:ext cx="2908571" cy="272374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4163438" y="1624519"/>
            <a:ext cx="1293780" cy="2042809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8417864" y="1653702"/>
            <a:ext cx="1650265" cy="22212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622587" y="3715966"/>
            <a:ext cx="460619" cy="128429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8887497" y="3968885"/>
            <a:ext cx="246775" cy="9502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0" idx="0"/>
          </p:cNvCxnSpPr>
          <p:nvPr/>
        </p:nvCxnSpPr>
        <p:spPr>
          <a:xfrm>
            <a:off x="2422187" y="4085617"/>
            <a:ext cx="963086" cy="90488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люс 33"/>
          <p:cNvSpPr/>
          <p:nvPr/>
        </p:nvSpPr>
        <p:spPr>
          <a:xfrm>
            <a:off x="4744572" y="4897139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7392128" y="4854188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961348" y="6010275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681200" y="5800725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304731" y="6189608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443359" y="6366213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762375" y="5895975"/>
            <a:ext cx="9525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1186774" y="4056433"/>
            <a:ext cx="583660" cy="97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212078" y="3686784"/>
            <a:ext cx="972765" cy="9727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3602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Выноска со стрелкой вниз 35"/>
          <p:cNvSpPr/>
          <p:nvPr/>
        </p:nvSpPr>
        <p:spPr>
          <a:xfrm>
            <a:off x="1785508" y="3971598"/>
            <a:ext cx="8740774" cy="1180897"/>
          </a:xfrm>
          <a:prstGeom prst="downArrow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638145" y="262647"/>
            <a:ext cx="632298" cy="622570"/>
          </a:xfrm>
          <a:prstGeom prst="straightConnector1">
            <a:avLst/>
          </a:prstGeom>
          <a:ln w="28575" cmpd="dbl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814212" y="125075"/>
            <a:ext cx="2928" cy="85741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390995" y="110322"/>
            <a:ext cx="1558452" cy="9013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несколько документов 6"/>
          <p:cNvSpPr/>
          <p:nvPr/>
        </p:nvSpPr>
        <p:spPr>
          <a:xfrm>
            <a:off x="2123682" y="968858"/>
            <a:ext cx="1952625" cy="971550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798805" y="1092429"/>
            <a:ext cx="2324098" cy="1209675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8057941" y="1041002"/>
            <a:ext cx="2414588" cy="1000125"/>
          </a:xfrm>
          <a:prstGeom prst="flowChartMultidocument">
            <a:avLst/>
          </a:prstGeom>
          <a:gradFill flip="none" rotWithShape="1">
            <a:gsLst>
              <a:gs pos="8000">
                <a:schemeClr val="accent4">
                  <a:lumMod val="75000"/>
                </a:schemeClr>
              </a:gs>
              <a:gs pos="79000">
                <a:srgbClr val="FF0000"/>
              </a:gs>
              <a:gs pos="0">
                <a:schemeClr val="accent4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59005" y="4202558"/>
            <a:ext cx="1371600" cy="307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Pasit_Name</a:t>
            </a:r>
            <a:endParaRPr lang="ru-RU" altLang="ru-RU" sz="14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00016" y="4248320"/>
            <a:ext cx="1838528" cy="3079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400" b="1" dirty="0" err="1"/>
              <a:t>Host_Taxon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210386" y="4217357"/>
            <a:ext cx="1676400" cy="307975"/>
          </a:xfrm>
          <a:prstGeom prst="rect">
            <a:avLst/>
          </a:prstGeom>
          <a:solidFill>
            <a:srgbClr val="F2957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Geo_Name</a:t>
            </a:r>
            <a:endParaRPr lang="ru-RU" altLang="ru-RU" sz="1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801565" y="1410511"/>
            <a:ext cx="369653" cy="268483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57218" y="1624519"/>
            <a:ext cx="369650" cy="252919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2" idx="0"/>
          </p:cNvCxnSpPr>
          <p:nvPr/>
        </p:nvCxnSpPr>
        <p:spPr>
          <a:xfrm flipH="1">
            <a:off x="9048586" y="1653702"/>
            <a:ext cx="1019545" cy="2563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люс 33"/>
          <p:cNvSpPr/>
          <p:nvPr/>
        </p:nvSpPr>
        <p:spPr>
          <a:xfrm>
            <a:off x="4131730" y="4138381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7353217" y="4163524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1873799" y="5562802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836842" y="5285159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964263" y="5849140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2025070" y="6113293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762375" y="5895975"/>
            <a:ext cx="9525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3027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Выноска со стрелкой вниз 35"/>
          <p:cNvSpPr/>
          <p:nvPr/>
        </p:nvSpPr>
        <p:spPr>
          <a:xfrm>
            <a:off x="321012" y="4107784"/>
            <a:ext cx="11157625" cy="1180897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638145" y="262647"/>
            <a:ext cx="632298" cy="622570"/>
          </a:xfrm>
          <a:prstGeom prst="straightConnector1">
            <a:avLst/>
          </a:prstGeom>
          <a:ln w="28575" cmpd="dbl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5814212" y="125075"/>
            <a:ext cx="2928" cy="857418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390995" y="110322"/>
            <a:ext cx="1558452" cy="9013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Блок-схема: несколько документов 6"/>
          <p:cNvSpPr/>
          <p:nvPr/>
        </p:nvSpPr>
        <p:spPr>
          <a:xfrm>
            <a:off x="2123682" y="968858"/>
            <a:ext cx="1952625" cy="971550"/>
          </a:xfrm>
          <a:prstGeom prst="flowChartMultidocumen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>
            <a:off x="4798805" y="1092429"/>
            <a:ext cx="2324098" cy="1209675"/>
          </a:xfrm>
          <a:prstGeom prst="flowChartMultidocumen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8057941" y="1041002"/>
            <a:ext cx="2414588" cy="1000125"/>
          </a:xfrm>
          <a:prstGeom prst="flowChartMultidocument">
            <a:avLst/>
          </a:prstGeom>
          <a:gradFill flip="none" rotWithShape="1">
            <a:gsLst>
              <a:gs pos="8000">
                <a:schemeClr val="accent4">
                  <a:lumMod val="75000"/>
                </a:schemeClr>
              </a:gs>
              <a:gs pos="79000">
                <a:srgbClr val="FF0000"/>
              </a:gs>
              <a:gs pos="0">
                <a:schemeClr val="accent4">
                  <a:lumMod val="75000"/>
                </a:schemeClr>
              </a:gs>
              <a:gs pos="100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359005" y="4202558"/>
            <a:ext cx="1371600" cy="3079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Pasit_Name</a:t>
            </a:r>
            <a:endParaRPr lang="ru-RU" altLang="ru-RU" sz="1400" b="1" dirty="0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000016" y="4189954"/>
            <a:ext cx="1838528" cy="3079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400" b="1" dirty="0" err="1"/>
              <a:t>Host_Taxon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210386" y="4217357"/>
            <a:ext cx="1676400" cy="307975"/>
          </a:xfrm>
          <a:prstGeom prst="rect">
            <a:avLst/>
          </a:prstGeom>
          <a:solidFill>
            <a:srgbClr val="F29570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1400" b="1" dirty="0" err="1"/>
              <a:t>Geo_Name</a:t>
            </a:r>
            <a:endParaRPr lang="ru-RU" altLang="ru-RU" sz="14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801565" y="1410511"/>
            <a:ext cx="369653" cy="2684834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457218" y="1624519"/>
            <a:ext cx="369650" cy="2529192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2" idx="0"/>
          </p:cNvCxnSpPr>
          <p:nvPr/>
        </p:nvCxnSpPr>
        <p:spPr>
          <a:xfrm flipH="1">
            <a:off x="9048586" y="1653702"/>
            <a:ext cx="1019545" cy="2563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люс 33"/>
          <p:cNvSpPr/>
          <p:nvPr/>
        </p:nvSpPr>
        <p:spPr>
          <a:xfrm>
            <a:off x="4131730" y="4138381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люс 34"/>
          <p:cNvSpPr/>
          <p:nvPr/>
        </p:nvSpPr>
        <p:spPr>
          <a:xfrm>
            <a:off x="7353217" y="4163524"/>
            <a:ext cx="273447" cy="465928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690927" y="5382436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flipH="1">
            <a:off x="3762375" y="5895975"/>
            <a:ext cx="9525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191326" y="4410448"/>
            <a:ext cx="1838528" cy="3079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400" b="1" dirty="0" err="1"/>
              <a:t>Host_Taxon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382637" y="4611486"/>
            <a:ext cx="1838528" cy="3079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ru-RU" sz="1400" b="1" dirty="0" err="1"/>
              <a:t>Host_Taxon</a:t>
            </a:r>
            <a:endParaRPr lang="en-US" altLang="ru-RU" sz="1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64340" y="5923943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70825" y="6173620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77310" y="6423296"/>
            <a:ext cx="8505825" cy="19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169268" y="5807413"/>
            <a:ext cx="8229600" cy="9824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490281" y="5719864"/>
            <a:ext cx="7957225" cy="104085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82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9" y="680936"/>
            <a:ext cx="11375418" cy="5476572"/>
          </a:xfrm>
          <a:solidFill>
            <a:schemeClr val="accent1">
              <a:lumMod val="50000"/>
            </a:schemeClr>
          </a:solidFill>
        </p:spPr>
      </p:pic>
      <p:sp>
        <p:nvSpPr>
          <p:cNvPr id="7" name="Прямоугольник 6"/>
          <p:cNvSpPr/>
          <p:nvPr/>
        </p:nvSpPr>
        <p:spPr>
          <a:xfrm>
            <a:off x="1682886" y="3521412"/>
            <a:ext cx="1050586" cy="418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69140" y="3527898"/>
            <a:ext cx="762000" cy="431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95737" y="3592749"/>
            <a:ext cx="758758" cy="3372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19344" y="3608961"/>
            <a:ext cx="1958503" cy="6614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6228" y="3573294"/>
            <a:ext cx="881975" cy="4312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84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8" y="449322"/>
            <a:ext cx="9727660" cy="6081568"/>
          </a:xfrm>
        </p:spPr>
      </p:pic>
      <p:sp>
        <p:nvSpPr>
          <p:cNvPr id="5" name="Прямоугольник 4"/>
          <p:cNvSpPr/>
          <p:nvPr/>
        </p:nvSpPr>
        <p:spPr>
          <a:xfrm>
            <a:off x="7587575" y="3628416"/>
            <a:ext cx="1050586" cy="418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77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898650" y="420688"/>
            <a:ext cx="8229600" cy="865187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chemeClr val="bg1"/>
                </a:solidFill>
              </a:rPr>
              <a:t>Особенности информации БД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1990725" y="2036763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1935163" y="1165930"/>
            <a:ext cx="8075612" cy="461665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dirty="0">
                <a:solidFill>
                  <a:schemeClr val="bg1"/>
                </a:solidFill>
                <a:latin typeface="+mj-lt"/>
              </a:rPr>
              <a:t>Источник данных в фаунистических исследованиях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2478486" y="3565189"/>
            <a:ext cx="2736850" cy="307777"/>
          </a:xfrm>
          <a:prstGeom prst="rect">
            <a:avLst/>
          </a:prstGeom>
          <a:noFill/>
          <a:ln w="57150" cmpd="thickThin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>
                <a:solidFill>
                  <a:schemeClr val="bg1"/>
                </a:solidFill>
              </a:rPr>
              <a:t>Коллекции (этикетки)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418954" y="4400196"/>
            <a:ext cx="2736850" cy="307777"/>
          </a:xfrm>
          <a:prstGeom prst="rect">
            <a:avLst/>
          </a:prstGeom>
          <a:noFill/>
          <a:ln w="57150" cmpd="thickThin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Литературные источники</a:t>
            </a: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2386808" y="5064824"/>
            <a:ext cx="2808287" cy="307777"/>
          </a:xfrm>
          <a:prstGeom prst="rect">
            <a:avLst/>
          </a:prstGeom>
          <a:noFill/>
          <a:ln w="57150" cmpd="thickThin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Полевые данные (дневники)</a:t>
            </a: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2063750" y="2970215"/>
            <a:ext cx="34924" cy="22431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2063750" y="3629026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2098675" y="4532217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2063750" y="5213350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5740400" y="4304269"/>
            <a:ext cx="1800225" cy="36933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Унификация</a:t>
            </a:r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5215336" y="3702049"/>
            <a:ext cx="487760" cy="6316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8" name="Line 36"/>
          <p:cNvSpPr>
            <a:spLocks noChangeShapeType="1"/>
          </p:cNvSpPr>
          <p:nvPr/>
        </p:nvSpPr>
        <p:spPr bwMode="auto">
          <a:xfrm flipV="1">
            <a:off x="5169302" y="4467244"/>
            <a:ext cx="533794" cy="9865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 flipV="1">
            <a:off x="5227243" y="4565900"/>
            <a:ext cx="486964" cy="6678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 flipV="1">
            <a:off x="7502526" y="3594101"/>
            <a:ext cx="792163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1" name="Rectangle 39"/>
          <p:cNvSpPr>
            <a:spLocks noChangeArrowheads="1"/>
          </p:cNvSpPr>
          <p:nvPr/>
        </p:nvSpPr>
        <p:spPr bwMode="auto">
          <a:xfrm>
            <a:off x="1743870" y="3134420"/>
            <a:ext cx="3887787" cy="2592388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1054894" y="2601577"/>
            <a:ext cx="2305050" cy="369332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/>
              <a:t>Первичные данные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8294688" y="3449639"/>
            <a:ext cx="1871662" cy="307777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>
                <a:solidFill>
                  <a:schemeClr val="bg1"/>
                </a:solidFill>
              </a:rPr>
              <a:t>таксономия</a:t>
            </a:r>
          </a:p>
        </p:txBody>
      </p:sp>
      <p:sp>
        <p:nvSpPr>
          <p:cNvPr id="13354" name="Text Box 42"/>
          <p:cNvSpPr txBox="1">
            <a:spLocks noChangeArrowheads="1"/>
          </p:cNvSpPr>
          <p:nvPr/>
        </p:nvSpPr>
        <p:spPr bwMode="auto">
          <a:xfrm>
            <a:off x="8294688" y="4025901"/>
            <a:ext cx="1871662" cy="307777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>
                <a:solidFill>
                  <a:schemeClr val="bg1"/>
                </a:solidFill>
              </a:rPr>
              <a:t>распространение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8294688" y="4530726"/>
            <a:ext cx="1871662" cy="307777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>
                <a:solidFill>
                  <a:schemeClr val="bg1"/>
                </a:solidFill>
              </a:rPr>
              <a:t>биотопы</a:t>
            </a:r>
          </a:p>
        </p:txBody>
      </p:sp>
      <p:sp>
        <p:nvSpPr>
          <p:cNvPr id="13356" name="Text Box 44"/>
          <p:cNvSpPr txBox="1">
            <a:spLocks noChangeArrowheads="1"/>
          </p:cNvSpPr>
          <p:nvPr/>
        </p:nvSpPr>
        <p:spPr bwMode="auto">
          <a:xfrm>
            <a:off x="8294688" y="5105401"/>
            <a:ext cx="1871662" cy="307777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>
                <a:solidFill>
                  <a:schemeClr val="bg1"/>
                </a:solidFill>
              </a:rPr>
              <a:t>сезонность</a:t>
            </a:r>
          </a:p>
        </p:txBody>
      </p:sp>
      <p:sp>
        <p:nvSpPr>
          <p:cNvPr id="13357" name="Line 45"/>
          <p:cNvSpPr>
            <a:spLocks noChangeShapeType="1"/>
          </p:cNvSpPr>
          <p:nvPr/>
        </p:nvSpPr>
        <p:spPr bwMode="auto">
          <a:xfrm flipV="1">
            <a:off x="7502526" y="4170364"/>
            <a:ext cx="792163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8" name="Line 46"/>
          <p:cNvSpPr>
            <a:spLocks noChangeShapeType="1"/>
          </p:cNvSpPr>
          <p:nvPr/>
        </p:nvSpPr>
        <p:spPr bwMode="auto">
          <a:xfrm>
            <a:off x="7502526" y="4530726"/>
            <a:ext cx="792163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59" name="Line 47"/>
          <p:cNvSpPr>
            <a:spLocks noChangeShapeType="1"/>
          </p:cNvSpPr>
          <p:nvPr/>
        </p:nvSpPr>
        <p:spPr bwMode="auto">
          <a:xfrm>
            <a:off x="7502526" y="4602163"/>
            <a:ext cx="7921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7952186" y="3050145"/>
            <a:ext cx="2771775" cy="2736850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361" name="Text Box 49"/>
          <p:cNvSpPr txBox="1">
            <a:spLocks noChangeArrowheads="1"/>
          </p:cNvSpPr>
          <p:nvPr/>
        </p:nvSpPr>
        <p:spPr bwMode="auto">
          <a:xfrm>
            <a:off x="7934325" y="2403371"/>
            <a:ext cx="2592388" cy="30777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/>
              <a:t>Структурированные данные</a:t>
            </a:r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>
            <a:off x="8759032" y="5845176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64" name="Text Box 52"/>
          <p:cNvSpPr txBox="1">
            <a:spLocks noChangeArrowheads="1"/>
          </p:cNvSpPr>
          <p:nvPr/>
        </p:nvSpPr>
        <p:spPr bwMode="auto">
          <a:xfrm>
            <a:off x="7860507" y="6132513"/>
            <a:ext cx="1800225" cy="36933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/>
              <a:t>Анализ</a:t>
            </a:r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2063750" y="1627595"/>
            <a:ext cx="0" cy="9893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85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8" y="515566"/>
            <a:ext cx="11525853" cy="6138154"/>
          </a:xfrm>
        </p:spPr>
      </p:pic>
      <p:sp>
        <p:nvSpPr>
          <p:cNvPr id="5" name="Прямоугольник 4"/>
          <p:cNvSpPr/>
          <p:nvPr/>
        </p:nvSpPr>
        <p:spPr>
          <a:xfrm>
            <a:off x="7179013" y="3677054"/>
            <a:ext cx="2898842" cy="4182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37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8"/>
          <a:stretch/>
        </p:blipFill>
        <p:spPr>
          <a:xfrm>
            <a:off x="95186" y="340468"/>
            <a:ext cx="11967112" cy="6517531"/>
          </a:xfrm>
        </p:spPr>
      </p:pic>
      <p:sp>
        <p:nvSpPr>
          <p:cNvPr id="6" name="Прямоугольник 5"/>
          <p:cNvSpPr/>
          <p:nvPr/>
        </p:nvSpPr>
        <p:spPr>
          <a:xfrm>
            <a:off x="145915" y="3297676"/>
            <a:ext cx="9873573" cy="2918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6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689" y="277190"/>
            <a:ext cx="9416373" cy="6434896"/>
          </a:xfrm>
        </p:spPr>
      </p:pic>
    </p:spTree>
    <p:extLst>
      <p:ext uri="{BB962C8B-B14F-4D97-AF65-F5344CB8AC3E}">
        <p14:creationId xmlns:p14="http://schemas.microsoft.com/office/powerpoint/2010/main" val="1920902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83" y="1196503"/>
            <a:ext cx="12606743" cy="4410984"/>
          </a:xfrm>
        </p:spPr>
      </p:pic>
      <p:grpSp>
        <p:nvGrpSpPr>
          <p:cNvPr id="9" name="Группа 8"/>
          <p:cNvGrpSpPr/>
          <p:nvPr/>
        </p:nvGrpSpPr>
        <p:grpSpPr>
          <a:xfrm>
            <a:off x="3044757" y="1926077"/>
            <a:ext cx="4717915" cy="2315183"/>
            <a:chOff x="3044757" y="1926077"/>
            <a:chExt cx="4717915" cy="231518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50605" y="1926077"/>
              <a:ext cx="1712067" cy="28210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flipH="1">
              <a:off x="3044757" y="2295728"/>
              <a:ext cx="3239311" cy="194553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971472" y="4153711"/>
            <a:ext cx="5693924" cy="2529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8" y="573932"/>
            <a:ext cx="11057942" cy="6157608"/>
          </a:xfrm>
        </p:spPr>
      </p:pic>
      <p:sp>
        <p:nvSpPr>
          <p:cNvPr id="5" name="Прямоугольник 4"/>
          <p:cNvSpPr/>
          <p:nvPr/>
        </p:nvSpPr>
        <p:spPr>
          <a:xfrm>
            <a:off x="885218" y="2091447"/>
            <a:ext cx="1050586" cy="1750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204953" y="1964986"/>
            <a:ext cx="1977958" cy="3793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4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81200" y="115889"/>
            <a:ext cx="8229600" cy="865187"/>
          </a:xfrm>
        </p:spPr>
        <p:txBody>
          <a:bodyPr/>
          <a:lstStyle/>
          <a:p>
            <a:pPr eaLnBrk="1" hangingPunct="1"/>
            <a:r>
              <a:rPr lang="ru-RU" altLang="ru-RU" sz="3200" dirty="0">
                <a:solidFill>
                  <a:schemeClr val="bg1"/>
                </a:solidFill>
              </a:rPr>
              <a:t>Особенности информации БД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063750" y="1196976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92314" y="1412875"/>
            <a:ext cx="6264275" cy="36933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Источник данных в фаунистических исследованиях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136775" y="2205038"/>
            <a:ext cx="237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424113" y="2239964"/>
            <a:ext cx="2736850" cy="307777"/>
          </a:xfrm>
          <a:prstGeom prst="rect">
            <a:avLst/>
          </a:prstGeom>
          <a:noFill/>
          <a:ln w="57150" cmpd="thickThin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Коллекции (этикетки)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424113" y="3000376"/>
            <a:ext cx="2736850" cy="307777"/>
          </a:xfrm>
          <a:prstGeom prst="rect">
            <a:avLst/>
          </a:prstGeom>
          <a:noFill/>
          <a:ln w="57150" cmpd="thickThin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Литературные источники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424114" y="3789364"/>
            <a:ext cx="2808287" cy="307777"/>
          </a:xfrm>
          <a:prstGeom prst="rect">
            <a:avLst/>
          </a:prstGeom>
          <a:noFill/>
          <a:ln w="57150" cmpd="thickThin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Полевые данные (дневники)</a:t>
            </a: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2136775" y="1844675"/>
            <a:ext cx="0" cy="2160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>
            <a:off x="2136775" y="242093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2136775" y="3213100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>
            <a:off x="2136775" y="4005263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737226" y="2987675"/>
            <a:ext cx="1800225" cy="36933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Унификация</a:t>
            </a: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5160964" y="2444751"/>
            <a:ext cx="574675" cy="760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5160964" y="3205163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V="1">
            <a:off x="5232400" y="3213101"/>
            <a:ext cx="503238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7537451" y="2268538"/>
            <a:ext cx="792163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1776414" y="2052639"/>
            <a:ext cx="3887787" cy="2592387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2640013" y="4429125"/>
            <a:ext cx="2305050" cy="369332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Первичные данные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8329613" y="2124076"/>
            <a:ext cx="1871662" cy="307777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таксономия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8329613" y="2700339"/>
            <a:ext cx="1871662" cy="307777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распространение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8349069" y="3185709"/>
            <a:ext cx="1871662" cy="307777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биотопы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8329613" y="3779839"/>
            <a:ext cx="1871662" cy="307777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dirty="0">
                <a:solidFill>
                  <a:schemeClr val="bg1"/>
                </a:solidFill>
              </a:rPr>
              <a:t>сезонность</a:t>
            </a:r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7537451" y="2844800"/>
            <a:ext cx="792163" cy="287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>
            <a:off x="7537451" y="3205164"/>
            <a:ext cx="792163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>
            <a:off x="7537451" y="3276600"/>
            <a:ext cx="792163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797" name="Rectangle 29"/>
          <p:cNvSpPr>
            <a:spLocks noChangeArrowheads="1"/>
          </p:cNvSpPr>
          <p:nvPr/>
        </p:nvSpPr>
        <p:spPr bwMode="auto">
          <a:xfrm>
            <a:off x="7608889" y="1979613"/>
            <a:ext cx="2771775" cy="2736850"/>
          </a:xfrm>
          <a:prstGeom prst="rect">
            <a:avLst/>
          </a:prstGeom>
          <a:noFill/>
          <a:ln w="28575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7896225" y="4429126"/>
            <a:ext cx="2592388" cy="30777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/>
              <a:t>Структурированные данные</a:t>
            </a:r>
          </a:p>
        </p:txBody>
      </p:sp>
      <p:sp>
        <p:nvSpPr>
          <p:cNvPr id="32800" name="Line 32"/>
          <p:cNvSpPr>
            <a:spLocks noChangeShapeType="1"/>
          </p:cNvSpPr>
          <p:nvPr/>
        </p:nvSpPr>
        <p:spPr bwMode="auto">
          <a:xfrm>
            <a:off x="9409113" y="4941888"/>
            <a:ext cx="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8616951" y="5734050"/>
            <a:ext cx="1800225" cy="369332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/>
              <a:t>Анализ</a:t>
            </a:r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3648075" y="4797426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1992314" y="5589588"/>
            <a:ext cx="3527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/>
          </a:p>
        </p:txBody>
      </p:sp>
      <p:sp>
        <p:nvSpPr>
          <p:cNvPr id="32804" name="Text Box 36"/>
          <p:cNvSpPr txBox="1">
            <a:spLocks noChangeArrowheads="1"/>
          </p:cNvSpPr>
          <p:nvPr/>
        </p:nvSpPr>
        <p:spPr bwMode="auto">
          <a:xfrm>
            <a:off x="2135188" y="5373689"/>
            <a:ext cx="3168650" cy="830997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Сохранение первичных данных в БД в аутентичной форме (фотографии этикеток и т.д.)</a:t>
            </a:r>
          </a:p>
        </p:txBody>
      </p:sp>
      <p:sp>
        <p:nvSpPr>
          <p:cNvPr id="32805" name="Line 37"/>
          <p:cNvSpPr>
            <a:spLocks noChangeShapeType="1"/>
          </p:cNvSpPr>
          <p:nvPr/>
        </p:nvSpPr>
        <p:spPr bwMode="auto">
          <a:xfrm flipH="1">
            <a:off x="5303839" y="6021388"/>
            <a:ext cx="3240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806" name="Text Box 38"/>
          <p:cNvSpPr txBox="1">
            <a:spLocks noChangeArrowheads="1"/>
          </p:cNvSpPr>
          <p:nvPr/>
        </p:nvSpPr>
        <p:spPr bwMode="auto">
          <a:xfrm>
            <a:off x="6096001" y="5553075"/>
            <a:ext cx="1584325" cy="97155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/>
              <a:t>Сверка результатов с исходными данными</a:t>
            </a:r>
          </a:p>
        </p:txBody>
      </p:sp>
    </p:spTree>
    <p:extLst>
      <p:ext uri="{BB962C8B-B14F-4D97-AF65-F5344CB8AC3E}">
        <p14:creationId xmlns:p14="http://schemas.microsoft.com/office/powerpoint/2010/main" val="1839684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8744" y="39430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ОСНОВНЫЕ ПОЛОЖЕНИЯ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Коллекционные БД должна хранить два типа данных: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Данные «как они есть» в первоисточнике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Данные интерпретированные текущим анализом (словари и классификаторы)</a:t>
            </a:r>
            <a:endParaRPr lang="ru-RU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Инструменты работы с БД должны обеспечивать </a:t>
            </a:r>
            <a:r>
              <a:rPr lang="ru-RU" dirty="0" err="1">
                <a:solidFill>
                  <a:schemeClr val="bg1"/>
                </a:solidFill>
              </a:rPr>
              <a:t>поэтапность</a:t>
            </a:r>
            <a:r>
              <a:rPr lang="ru-RU" dirty="0">
                <a:solidFill>
                  <a:schemeClr val="bg1"/>
                </a:solidFill>
              </a:rPr>
              <a:t> ввода информации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Возможность работы операторов возрастающей квалификации</a:t>
            </a:r>
          </a:p>
          <a:p>
            <a:pPr marL="971550" lvl="1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Возможность детализации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Прообраз таблиц БД может быть создан средствами </a:t>
            </a:r>
            <a:r>
              <a:rPr lang="en-US" dirty="0">
                <a:solidFill>
                  <a:schemeClr val="bg1"/>
                </a:solidFill>
              </a:rPr>
              <a:t>Excel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2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38" y="-73971"/>
            <a:ext cx="9807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2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3" y="4943057"/>
            <a:ext cx="3757961" cy="13720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64" y="2821993"/>
            <a:ext cx="3713780" cy="13297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60" y="4888815"/>
            <a:ext cx="4783007" cy="1807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01" y="297057"/>
            <a:ext cx="5152621" cy="2034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578" y="2571750"/>
            <a:ext cx="4891465" cy="19449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0" y="591692"/>
            <a:ext cx="4114106" cy="15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5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534886" y="1075816"/>
            <a:ext cx="8999763" cy="450532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Неточности, отмечаемые в указаниях мест и времени находок видов, приводят к неоднозначной трактовке исходных данных в процессе их структурирования </a:t>
            </a:r>
          </a:p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Проблема может быть решена, если в БД наряду со структурированной информацией «аналитического назначения» будет сохраняться первичная информация близкая к аутентичной </a:t>
            </a:r>
          </a:p>
          <a:p>
            <a:pPr eaLnBrk="1" hangingPunct="1"/>
            <a:r>
              <a:rPr lang="ru-RU" altLang="ru-RU" dirty="0">
                <a:solidFill>
                  <a:schemeClr val="bg1"/>
                </a:solidFill>
              </a:rPr>
              <a:t>Она послужит справочным ресурсом для перепроверки результатов интерпретации первичной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258551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618</Words>
  <Application>Microsoft Office PowerPoint</Application>
  <PresentationFormat>Widescreen</PresentationFormat>
  <Paragraphs>103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Georgia</vt:lpstr>
      <vt:lpstr>Times New Roman</vt:lpstr>
      <vt:lpstr>Тема Office</vt:lpstr>
      <vt:lpstr>«Базы данных – кошмар для зоолога? Или…» (Часть 3)</vt:lpstr>
      <vt:lpstr>Роль электронных информационных ресурсов </vt:lpstr>
      <vt:lpstr>СОЗДАНИЕ МУЛЬТИФУНКЦИОНАЛЬНОЙ СИСТЕМЫ</vt:lpstr>
      <vt:lpstr>Особенности информации БД</vt:lpstr>
      <vt:lpstr>Особенности информации БД</vt:lpstr>
      <vt:lpstr>ОСНОВНЫЕ ПОЛОЖЕНИЯ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Компьютерная БД по кровососущим насекомым и иксодовым клещам Северо-Запада России</vt:lpstr>
      <vt:lpstr>МУЛЬТИФУНКЦИОНАЛЬНАЯ СИСТЕМА ПО КРОВОСОСУЩИМ НАСЕКОМЫМ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1-й этап: точка привязки мест сборов</vt:lpstr>
      <vt:lpstr>PowerPoint Presentation</vt:lpstr>
      <vt:lpstr>2-й этап: точка сборов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Medvedev</dc:creator>
  <cp:lastModifiedBy>Mix</cp:lastModifiedBy>
  <cp:revision>35</cp:revision>
  <dcterms:created xsi:type="dcterms:W3CDTF">2021-01-29T16:41:37Z</dcterms:created>
  <dcterms:modified xsi:type="dcterms:W3CDTF">2021-02-19T19:38:57Z</dcterms:modified>
</cp:coreProperties>
</file>