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89" r:id="rId3"/>
    <p:sldId id="291" r:id="rId4"/>
    <p:sldId id="278" r:id="rId5"/>
    <p:sldId id="279" r:id="rId6"/>
    <p:sldId id="288" r:id="rId7"/>
    <p:sldId id="286" r:id="rId8"/>
    <p:sldId id="287" r:id="rId9"/>
    <p:sldId id="290" r:id="rId10"/>
    <p:sldId id="308" r:id="rId11"/>
    <p:sldId id="265" r:id="rId12"/>
    <p:sldId id="258" r:id="rId13"/>
    <p:sldId id="257" r:id="rId14"/>
    <p:sldId id="325" r:id="rId15"/>
    <p:sldId id="262" r:id="rId16"/>
    <p:sldId id="259" r:id="rId17"/>
    <p:sldId id="323" r:id="rId18"/>
    <p:sldId id="260" r:id="rId19"/>
    <p:sldId id="263" r:id="rId20"/>
    <p:sldId id="261" r:id="rId21"/>
    <p:sldId id="266" r:id="rId22"/>
    <p:sldId id="324" r:id="rId23"/>
    <p:sldId id="267" r:id="rId24"/>
    <p:sldId id="268" r:id="rId25"/>
    <p:sldId id="269" r:id="rId26"/>
    <p:sldId id="270" r:id="rId27"/>
    <p:sldId id="280" r:id="rId28"/>
    <p:sldId id="281" r:id="rId29"/>
    <p:sldId id="283" r:id="rId30"/>
    <p:sldId id="282" r:id="rId31"/>
    <p:sldId id="318" r:id="rId32"/>
    <p:sldId id="271" r:id="rId33"/>
    <p:sldId id="272" r:id="rId34"/>
    <p:sldId id="273" r:id="rId35"/>
    <p:sldId id="274" r:id="rId36"/>
    <p:sldId id="275" r:id="rId37"/>
    <p:sldId id="313" r:id="rId38"/>
    <p:sldId id="322" r:id="rId39"/>
    <p:sldId id="27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47" autoAdjust="0"/>
  </p:normalViewPr>
  <p:slideViewPr>
    <p:cSldViewPr>
      <p:cViewPr varScale="1">
        <p:scale>
          <a:sx n="122" d="100"/>
          <a:sy n="12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887EC-8A78-46AC-9BB6-8A6A63BAE50F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EDF48-72BC-4262-907E-0C2F38CB3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33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08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2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8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2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4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3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6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77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0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6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89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185E-8DCE-414E-A709-A768ECAC559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AB9D-22BC-4CA2-894B-E5946DC4B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78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1055790308001115#!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ru.wikipedia.org/wiki/%D0%A1%D0%BB%D0%B5%D0%BF%D0%BD%D0%B8#%D0%A4%D0%B8%D0%B7%D0%B8%D0%BE%D0%BB%D0%BE%D0%B3%D0%B8%D1%8F_%D0%BF%D0%B8%D1%89%D0%B5%D0%B2%D0%B0%D1%80%D0%B5%D0%BD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ПАРАЗИТИЗМ ЧЛЕНИСТОНОГИХ НА НАЗЕМНЫХ ПОЗВОНОЧНЫХ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06" y="2471734"/>
            <a:ext cx="6825874" cy="37737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882"/>
            <a:ext cx="4189547" cy="368224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72200" y="1628800"/>
            <a:ext cx="2091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С.А. </a:t>
            </a:r>
            <a:r>
              <a:rPr lang="ru-RU" sz="2400" b="1" dirty="0" err="1"/>
              <a:t>Леонович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1875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857" y="692695"/>
            <a:ext cx="7200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/>
              <a:t>Разнообразие паразитических членистоногих</a:t>
            </a:r>
          </a:p>
          <a:p>
            <a:pPr algn="ctr"/>
            <a:r>
              <a:rPr lang="ru-RU" sz="6000" b="1" dirty="0"/>
              <a:t>(насекомых и клещей)</a:t>
            </a:r>
          </a:p>
        </p:txBody>
      </p:sp>
    </p:spTree>
    <p:extLst>
      <p:ext uri="{BB962C8B-B14F-4D97-AF65-F5344CB8AC3E}">
        <p14:creationId xmlns:p14="http://schemas.microsoft.com/office/powerpoint/2010/main" val="22086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938" y="116632"/>
            <a:ext cx="808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Паразитические уховертки </a:t>
            </a:r>
            <a:r>
              <a:rPr lang="en-US" sz="2400" b="1" dirty="0" err="1"/>
              <a:t>Dermaptera</a:t>
            </a:r>
            <a:r>
              <a:rPr lang="en-US" sz="2400" b="1" dirty="0"/>
              <a:t>:  </a:t>
            </a:r>
          </a:p>
          <a:p>
            <a:pPr algn="ctr"/>
            <a:r>
              <a:rPr lang="ru-RU" sz="2400" b="1" dirty="0"/>
              <a:t>сем. </a:t>
            </a:r>
            <a:r>
              <a:rPr lang="en-US" sz="2400" b="1" dirty="0" err="1"/>
              <a:t>Arixeniina</a:t>
            </a:r>
            <a:r>
              <a:rPr lang="en-US" sz="2400" b="1" dirty="0"/>
              <a:t> </a:t>
            </a:r>
            <a:r>
              <a:rPr lang="ru-RU" sz="2400" b="1" dirty="0"/>
              <a:t> и  сем.</a:t>
            </a:r>
            <a:r>
              <a:rPr lang="en-US" sz="2400" b="1" dirty="0"/>
              <a:t> </a:t>
            </a:r>
            <a:r>
              <a:rPr lang="en-US" sz="2400" b="1" dirty="0" err="1"/>
              <a:t>Hemimerina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" y="4081034"/>
            <a:ext cx="3973847" cy="26492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4035479"/>
            <a:ext cx="1360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Cricetomys</a:t>
            </a:r>
            <a:endParaRPr lang="ru-RU" sz="20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6347822"/>
            <a:ext cx="335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Гамбийская тростниковая крыса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29" y="4274998"/>
            <a:ext cx="2054713" cy="2261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10420" y="581114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Molossidae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6309320"/>
            <a:ext cx="3242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/>
              <a:t>Бульдоговые</a:t>
            </a:r>
            <a:r>
              <a:rPr lang="ru-RU" sz="2000" dirty="0"/>
              <a:t> летучие мыши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85902" y="3711702"/>
            <a:ext cx="1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Arixenia</a:t>
            </a:r>
            <a:r>
              <a:rPr lang="en-US" b="1" dirty="0"/>
              <a:t> </a:t>
            </a:r>
            <a:r>
              <a:rPr lang="en-US" b="1" dirty="0" err="1"/>
              <a:t>esau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8014" y="1182742"/>
            <a:ext cx="3505200" cy="2333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24710"/>
            <a:ext cx="3445924" cy="26496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38" y="4041226"/>
            <a:ext cx="869940" cy="19699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91429" y="3147036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40 </a:t>
            </a:r>
            <a:r>
              <a:rPr lang="en-US" dirty="0"/>
              <a:t>mm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307688" y="116427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 mm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66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4"/>
            <a:ext cx="6647259" cy="4672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40466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Вши и пухоеды</a:t>
            </a:r>
          </a:p>
        </p:txBody>
      </p:sp>
    </p:spTree>
    <p:extLst>
      <p:ext uri="{BB962C8B-B14F-4D97-AF65-F5344CB8AC3E}">
        <p14:creationId xmlns:p14="http://schemas.microsoft.com/office/powerpoint/2010/main" val="359415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633" y="303038"/>
            <a:ext cx="217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Вши (</a:t>
            </a:r>
            <a:r>
              <a:rPr lang="en-US" sz="2400" b="1" dirty="0" err="1"/>
              <a:t>Anoplura</a:t>
            </a:r>
            <a:r>
              <a:rPr lang="en-US" dirty="0"/>
              <a:t>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5" y="908720"/>
            <a:ext cx="4354696" cy="4398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9334" y="1278167"/>
            <a:ext cx="4388817" cy="3668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71600" y="5877272"/>
            <a:ext cx="756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Постоянные </a:t>
            </a:r>
            <a:r>
              <a:rPr lang="ru-RU" sz="2400" b="1" dirty="0" err="1"/>
              <a:t>однохозяинные</a:t>
            </a:r>
            <a:r>
              <a:rPr lang="ru-RU" sz="2400" b="1" dirty="0"/>
              <a:t> эктопаразиты </a:t>
            </a:r>
            <a:r>
              <a:rPr lang="ru-RU" sz="2400" b="1" dirty="0" err="1"/>
              <a:t>гематофаги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94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09878"/>
            <a:ext cx="7128792" cy="534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21506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Вошь </a:t>
            </a:r>
            <a:r>
              <a:rPr lang="en-US" sz="2800" b="1" dirty="0" err="1"/>
              <a:t>Pediculus</a:t>
            </a:r>
            <a:r>
              <a:rPr lang="en-US" sz="2800" b="1" dirty="0"/>
              <a:t> </a:t>
            </a:r>
            <a:r>
              <a:rPr lang="en-US" sz="2800" b="1" dirty="0" err="1"/>
              <a:t>humanis</a:t>
            </a:r>
            <a:r>
              <a:rPr lang="en-US" sz="2800" b="1" dirty="0"/>
              <a:t> </a:t>
            </a:r>
            <a:endParaRPr lang="ru-RU" sz="2800" b="1" dirty="0"/>
          </a:p>
          <a:p>
            <a:pPr algn="ctr"/>
            <a:r>
              <a:rPr lang="ru-RU" sz="2800" b="1" dirty="0"/>
              <a:t>в растровом электронном микроскопе</a:t>
            </a:r>
          </a:p>
        </p:txBody>
      </p:sp>
    </p:spTree>
    <p:extLst>
      <p:ext uri="{BB962C8B-B14F-4D97-AF65-F5344CB8AC3E}">
        <p14:creationId xmlns:p14="http://schemas.microsoft.com/office/powerpoint/2010/main" val="64916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6" y="590138"/>
            <a:ext cx="8059601" cy="49080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55658"/>
            <a:ext cx="4217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Вши – паразиты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306" y="586350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hlinkClick r:id="rId3"/>
              </a:rPr>
              <a:t>J.E.Light</a:t>
            </a:r>
            <a:r>
              <a:rPr lang="en-US" dirty="0">
                <a:hlinkClick r:id="rId3"/>
              </a:rPr>
              <a:t>, </a:t>
            </a:r>
            <a:r>
              <a:rPr lang="en-US" dirty="0" err="1">
                <a:hlinkClick r:id="rId3"/>
              </a:rPr>
              <a:t>M.A.Toups</a:t>
            </a:r>
            <a:r>
              <a:rPr lang="en-US" u="sng" dirty="0">
                <a:hlinkClick r:id="rId3"/>
              </a:rPr>
              <a:t>, </a:t>
            </a:r>
            <a:r>
              <a:rPr lang="en-US" u="sng" dirty="0">
                <a:solidFill>
                  <a:schemeClr val="tx2"/>
                </a:solidFill>
              </a:rPr>
              <a:t>D. L. Reed</a:t>
            </a:r>
            <a:endParaRPr lang="ru-RU" u="sng" dirty="0">
              <a:solidFill>
                <a:schemeClr val="tx2"/>
              </a:solidFill>
            </a:endParaRPr>
          </a:p>
          <a:p>
            <a:pPr algn="ctr"/>
            <a:r>
              <a:rPr lang="en-US" b="1" dirty="0"/>
              <a:t>What’s in a name: The taxonomic status of human head and body lice</a:t>
            </a:r>
            <a:endParaRPr lang="ru-RU" b="1" dirty="0"/>
          </a:p>
          <a:p>
            <a:pPr algn="ctr"/>
            <a:r>
              <a:rPr lang="en-US" dirty="0"/>
              <a:t>Molecular phylogenetic and evolution 2008 </a:t>
            </a:r>
            <a:r>
              <a:rPr lang="en-US" dirty="0" err="1"/>
              <a:t>vol</a:t>
            </a:r>
            <a:r>
              <a:rPr lang="en-US" dirty="0"/>
              <a:t> 47 no 3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856284"/>
            <a:ext cx="14192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2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764704"/>
            <a:ext cx="7143750" cy="554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325" y="215062"/>
            <a:ext cx="745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Яйца вшей (гниды) прикрепленные к волосам</a:t>
            </a:r>
          </a:p>
        </p:txBody>
      </p:sp>
    </p:spTree>
    <p:extLst>
      <p:ext uri="{BB962C8B-B14F-4D97-AF65-F5344CB8AC3E}">
        <p14:creationId xmlns:p14="http://schemas.microsoft.com/office/powerpoint/2010/main" val="72508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334" y="5764614"/>
            <a:ext cx="8271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Рудольф </a:t>
            </a:r>
            <a:r>
              <a:rPr lang="ru-RU" dirty="0" err="1"/>
              <a:t>Вайгль</a:t>
            </a:r>
            <a:r>
              <a:rPr lang="ru-RU" dirty="0"/>
              <a:t> -  биолог, создавший первую эффективную вакцину от тифа.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4" y="1124744"/>
            <a:ext cx="6264696" cy="4310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52391"/>
            <a:ext cx="7061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Кормление вшей на человеке-добровольце</a:t>
            </a:r>
          </a:p>
        </p:txBody>
      </p:sp>
    </p:spTree>
    <p:extLst>
      <p:ext uri="{BB962C8B-B14F-4D97-AF65-F5344CB8AC3E}">
        <p14:creationId xmlns:p14="http://schemas.microsoft.com/office/powerpoint/2010/main" val="3850580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416824" cy="5568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378943"/>
            <a:ext cx="489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Лобковая вошь </a:t>
            </a:r>
            <a:r>
              <a:rPr lang="en-US" sz="2800" b="1" dirty="0"/>
              <a:t> </a:t>
            </a:r>
            <a:r>
              <a:rPr lang="en-US" sz="2800" b="1" dirty="0" err="1"/>
              <a:t>Phthirus</a:t>
            </a:r>
            <a:r>
              <a:rPr lang="en-US" sz="2800" b="1" dirty="0"/>
              <a:t> pubis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3057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5832648" cy="4829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5809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/>
              <a:t>Пань</a:t>
            </a:r>
            <a:r>
              <a:rPr lang="ru-RU" sz="2400" b="1" dirty="0"/>
              <a:t> </a:t>
            </a:r>
            <a:r>
              <a:rPr lang="ru-RU" sz="2400" b="1" dirty="0" err="1"/>
              <a:t>Гу</a:t>
            </a:r>
            <a:r>
              <a:rPr lang="ru-RU" sz="2400" b="1" dirty="0"/>
              <a:t>  - божество китайской мифологии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0717">
            <a:off x="7171104" y="1488461"/>
            <a:ext cx="548680" cy="548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373">
            <a:off x="7698831" y="1850232"/>
            <a:ext cx="548680" cy="548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973" y="2119008"/>
            <a:ext cx="548680" cy="5486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1987">
            <a:off x="8086427" y="2237828"/>
            <a:ext cx="548680" cy="548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8251">
            <a:off x="7586092" y="2475331"/>
            <a:ext cx="548680" cy="548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04373">
            <a:off x="7876247" y="1361213"/>
            <a:ext cx="548680" cy="5486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806" y="4149081"/>
            <a:ext cx="2266818" cy="1632418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7618116" y="308560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8244408" cy="55486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297522"/>
            <a:ext cx="335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Виды симбиоза</a:t>
            </a:r>
          </a:p>
        </p:txBody>
      </p:sp>
    </p:spTree>
    <p:extLst>
      <p:ext uri="{BB962C8B-B14F-4D97-AF65-F5344CB8AC3E}">
        <p14:creationId xmlns:p14="http://schemas.microsoft.com/office/powerpoint/2010/main" val="3467577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41284"/>
            <a:ext cx="8149859" cy="4016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09" y="288032"/>
            <a:ext cx="2436620" cy="24366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6380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4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335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Клопы  </a:t>
            </a:r>
            <a:r>
              <a:rPr lang="en-US" sz="3200" b="1" dirty="0" err="1"/>
              <a:t>Hemiptera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54176" y="2146624"/>
            <a:ext cx="4142587" cy="3106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352" y="2258654"/>
            <a:ext cx="4222461" cy="3024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35453" y="5960100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Cimex</a:t>
            </a:r>
            <a:r>
              <a:rPr lang="en-US" sz="2400" b="1" i="1" dirty="0"/>
              <a:t> </a:t>
            </a:r>
            <a:r>
              <a:rPr lang="en-US" sz="2400" b="1" i="1" dirty="0" err="1"/>
              <a:t>lectularius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75062" y="5882517"/>
            <a:ext cx="250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Cimex</a:t>
            </a:r>
            <a:r>
              <a:rPr lang="en-US" sz="2400" b="1" i="1" dirty="0"/>
              <a:t> </a:t>
            </a:r>
            <a:r>
              <a:rPr lang="en-US" sz="2400" b="1" i="1" dirty="0" err="1"/>
              <a:t>hemipterus</a:t>
            </a:r>
            <a:endParaRPr lang="ru-RU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35453" y="1037927"/>
            <a:ext cx="5745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Семейство Постельные клопы    </a:t>
            </a:r>
            <a:r>
              <a:rPr lang="en-US" sz="2400" b="1" dirty="0" err="1"/>
              <a:t>Cimicidae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53173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2" y="1412776"/>
            <a:ext cx="8601358" cy="4838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516789"/>
            <a:ext cx="612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Размножение постельного клопа</a:t>
            </a:r>
          </a:p>
        </p:txBody>
      </p:sp>
    </p:spTree>
    <p:extLst>
      <p:ext uri="{BB962C8B-B14F-4D97-AF65-F5344CB8AC3E}">
        <p14:creationId xmlns:p14="http://schemas.microsoft.com/office/powerpoint/2010/main" val="33746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366" y="732907"/>
            <a:ext cx="5633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/>
              <a:t>Сем</a:t>
            </a:r>
            <a:r>
              <a:rPr lang="en-US" sz="2400" b="1" dirty="0"/>
              <a:t>.</a:t>
            </a:r>
            <a:r>
              <a:rPr lang="ru-RU" sz="2400" b="1" dirty="0"/>
              <a:t> </a:t>
            </a:r>
            <a:r>
              <a:rPr lang="en-US" sz="2400" b="1" dirty="0" err="1"/>
              <a:t>Reduviidae</a:t>
            </a:r>
            <a:r>
              <a:rPr lang="en-US" sz="2400" b="1" dirty="0"/>
              <a:t>         </a:t>
            </a:r>
            <a:r>
              <a:rPr lang="ru-RU" sz="2400" b="1" dirty="0" err="1"/>
              <a:t>Подсем</a:t>
            </a:r>
            <a:r>
              <a:rPr lang="en-US" sz="2400" b="1" dirty="0"/>
              <a:t>.</a:t>
            </a:r>
            <a:r>
              <a:rPr lang="ru-RU" sz="2400" b="1" dirty="0"/>
              <a:t> </a:t>
            </a:r>
            <a:r>
              <a:rPr lang="en-US" sz="2400" b="1" dirty="0"/>
              <a:t>Triatominae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4754"/>
            <a:ext cx="6762328" cy="5071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485" y="188639"/>
            <a:ext cx="6903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/>
              <a:t>Триатомовые</a:t>
            </a:r>
            <a:r>
              <a:rPr lang="ru-RU" sz="3200" b="1" dirty="0"/>
              <a:t> клопы (Клопы-убийцы)</a:t>
            </a:r>
          </a:p>
        </p:txBody>
      </p:sp>
    </p:spTree>
    <p:extLst>
      <p:ext uri="{BB962C8B-B14F-4D97-AF65-F5344CB8AC3E}">
        <p14:creationId xmlns:p14="http://schemas.microsoft.com/office/powerpoint/2010/main" val="177879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5980"/>
            <a:ext cx="7920880" cy="651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28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87070"/>
            <a:ext cx="3202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Блохи </a:t>
            </a:r>
            <a:r>
              <a:rPr lang="en-US" sz="2800" b="1" dirty="0" err="1"/>
              <a:t>Siphonaptera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696744" cy="51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95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7337" y="149512"/>
            <a:ext cx="447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Чешуекрылые   </a:t>
            </a:r>
            <a:r>
              <a:rPr lang="en-US" sz="2800" b="1" dirty="0"/>
              <a:t>Lepidoptera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3" y="707849"/>
            <a:ext cx="3606874" cy="27532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93031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Питание из слезных желез или кровью</a:t>
            </a:r>
          </a:p>
          <a:p>
            <a:pPr algn="ctr"/>
            <a:r>
              <a:rPr lang="ru-RU" sz="2400" dirty="0"/>
              <a:t>Кровь пьют только самцы. Самки прокалывают твердые покровы тропических плодов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3276430"/>
            <a:ext cx="233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Calyptra </a:t>
            </a:r>
            <a:r>
              <a:rPr lang="en-US" sz="2400" b="1" i="1" dirty="0" err="1"/>
              <a:t>thalictri</a:t>
            </a:r>
            <a:endParaRPr lang="ru-RU" sz="2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2" y="3861048"/>
            <a:ext cx="3981963" cy="26679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7"/>
            <a:ext cx="4218048" cy="26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38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88840"/>
            <a:ext cx="4968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Mosquito        </a:t>
            </a:r>
            <a:r>
              <a:rPr lang="ru-RU" sz="3600" b="1" dirty="0"/>
              <a:t>Комар   </a:t>
            </a:r>
            <a:r>
              <a:rPr lang="en-US" sz="3600" b="1" dirty="0"/>
              <a:t>Black fly           </a:t>
            </a:r>
            <a:r>
              <a:rPr lang="ru-RU" sz="3600" b="1" dirty="0"/>
              <a:t>Мошка  </a:t>
            </a:r>
            <a:r>
              <a:rPr lang="en-US" sz="3600" b="1" dirty="0"/>
              <a:t>Biting midge   </a:t>
            </a:r>
            <a:r>
              <a:rPr lang="ru-RU" sz="3600" b="1" dirty="0"/>
              <a:t>Мокрец  </a:t>
            </a:r>
            <a:r>
              <a:rPr lang="en-US" sz="3600" b="1" dirty="0"/>
              <a:t> </a:t>
            </a:r>
            <a:r>
              <a:rPr lang="ru-RU" sz="3600" b="1" dirty="0"/>
              <a:t> </a:t>
            </a:r>
            <a:r>
              <a:rPr lang="en-US" sz="3600" b="1" dirty="0"/>
              <a:t>Sand fly            </a:t>
            </a:r>
            <a:r>
              <a:rPr lang="ru-RU" sz="3600" b="1" dirty="0"/>
              <a:t>Москит </a:t>
            </a:r>
            <a:r>
              <a:rPr lang="en-US" sz="3600" b="1" dirty="0"/>
              <a:t>Gadfly               </a:t>
            </a:r>
            <a:r>
              <a:rPr lang="ru-RU" sz="3600" b="1" dirty="0"/>
              <a:t>Овод </a:t>
            </a:r>
            <a:r>
              <a:rPr lang="en-US" sz="3600" b="1" dirty="0"/>
              <a:t>Horsefly            </a:t>
            </a:r>
            <a:r>
              <a:rPr lang="ru-RU" sz="3600" b="1" dirty="0"/>
              <a:t>Слепень</a:t>
            </a:r>
            <a:endParaRPr lang="en-US" sz="3600" b="1" dirty="0"/>
          </a:p>
          <a:p>
            <a:r>
              <a:rPr lang="ru-RU" sz="3600" b="1" dirty="0"/>
              <a:t>Муха         - </a:t>
            </a:r>
            <a:r>
              <a:rPr lang="en-US" sz="3600" b="1" dirty="0"/>
              <a:t>      </a:t>
            </a:r>
            <a:r>
              <a:rPr lang="ru-RU" sz="3600" b="1" dirty="0"/>
              <a:t>   </a:t>
            </a:r>
            <a:r>
              <a:rPr lang="en-US" sz="3600" b="1" dirty="0"/>
              <a:t>Fly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4076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>
                <a:solidFill>
                  <a:schemeClr val="accent1"/>
                </a:solidFill>
              </a:rPr>
              <a:t>Адекватный  перевод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83293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Часто встречающийся перевод в русскоязычном Интернете и программах ТВ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9482" y="2003737"/>
            <a:ext cx="45622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Москит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Черная муха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         -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Песчаная муха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Лошадиная муха         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Лошадиная муха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93062"/>
            <a:ext cx="812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Двукрылые насекомые     отряд </a:t>
            </a:r>
            <a:r>
              <a:rPr lang="en-US" sz="3600" b="1" dirty="0" err="1"/>
              <a:t>Diptera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74854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431" y="1484784"/>
            <a:ext cx="5076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«Каноэ раскачивалось на плечах, подобно коромыслу огромных весов, а Джейми без конца прыгал со ствола на ствол, с одной кочки на другую. И будто нарочно, чтобы сделать путь ещё тяжелее, их атаковали </a:t>
            </a:r>
            <a:r>
              <a:rPr lang="ru-RU" sz="2400" b="1" dirty="0"/>
              <a:t>чёрные</a:t>
            </a:r>
            <a:r>
              <a:rPr lang="ru-RU" sz="2400" dirty="0"/>
              <a:t> </a:t>
            </a:r>
            <a:r>
              <a:rPr lang="ru-RU" sz="2400" b="1" dirty="0"/>
              <a:t>мухи</a:t>
            </a:r>
            <a:r>
              <a:rPr lang="ru-RU" sz="2400" dirty="0"/>
              <a:t>. </a:t>
            </a:r>
            <a:r>
              <a:rPr lang="ru-RU" sz="2400" dirty="0" err="1"/>
              <a:t>Эуэсин</a:t>
            </a:r>
            <a:r>
              <a:rPr lang="ru-RU" sz="2400" dirty="0"/>
              <a:t> нёс оба заплечных мешка и всё остальное. Он был нагружен как мул»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948" y="431086"/>
            <a:ext cx="6528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Фарли</a:t>
            </a:r>
            <a:r>
              <a:rPr lang="ru-RU" sz="2800" dirty="0"/>
              <a:t> </a:t>
            </a:r>
            <a:r>
              <a:rPr lang="ru-RU" sz="2800" dirty="0" err="1"/>
              <a:t>Моуэт</a:t>
            </a:r>
            <a:r>
              <a:rPr lang="ru-RU" sz="2800" dirty="0"/>
              <a:t> «Пленники белой пустыни»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8" y="1484784"/>
            <a:ext cx="2520280" cy="43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20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72875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9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953270"/>
            <a:ext cx="52175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Паразитизм</a:t>
            </a:r>
            <a:r>
              <a:rPr lang="ru-RU" sz="2800" dirty="0"/>
              <a:t> - форма межвидовых отношений, при которых один вид (популяция) использует другой в качестве источника питания и среды обитания, нанося ему вред, но не уничтожая его, и возлагая на него частично, или полностью, функцию регуляции взаимоотношений с окружающей (внешней) средой</a:t>
            </a:r>
            <a:r>
              <a:rPr lang="ru-RU" sz="24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91" y="1124744"/>
            <a:ext cx="2670495" cy="4032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453" y="5301208"/>
            <a:ext cx="3423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Валентин Александрович </a:t>
            </a:r>
            <a:r>
              <a:rPr lang="ru-RU" dirty="0" err="1"/>
              <a:t>Догель</a:t>
            </a:r>
            <a:endParaRPr lang="ru-RU" dirty="0"/>
          </a:p>
          <a:p>
            <a:pPr algn="ctr"/>
            <a:r>
              <a:rPr lang="ru-RU" dirty="0"/>
              <a:t>1982 - 1955</a:t>
            </a:r>
          </a:p>
        </p:txBody>
      </p:sp>
    </p:spTree>
    <p:extLst>
      <p:ext uri="{BB962C8B-B14F-4D97-AF65-F5344CB8AC3E}">
        <p14:creationId xmlns:p14="http://schemas.microsoft.com/office/powerpoint/2010/main" val="2485818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1" y="188640"/>
            <a:ext cx="7813049" cy="62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25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317152"/>
            <a:ext cx="10044608" cy="7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89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3706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Мошки  </a:t>
            </a:r>
            <a:r>
              <a:rPr lang="en-US" sz="2800" b="1" dirty="0" err="1"/>
              <a:t>Simuliidae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31" y="1196752"/>
            <a:ext cx="4538154" cy="4278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55" y="2564904"/>
            <a:ext cx="2467456" cy="185059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55" y="476672"/>
            <a:ext cx="2363908" cy="17729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65" y="4707698"/>
            <a:ext cx="2397246" cy="19177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2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552" y="404664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Мокрецы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1" y="1326857"/>
            <a:ext cx="5244074" cy="3933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411122"/>
            <a:ext cx="402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Сем. </a:t>
            </a:r>
            <a:r>
              <a:rPr lang="en-US" sz="3200" b="1" dirty="0" err="1"/>
              <a:t>Ceratopogonidae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7602" y="1326857"/>
            <a:ext cx="27488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семейство очень мелких (самые крупные виды в мире не превышают 4 мм, подавляющее большинство меньше 1 мм) двукрылых насекомых подотряда длинноусых, самки имаго которых в большинстве случаев являются важным компонентом комплекса гнуса.</a:t>
            </a:r>
          </a:p>
        </p:txBody>
      </p:sp>
    </p:spTree>
    <p:extLst>
      <p:ext uri="{BB962C8B-B14F-4D97-AF65-F5344CB8AC3E}">
        <p14:creationId xmlns:p14="http://schemas.microsoft.com/office/powerpoint/2010/main" val="2495725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256" y="393970"/>
            <a:ext cx="1770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Москиты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9792" y="393971"/>
            <a:ext cx="362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Сем. </a:t>
            </a:r>
            <a:r>
              <a:rPr lang="en-US" sz="3200" dirty="0" err="1"/>
              <a:t>Phlebotomidae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523091" cy="49137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78103" y="1473458"/>
            <a:ext cx="4914377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Подсемейство длинноусых </a:t>
            </a:r>
          </a:p>
          <a:p>
            <a:r>
              <a:rPr lang="ru-RU" sz="2400" dirty="0"/>
              <a:t>двукрылых насекомых комплекса</a:t>
            </a:r>
          </a:p>
          <a:p>
            <a:pPr algn="ctr"/>
            <a:r>
              <a:rPr lang="ru-RU" sz="2400" dirty="0"/>
              <a:t> гнуса. </a:t>
            </a:r>
          </a:p>
          <a:p>
            <a:pPr algn="ctr"/>
            <a:r>
              <a:rPr lang="ru-RU" sz="2400" dirty="0"/>
              <a:t>Распространены преимущественно в тропиках и субтропиках. В отличие от комаров, личинки москитов развиваются во влажной почве, а не в воде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2037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41484"/>
            <a:ext cx="145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Комары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1034" y="221321"/>
            <a:ext cx="2338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Сем. </a:t>
            </a:r>
            <a:r>
              <a:rPr lang="en-US" sz="2800" b="1" dirty="0" err="1"/>
              <a:t>Culicidae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2" y="1056621"/>
            <a:ext cx="7753608" cy="51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0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3" y="364508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Мухи-кровососки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7984" y="364508"/>
            <a:ext cx="3279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Сем. </a:t>
            </a:r>
            <a:r>
              <a:rPr lang="en-US" sz="2800" b="1" dirty="0" err="1"/>
              <a:t>Hyppoboscidae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949603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449" y="4430923"/>
            <a:ext cx="218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2400" b="1" i="1" dirty="0" err="1"/>
              <a:t>Lipopt</a:t>
            </a:r>
            <a:r>
              <a:rPr lang="ru-RU" sz="2400" b="1" i="1" dirty="0"/>
              <a:t>е</a:t>
            </a:r>
            <a:r>
              <a:rPr lang="en-US" sz="2400" b="1" i="1" dirty="0" err="1"/>
              <a:t>na</a:t>
            </a:r>
            <a:r>
              <a:rPr lang="en-US" sz="2400" b="1" i="1" dirty="0"/>
              <a:t> c</a:t>
            </a:r>
            <a:r>
              <a:rPr lang="ru-RU" sz="2400" b="1" i="1" dirty="0"/>
              <a:t>е</a:t>
            </a:r>
            <a:r>
              <a:rPr lang="en-US" sz="2400" b="1" i="1" dirty="0" err="1"/>
              <a:t>rvi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0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431086"/>
            <a:ext cx="3028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Слепни </a:t>
            </a:r>
            <a:r>
              <a:rPr lang="en-US" sz="2800" b="1" dirty="0"/>
              <a:t> </a:t>
            </a:r>
            <a:r>
              <a:rPr lang="en-US" sz="2800" b="1" dirty="0" err="1"/>
              <a:t>Tabanidae</a:t>
            </a:r>
            <a:endParaRPr lang="ru-RU" sz="28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5562237"/>
            <a:ext cx="8964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Помимо питания кровью позвоночных (преимущественно копытных) самки потребляют жидкие выделения растений или падь. Самцы питаются преимущественно  нектаром и падью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2" tooltip="#Физиология пищеварения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. Взрослые слепни активны преимущественно днём в тёплое, солнечное время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altLang="ru-RU" b="1" i="0" u="none" strike="noStrike" cap="none" normalizeH="0" baseline="0" dirty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Перейти к разделу «#Физиология пищеварения»">
            <a:hlinkClick r:id="rId2" tooltip="#Физиология пищеварения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3" y="-84138"/>
            <a:ext cx="114300" cy="11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7946" y="4830474"/>
            <a:ext cx="238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Hybomytra</a:t>
            </a:r>
            <a:r>
              <a:rPr lang="en-US" b="1" i="1" dirty="0"/>
              <a:t> </a:t>
            </a:r>
            <a:r>
              <a:rPr lang="en-US" b="1" i="1" dirty="0" err="1"/>
              <a:t>maculata</a:t>
            </a:r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6359"/>
            <a:ext cx="5524568" cy="36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976664" cy="4976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18" y="1082371"/>
            <a:ext cx="3564396" cy="475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7610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Ловушка для слепней системы </a:t>
            </a:r>
            <a:r>
              <a:rPr lang="ru-RU" sz="3200" b="1" dirty="0" err="1"/>
              <a:t>Манитоба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60156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24294"/>
            <a:ext cx="1876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Мухи цеце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7904" y="3134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Сем. </a:t>
            </a:r>
            <a:r>
              <a:rPr lang="en-US" sz="2800" b="1" dirty="0" err="1"/>
              <a:t>Glossinidae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0" y="1124744"/>
            <a:ext cx="3923577" cy="2970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265042"/>
            <a:ext cx="19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Glossina</a:t>
            </a:r>
            <a:r>
              <a:rPr lang="en-US" b="1" dirty="0"/>
              <a:t> </a:t>
            </a:r>
            <a:r>
              <a:rPr lang="en-US" b="1" dirty="0" err="1"/>
              <a:t>morsitans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7511"/>
            <a:ext cx="3398699" cy="23766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6096" y="3861048"/>
            <a:ext cx="296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Musca </a:t>
            </a:r>
            <a:r>
              <a:rPr lang="en-US" b="1" dirty="0" err="1"/>
              <a:t>domestica</a:t>
            </a:r>
            <a:r>
              <a:rPr lang="en-US" b="1" dirty="0"/>
              <a:t> (</a:t>
            </a:r>
            <a:r>
              <a:rPr lang="en-US" b="1" dirty="0" err="1"/>
              <a:t>Muscidae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2040" y="5085184"/>
            <a:ext cx="808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Обратите внимание на характер складывания крыльев</a:t>
            </a:r>
          </a:p>
        </p:txBody>
      </p:sp>
    </p:spTree>
    <p:extLst>
      <p:ext uri="{BB962C8B-B14F-4D97-AF65-F5344CB8AC3E}">
        <p14:creationId xmlns:p14="http://schemas.microsoft.com/office/powerpoint/2010/main" val="405798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77048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Позвоночные, используемые паразитами в качестве источника пищи и среды обитания, называются их хозяевами, среди которых различают несколько категорий.</a:t>
            </a:r>
            <a:endParaRPr lang="en-US" sz="2400" b="1" dirty="0"/>
          </a:p>
          <a:p>
            <a:pPr algn="ctr"/>
            <a:r>
              <a:rPr lang="ru-RU" sz="2400" b="1" dirty="0"/>
              <a:t> </a:t>
            </a:r>
            <a:r>
              <a:rPr lang="ru-RU" sz="2400" b="1" i="1" u="sng" dirty="0"/>
              <a:t>Основным (главным) хозяином </a:t>
            </a:r>
            <a:r>
              <a:rPr lang="ru-RU" sz="2400" b="1" dirty="0"/>
              <a:t>называют организм, наиболее часто поражаемый в экосистеме определенным видом паразита, обеспечивающим оптимальные условия для его питания, развития и размножения. </a:t>
            </a:r>
            <a:endParaRPr lang="en-US" sz="2400" b="1" dirty="0"/>
          </a:p>
          <a:p>
            <a:pPr algn="ctr"/>
            <a:r>
              <a:rPr lang="ru-RU" sz="2400" b="1" i="1" u="sng" dirty="0"/>
              <a:t>Дополнительный (второстепенный) хозяин </a:t>
            </a:r>
            <a:r>
              <a:rPr lang="ru-RU" sz="2400" b="1" dirty="0"/>
              <a:t>реже поражается определенным видом паразита, но также обеспечивает возможности его успешного развития и размножения </a:t>
            </a:r>
            <a:endParaRPr lang="en-US" sz="2400" b="1" dirty="0"/>
          </a:p>
          <a:p>
            <a:pPr algn="ctr"/>
            <a:r>
              <a:rPr lang="ru-RU" sz="2400" b="1" i="1" u="sng" dirty="0"/>
              <a:t>Случайный хозяин </a:t>
            </a:r>
            <a:r>
              <a:rPr lang="ru-RU" sz="2400" b="1" dirty="0"/>
              <a:t>лишь в редких случаях поражается паразитом и мало подходит для его питания и обитания. </a:t>
            </a:r>
          </a:p>
        </p:txBody>
      </p:sp>
    </p:spTree>
    <p:extLst>
      <p:ext uri="{BB962C8B-B14F-4D97-AF65-F5344CB8AC3E}">
        <p14:creationId xmlns:p14="http://schemas.microsoft.com/office/powerpoint/2010/main" val="181346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698" y="178008"/>
            <a:ext cx="6398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Примеры основных и дополнительных хозяев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2" y="1545189"/>
            <a:ext cx="2621091" cy="288032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18040" y="796288"/>
            <a:ext cx="4921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/>
              <a:t>Гамазовые</a:t>
            </a:r>
            <a:r>
              <a:rPr lang="ru-RU" sz="2400" dirty="0"/>
              <a:t> клещи</a:t>
            </a:r>
            <a:r>
              <a:rPr lang="en-US" sz="2400" dirty="0"/>
              <a:t> </a:t>
            </a:r>
            <a:r>
              <a:rPr lang="ru-RU" sz="2400" dirty="0"/>
              <a:t>рода </a:t>
            </a:r>
            <a:r>
              <a:rPr lang="en-US" sz="2400" i="1" dirty="0" err="1"/>
              <a:t>Hirstionyssus</a:t>
            </a:r>
            <a:endParaRPr lang="ru-RU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9102" y="4618407"/>
            <a:ext cx="2674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Hirstionyssus</a:t>
            </a:r>
            <a:r>
              <a:rPr lang="en-US" b="1" i="1" dirty="0"/>
              <a:t> </a:t>
            </a:r>
            <a:r>
              <a:rPr lang="en-US" sz="2400" b="1" i="1" dirty="0" err="1"/>
              <a:t>criceti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71617" y="3633027"/>
            <a:ext cx="2309030" cy="839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Разнообразные грызуны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88163" y="1395995"/>
            <a:ext cx="271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Hirstionyssus</a:t>
            </a:r>
            <a:r>
              <a:rPr lang="en-US" sz="2400" b="1" i="1" dirty="0"/>
              <a:t> </a:t>
            </a:r>
            <a:r>
              <a:rPr lang="en-US" sz="2400" b="1" i="1" dirty="0" err="1"/>
              <a:t>soricis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19416" y="2966558"/>
            <a:ext cx="24529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Основной хозяин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937" y="1188514"/>
            <a:ext cx="2998555" cy="20088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17" y="2667696"/>
            <a:ext cx="2507713" cy="85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Малая бурозубка</a:t>
            </a:r>
          </a:p>
          <a:p>
            <a:r>
              <a:rPr lang="ru-RU" sz="2400" dirty="0"/>
              <a:t> </a:t>
            </a:r>
            <a:r>
              <a:rPr lang="en-US" sz="2400" i="1" dirty="0" err="1"/>
              <a:t>Sorex</a:t>
            </a:r>
            <a:r>
              <a:rPr lang="en-US" sz="2400" i="1" dirty="0"/>
              <a:t> </a:t>
            </a:r>
            <a:r>
              <a:rPr lang="en-US" sz="2400" i="1" dirty="0" err="1"/>
              <a:t>minutus</a:t>
            </a:r>
            <a:r>
              <a:rPr lang="en-US" sz="2400" dirty="0"/>
              <a:t> 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8466" y="5580535"/>
            <a:ext cx="24529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/>
              <a:t>Основной хозяин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3061" y="6267263"/>
            <a:ext cx="2618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Хомяки р. </a:t>
            </a:r>
            <a:r>
              <a:rPr lang="en-US" sz="2400" dirty="0"/>
              <a:t> </a:t>
            </a:r>
            <a:r>
              <a:rPr lang="en-US" sz="2400" i="1" dirty="0" err="1"/>
              <a:t>Cricetus</a:t>
            </a:r>
            <a:endParaRPr lang="ru-RU" sz="2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178114" y="3787410"/>
            <a:ext cx="2451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Дополнительный</a:t>
            </a:r>
          </a:p>
          <a:p>
            <a:pPr algn="ctr"/>
            <a:r>
              <a:rPr lang="ru-RU" sz="2400" dirty="0"/>
              <a:t> хозяин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672283" y="2171267"/>
            <a:ext cx="978408" cy="484632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603586" y="3014307"/>
            <a:ext cx="851359" cy="371400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углом вверх 28"/>
          <p:cNvSpPr/>
          <p:nvPr/>
        </p:nvSpPr>
        <p:spPr>
          <a:xfrm rot="5400000">
            <a:off x="1344212" y="5214775"/>
            <a:ext cx="850392" cy="731520"/>
          </a:xfrm>
          <a:prstGeom prst="bent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>
            <a:off x="3003090" y="4618406"/>
            <a:ext cx="1378926" cy="38320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629491" y="3819604"/>
            <a:ext cx="1099359" cy="300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rot="5400000">
            <a:off x="4680345" y="5774036"/>
            <a:ext cx="425194" cy="1093962"/>
          </a:xfrm>
          <a:prstGeom prst="bent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23" y="4575633"/>
            <a:ext cx="2055164" cy="17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8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2" y="980728"/>
            <a:ext cx="3132348" cy="2088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1" y="3074278"/>
            <a:ext cx="188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/>
              <a:t>Ixodes</a:t>
            </a:r>
            <a:r>
              <a:rPr lang="en-US" sz="2400" b="1" i="1" dirty="0"/>
              <a:t> </a:t>
            </a:r>
            <a:r>
              <a:rPr lang="en-US" sz="2400" b="1" i="1" dirty="0" err="1"/>
              <a:t>lividus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730643" y="1192829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Riparia</a:t>
            </a:r>
            <a:r>
              <a:rPr lang="en-US" b="1" i="1" dirty="0"/>
              <a:t> </a:t>
            </a:r>
            <a:r>
              <a:rPr lang="en-US" b="1" i="1" dirty="0" err="1"/>
              <a:t>riparia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14218" y="1184243"/>
            <a:ext cx="244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Ласточка береговушка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6" y="3999058"/>
            <a:ext cx="2259442" cy="2012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6516" y="6389473"/>
            <a:ext cx="170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Alauda</a:t>
            </a:r>
            <a:r>
              <a:rPr lang="en-US" b="1" i="1" dirty="0"/>
              <a:t> </a:t>
            </a:r>
            <a:r>
              <a:rPr lang="en-US" b="1" i="1" dirty="0" err="1"/>
              <a:t>arvensis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23709" y="6020141"/>
            <a:ext cx="22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Полевой жаворонок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242" y="184861"/>
            <a:ext cx="685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Примеры основного и случайного хозяина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40" y="1626515"/>
            <a:ext cx="3006253" cy="20021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64177" y="796062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Основной хозяин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91333" y="3789040"/>
            <a:ext cx="564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Единичные экземпляры (в двух работах), </a:t>
            </a:r>
          </a:p>
          <a:p>
            <a:pPr algn="ctr"/>
            <a:r>
              <a:rPr lang="ru-RU" sz="2400" dirty="0"/>
              <a:t>повторные находки неизвестны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651336" y="2385282"/>
            <a:ext cx="762677" cy="242316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02" y="4659720"/>
            <a:ext cx="2338026" cy="17535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2370" y="6421687"/>
            <a:ext cx="19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Воробей домовой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66" y="4710161"/>
            <a:ext cx="2344588" cy="16793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35802" y="6421687"/>
            <a:ext cx="170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Домовая мышь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2782222" y="3212976"/>
            <a:ext cx="277610" cy="78608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61347" y="3150772"/>
            <a:ext cx="132617" cy="7418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848193" y="3251788"/>
            <a:ext cx="368962" cy="64081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2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861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Встречаемость</a:t>
            </a:r>
            <a:r>
              <a:rPr lang="ru-RU" sz="2400" dirty="0"/>
              <a:t> – характеристика естественного распространения паразита в популяциях того или иного хозяина; встречаемость выражается количественными показателями экстенсивности и интенсивности заражения, а также пространственным (или географическим) распределением.</a:t>
            </a:r>
          </a:p>
          <a:p>
            <a:endParaRPr lang="ru-RU" sz="2400" dirty="0"/>
          </a:p>
          <a:p>
            <a:r>
              <a:rPr lang="ru-RU" sz="2400" b="1" dirty="0"/>
              <a:t>Интенсивность</a:t>
            </a:r>
            <a:r>
              <a:rPr lang="ru-RU" sz="2400" dirty="0"/>
              <a:t> заражения - среднее число паразитов, обнаруженных на одном зараженном животном, выраженное в экземплярах.</a:t>
            </a:r>
          </a:p>
          <a:p>
            <a:endParaRPr lang="ru-RU" sz="2400" dirty="0"/>
          </a:p>
          <a:p>
            <a:r>
              <a:rPr lang="ru-RU" sz="2400" b="1" dirty="0"/>
              <a:t>Экстенсивность</a:t>
            </a:r>
            <a:r>
              <a:rPr lang="ru-RU" sz="2400" dirty="0"/>
              <a:t> заражения - отношение числа зараженных животных к общему числу обследованных особей хозяина, выраженное в процентах.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0" y="5493280"/>
            <a:ext cx="8786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Индекс</a:t>
            </a:r>
            <a:r>
              <a:rPr lang="ru-RU" sz="2400" dirty="0"/>
              <a:t> </a:t>
            </a:r>
            <a:r>
              <a:rPr lang="ru-RU" sz="2400" b="1" dirty="0"/>
              <a:t>обилия</a:t>
            </a:r>
            <a:r>
              <a:rPr lang="ru-RU" sz="2400" dirty="0"/>
              <a:t> </a:t>
            </a:r>
            <a:r>
              <a:rPr lang="ru-RU" sz="2400" b="1" dirty="0"/>
              <a:t>(ИО)</a:t>
            </a:r>
            <a:r>
              <a:rPr lang="ru-RU" sz="2400" dirty="0"/>
              <a:t> - среднее число паразитов, обнаруженных на одном обследованном животном, выраженное в экземплярах.</a:t>
            </a:r>
          </a:p>
        </p:txBody>
      </p:sp>
    </p:spTree>
    <p:extLst>
      <p:ext uri="{BB962C8B-B14F-4D97-AF65-F5344CB8AC3E}">
        <p14:creationId xmlns:p14="http://schemas.microsoft.com/office/powerpoint/2010/main" val="243513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309" y="446471"/>
            <a:ext cx="417971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«Видовой состав временных эктопаразитов, их </a:t>
            </a:r>
            <a:r>
              <a:rPr lang="ru-RU" sz="2400" b="1" dirty="0"/>
              <a:t>встречаемость</a:t>
            </a:r>
            <a:r>
              <a:rPr lang="ru-RU" dirty="0"/>
              <a:t> и обилие меняются в зависимости от сезона года. Например, среднегодовые </a:t>
            </a:r>
            <a:r>
              <a:rPr lang="ru-RU" sz="2400" b="1" dirty="0"/>
              <a:t>индексы обилия </a:t>
            </a:r>
            <a:r>
              <a:rPr lang="ru-RU" dirty="0"/>
              <a:t>личинок и нимф </a:t>
            </a:r>
            <a:r>
              <a:rPr lang="ru-RU" i="1" dirty="0" err="1"/>
              <a:t>Ixodes</a:t>
            </a:r>
            <a:r>
              <a:rPr lang="ru-RU" i="1" dirty="0"/>
              <a:t> </a:t>
            </a:r>
            <a:r>
              <a:rPr lang="ru-RU" i="1" dirty="0" err="1"/>
              <a:t>persulcatus</a:t>
            </a:r>
            <a:r>
              <a:rPr lang="ru-RU" i="1" dirty="0"/>
              <a:t> </a:t>
            </a:r>
            <a:r>
              <a:rPr lang="ru-RU" dirty="0"/>
              <a:t>на рыжей полевке составляли 0.2 и 0.1, а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/>
              <a:t>. </a:t>
            </a:r>
            <a:r>
              <a:rPr lang="ru-RU" i="1" dirty="0" err="1"/>
              <a:t>trianguliceps</a:t>
            </a:r>
            <a:r>
              <a:rPr lang="ru-RU" i="1" dirty="0"/>
              <a:t> </a:t>
            </a:r>
            <a:r>
              <a:rPr lang="ru-RU" dirty="0"/>
              <a:t>0.13 и 0.1 соответственно. Однако в периоды кратковременных пиков активности клещей эти показатели поднимались 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ru-RU" dirty="0"/>
              <a:t> </a:t>
            </a:r>
            <a:r>
              <a:rPr lang="ru-RU" i="1" dirty="0" err="1"/>
              <a:t>persulcatus</a:t>
            </a:r>
            <a:r>
              <a:rPr lang="ru-RU" dirty="0"/>
              <a:t> до 0.74 и 0.44, а 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/>
              <a:t>. </a:t>
            </a:r>
            <a:r>
              <a:rPr lang="ru-RU" i="1" dirty="0" err="1"/>
              <a:t>trianguliceps</a:t>
            </a:r>
            <a:r>
              <a:rPr lang="ru-RU" i="1" dirty="0"/>
              <a:t> </a:t>
            </a:r>
            <a:r>
              <a:rPr lang="ru-RU" dirty="0"/>
              <a:t>до 0.32 и 0.39 соответственно. На обыкновенных бурозубках у </a:t>
            </a:r>
            <a:r>
              <a:rPr lang="ru-RU" i="1" dirty="0"/>
              <a:t>I. </a:t>
            </a:r>
            <a:r>
              <a:rPr lang="ru-RU" i="1" dirty="0" err="1"/>
              <a:t>persulcatus</a:t>
            </a:r>
            <a:r>
              <a:rPr lang="ru-RU" i="1" dirty="0"/>
              <a:t> </a:t>
            </a:r>
            <a:r>
              <a:rPr lang="ru-RU" dirty="0"/>
              <a:t>ИО составлял 1.31 и 0.1, а у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/>
              <a:t>. </a:t>
            </a:r>
            <a:r>
              <a:rPr lang="ru-RU" i="1" dirty="0" err="1"/>
              <a:t>trianguliceps</a:t>
            </a:r>
            <a:r>
              <a:rPr lang="ru-RU" i="1" dirty="0"/>
              <a:t> </a:t>
            </a:r>
            <a:r>
              <a:rPr lang="ru-RU" dirty="0"/>
              <a:t>— 1.93 и 0.59. ИВ увеличивались с 2—15 % среднегодовых до 20—30 % в периоды кратковременных максимумов. В результате на долю </a:t>
            </a:r>
            <a:r>
              <a:rPr lang="ru-RU" dirty="0" err="1"/>
              <a:t>иксодид</a:t>
            </a:r>
            <a:r>
              <a:rPr lang="ru-RU" dirty="0"/>
              <a:t> в это время приходится весомая часть общего паразитарного груза»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7" y="3447292"/>
            <a:ext cx="4358000" cy="31540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8574" y="200325"/>
            <a:ext cx="4093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Пример использования терминов</a:t>
            </a:r>
          </a:p>
          <a:p>
            <a:r>
              <a:rPr lang="ru-RU" sz="2000" b="1" dirty="0"/>
              <a:t>ВСТРЕЧАЕМОСТЬ  и ИНДЕКС ОБИЛИЯ в реальных работах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3659" y="1267019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работы Балашова, Бочкова, </a:t>
            </a:r>
            <a:r>
              <a:rPr lang="ru-RU" dirty="0" err="1"/>
              <a:t>Ващенка</a:t>
            </a:r>
            <a:r>
              <a:rPr lang="ru-RU" dirty="0"/>
              <a:t>, Григорьевой, Станюкович, Третьякова «Структура популяций и экологические ниши эктопаразитов в паразитарных сообществах мелких лесных млекопитающих</a:t>
            </a:r>
          </a:p>
        </p:txBody>
      </p:sp>
    </p:spTree>
    <p:extLst>
      <p:ext uri="{BB962C8B-B14F-4D97-AF65-F5344CB8AC3E}">
        <p14:creationId xmlns:p14="http://schemas.microsoft.com/office/powerpoint/2010/main" val="11299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395536" y="1339027"/>
            <a:ext cx="835292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Паразитарная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система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— это взаимодействующие между собой в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биоценозе 2 или несколько видовых популяций, одна из которых является популяцией паразитов. Паразитарные системы, состоящие из 2-х компонентов (паразит  –  хозяин),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называются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двойными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или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двучленными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а состоящими из трех компонентов (паразит – переносчик паразита – хозяин),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называются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тройными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или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трехчленными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 Паразитарные системы бывают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простыми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когда каждый ее компонент представлен популяцией одного вида, и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сложными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когда какой-либо компонент системы представлен популяциями разных видов. Пример простой двучленной паразитарной системы — вошь – человек; простой трехчленной — риккетсии </a:t>
            </a:r>
            <a:r>
              <a:rPr kumimoji="0" lang="ru-RU" alt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Провачека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–вошь – человек; сложной двучленной — балантидий – человек, свинья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692696"/>
            <a:ext cx="4706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Паразитарная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839705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3332</TotalTime>
  <Words>1020</Words>
  <Application>Microsoft Office PowerPoint</Application>
  <PresentationFormat>On-screen Show (4:3)</PresentationFormat>
  <Paragraphs>121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Mix</cp:lastModifiedBy>
  <cp:revision>125</cp:revision>
  <dcterms:created xsi:type="dcterms:W3CDTF">2020-10-16T16:25:56Z</dcterms:created>
  <dcterms:modified xsi:type="dcterms:W3CDTF">2020-11-16T17:59:54Z</dcterms:modified>
</cp:coreProperties>
</file>