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36" r:id="rId3"/>
    <p:sldId id="394" r:id="rId4"/>
    <p:sldId id="395" r:id="rId5"/>
    <p:sldId id="396" r:id="rId6"/>
    <p:sldId id="337" r:id="rId7"/>
    <p:sldId id="338" r:id="rId8"/>
    <p:sldId id="366" r:id="rId9"/>
    <p:sldId id="392" r:id="rId10"/>
    <p:sldId id="368" r:id="rId11"/>
    <p:sldId id="384" r:id="rId12"/>
    <p:sldId id="386" r:id="rId13"/>
    <p:sldId id="385" r:id="rId14"/>
    <p:sldId id="369" r:id="rId15"/>
    <p:sldId id="365" r:id="rId16"/>
    <p:sldId id="372" r:id="rId17"/>
    <p:sldId id="371" r:id="rId18"/>
    <p:sldId id="373" r:id="rId19"/>
    <p:sldId id="375" r:id="rId20"/>
    <p:sldId id="374" r:id="rId21"/>
    <p:sldId id="387" r:id="rId22"/>
    <p:sldId id="379" r:id="rId23"/>
    <p:sldId id="378" r:id="rId24"/>
    <p:sldId id="388" r:id="rId25"/>
    <p:sldId id="389" r:id="rId26"/>
    <p:sldId id="390" r:id="rId27"/>
    <p:sldId id="276" r:id="rId28"/>
    <p:sldId id="357" r:id="rId29"/>
    <p:sldId id="356" r:id="rId30"/>
    <p:sldId id="360" r:id="rId31"/>
    <p:sldId id="359" r:id="rId32"/>
    <p:sldId id="361" r:id="rId33"/>
    <p:sldId id="383" r:id="rId34"/>
    <p:sldId id="346" r:id="rId35"/>
    <p:sldId id="347" r:id="rId36"/>
    <p:sldId id="367" r:id="rId37"/>
    <p:sldId id="377" r:id="rId38"/>
    <p:sldId id="382" r:id="rId39"/>
    <p:sldId id="358" r:id="rId40"/>
    <p:sldId id="352" r:id="rId41"/>
    <p:sldId id="341" r:id="rId42"/>
    <p:sldId id="339" r:id="rId43"/>
    <p:sldId id="350" r:id="rId44"/>
    <p:sldId id="353" r:id="rId45"/>
    <p:sldId id="257" r:id="rId46"/>
    <p:sldId id="324" r:id="rId47"/>
    <p:sldId id="363" r:id="rId48"/>
    <p:sldId id="351" r:id="rId49"/>
    <p:sldId id="39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0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5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8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0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4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5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1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9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D76D-D924-452E-BE1B-BD5C4B603913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3655E-8E3E-42E5-91AE-253D8451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g"/><Relationship Id="rId7" Type="http://schemas.openxmlformats.org/officeDocument/2006/relationships/image" Target="../media/image54.jpeg"/><Relationship Id="rId12" Type="http://schemas.openxmlformats.org/officeDocument/2006/relationships/image" Target="../media/image45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https://ru.wikipedia.org/w/index.php?title=Borrelia_burgdorferi&amp;action=edit&amp;redlink=1" TargetMode="External"/><Relationship Id="rId7" Type="http://schemas.openxmlformats.org/officeDocument/2006/relationships/hyperlink" Target="https://ru.wikipedia.org/wiki/Borrelia_recurrentis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Borrelia_valaisiana&amp;action=edit&amp;redlink=1" TargetMode="External"/><Relationship Id="rId5" Type="http://schemas.openxmlformats.org/officeDocument/2006/relationships/hyperlink" Target="https://ru.wikipedia.org/w/index.php?title=Borrelia_garinii&amp;action=edit&amp;redlink=1" TargetMode="External"/><Relationship Id="rId10" Type="http://schemas.openxmlformats.org/officeDocument/2006/relationships/image" Target="../media/image62.jpg"/><Relationship Id="rId4" Type="http://schemas.openxmlformats.org/officeDocument/2006/relationships/hyperlink" Target="https://ru.wikipedia.org/w/index.php?title=Borrelia_afzelii&amp;action=edit&amp;redlink=1" TargetMode="External"/><Relationship Id="rId9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orcid.org/0000-0002-2942-048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Паразитарные системы членистоногое – патоген – </a:t>
            </a:r>
            <a:r>
              <a:rPr lang="ru-RU" sz="3200" b="1" dirty="0" smtClean="0"/>
              <a:t>позвоночное</a:t>
            </a:r>
            <a:endParaRPr lang="en-US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(становление, длительность существования, перспективы появления новых паразитарных систем)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2" y="3043897"/>
            <a:ext cx="1242392" cy="1187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189">
            <a:off x="983155" y="4269968"/>
            <a:ext cx="1684009" cy="1122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69062"/>
            <a:ext cx="1709936" cy="1136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75" y="5734525"/>
            <a:ext cx="796070" cy="805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95003"/>
            <a:ext cx="1544508" cy="1029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99627"/>
            <a:ext cx="1584176" cy="1875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42" y="4815280"/>
            <a:ext cx="2473260" cy="164884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2150547">
            <a:off x="2431147" y="3806458"/>
            <a:ext cx="898754" cy="121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160444" y="6016101"/>
            <a:ext cx="144016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762205" y="4819398"/>
            <a:ext cx="518235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13874" y="4047766"/>
            <a:ext cx="870293" cy="13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785062">
            <a:off x="4461232" y="5887749"/>
            <a:ext cx="1186677" cy="150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501" y="738861"/>
            <a:ext cx="489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Клещ </a:t>
            </a:r>
            <a:r>
              <a:rPr lang="en-US" sz="2400" b="1" i="1" dirty="0" err="1" smtClean="0"/>
              <a:t>Sarcoptes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scabei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(7 </a:t>
            </a:r>
            <a:r>
              <a:rPr lang="ru-RU" sz="2400" b="1" dirty="0" smtClean="0"/>
              <a:t>подвидов)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4756"/>
            <a:ext cx="3384377" cy="2256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4" y="1314872"/>
            <a:ext cx="28803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35" y="3645024"/>
            <a:ext cx="4074435" cy="30286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8268" y="228068"/>
            <a:ext cx="2871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Сем. </a:t>
            </a:r>
            <a:r>
              <a:rPr lang="en-US" sz="2800" b="1" dirty="0" err="1" smtClean="0"/>
              <a:t>Sarcoptidae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42009" y="245143"/>
            <a:ext cx="33861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(Чесоточные клещи)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48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79" y="288895"/>
            <a:ext cx="2743200" cy="2197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391275" cy="4124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288895"/>
            <a:ext cx="2410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Сем. </a:t>
            </a:r>
            <a:r>
              <a:rPr lang="en-US" sz="2400" b="1" dirty="0" err="1" smtClean="0"/>
              <a:t>Psoroptidae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7521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Псороптоз</a:t>
            </a:r>
            <a:r>
              <a:rPr lang="ru-RU" dirty="0"/>
              <a:t> - хроническое заболевание, наносящее большой экономический ущерб овцеводству, складывающийся из падежа животных и снижения мясной и молочной продуктивности, ухудшения качества шкур и шерсти</a:t>
            </a:r>
          </a:p>
        </p:txBody>
      </p:sp>
    </p:spTree>
    <p:extLst>
      <p:ext uri="{BB962C8B-B14F-4D97-AF65-F5344CB8AC3E}">
        <p14:creationId xmlns:p14="http://schemas.microsoft.com/office/powerpoint/2010/main" val="86265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54"/>
            <a:ext cx="6048672" cy="45365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3364" y="219034"/>
            <a:ext cx="3043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Сем. </a:t>
            </a:r>
            <a:r>
              <a:rPr lang="en-US" sz="2800" b="1" dirty="0" err="1" smtClean="0"/>
              <a:t>Demodecidae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51" y="3717032"/>
            <a:ext cx="4018449" cy="247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70" y="480644"/>
            <a:ext cx="2590978" cy="31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5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96820"/>
            <a:ext cx="620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Сем. </a:t>
            </a:r>
            <a:r>
              <a:rPr lang="en-US" sz="2800" b="1" dirty="0" err="1" smtClean="0"/>
              <a:t>Syringophilidae</a:t>
            </a:r>
            <a:r>
              <a:rPr lang="en-US" sz="2800" b="1" dirty="0" smtClean="0"/>
              <a:t> - 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Очинные</a:t>
            </a:r>
            <a:r>
              <a:rPr lang="ru-RU" sz="2800" b="1" dirty="0" smtClean="0"/>
              <a:t> клещи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24859"/>
            <a:ext cx="39774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Микроскопического размера клещи (менее 1 мм), которые являются постоянными облигатными паразитами, населяющими птичьи перья. Живут, питаются и размножаются </a:t>
            </a:r>
            <a:r>
              <a:rPr lang="ru-RU" dirty="0" smtClean="0"/>
              <a:t> в полости </a:t>
            </a:r>
            <a:r>
              <a:rPr lang="ru-RU" dirty="0" err="1" smtClean="0"/>
              <a:t>очина</a:t>
            </a:r>
            <a:r>
              <a:rPr lang="ru-RU" dirty="0" smtClean="0"/>
              <a:t>. </a:t>
            </a:r>
            <a:r>
              <a:rPr lang="ru-RU" dirty="0"/>
              <a:t>Питаются тканевыми жидкостями птиц, прокалывая их </a:t>
            </a:r>
            <a:r>
              <a:rPr lang="ru-RU" dirty="0" smtClean="0"/>
              <a:t>длинными стилетами </a:t>
            </a:r>
            <a:r>
              <a:rPr lang="ru-RU" dirty="0" err="1" smtClean="0"/>
              <a:t>хелицер</a:t>
            </a:r>
            <a:r>
              <a:rPr lang="ru-RU" dirty="0" smtClean="0"/>
              <a:t>. </a:t>
            </a:r>
            <a:r>
              <a:rPr lang="ru-RU" dirty="0" err="1"/>
              <a:t>Сирингофилиды</a:t>
            </a:r>
            <a:r>
              <a:rPr lang="ru-RU" dirty="0"/>
              <a:t> — это моно- или </a:t>
            </a:r>
            <a:r>
              <a:rPr lang="ru-RU" dirty="0" err="1"/>
              <a:t>олигоксеновые</a:t>
            </a:r>
            <a:r>
              <a:rPr lang="ru-RU" dirty="0"/>
              <a:t> паразиты; большинство из них связаны с одним видом хозяина или видами одного рода; реже они встречаются на хозяевах, принадлежащим к различным семействам или даже отрядам птиц. </a:t>
            </a:r>
            <a:r>
              <a:rPr lang="ru-RU" dirty="0" smtClean="0"/>
              <a:t>Обнаружены </a:t>
            </a:r>
            <a:r>
              <a:rPr lang="ru-RU" dirty="0"/>
              <a:t>на 482 видах птиц из 95 семейств и 24 отрядов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4859"/>
            <a:ext cx="3699618" cy="5222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247718"/>
            <a:ext cx="441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 работы </a:t>
            </a:r>
            <a:r>
              <a:rPr lang="en-US" sz="2000" b="1" dirty="0" err="1" smtClean="0"/>
              <a:t>Leonovich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Filimonova</a:t>
            </a:r>
            <a:r>
              <a:rPr lang="en-US" sz="2000" b="1" dirty="0" smtClean="0"/>
              <a:t>, 2015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2773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2487" y="716053"/>
            <a:ext cx="351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Подотряд </a:t>
            </a:r>
            <a:r>
              <a:rPr lang="en-US" sz="2400" b="1" dirty="0"/>
              <a:t> Mesostigmata 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4077" y="129680"/>
            <a:ext cx="337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Отряд </a:t>
            </a:r>
            <a:r>
              <a:rPr lang="en-US" sz="2800" b="1" dirty="0" err="1" smtClean="0"/>
              <a:t>Parasitiformes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41629" y="1177718"/>
            <a:ext cx="2936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Надсем</a:t>
            </a:r>
            <a:r>
              <a:rPr lang="ru-RU" sz="2000" b="1" dirty="0" smtClean="0"/>
              <a:t>. </a:t>
            </a:r>
            <a:r>
              <a:rPr lang="en-US" sz="2000" b="1" dirty="0" err="1" smtClean="0"/>
              <a:t>Dermanyss</a:t>
            </a:r>
            <a:r>
              <a:rPr lang="ru-RU" sz="2000" b="1" dirty="0"/>
              <a:t>о</a:t>
            </a:r>
            <a:r>
              <a:rPr lang="en-US" sz="2000" b="1" dirty="0" smtClean="0"/>
              <a:t>id</a:t>
            </a:r>
            <a:r>
              <a:rPr lang="ru-RU" sz="2000" b="1" dirty="0" smtClean="0"/>
              <a:t>е</a:t>
            </a:r>
            <a:r>
              <a:rPr lang="en-US" sz="2000" b="1" dirty="0" smtClean="0"/>
              <a:t>a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1451" y="1704520"/>
            <a:ext cx="7843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Сем. </a:t>
            </a:r>
            <a:r>
              <a:rPr lang="en-US" sz="2800" b="1" dirty="0" err="1" smtClean="0"/>
              <a:t>Halarachnidae</a:t>
            </a:r>
            <a:r>
              <a:rPr lang="en-US" sz="2800" b="1" dirty="0" smtClean="0"/>
              <a:t> </a:t>
            </a:r>
            <a:r>
              <a:rPr lang="ru-RU" dirty="0" smtClean="0"/>
              <a:t>паразиты носоглотки и легких млекопитающих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2487173" cy="2901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8545" y="1792226"/>
            <a:ext cx="4016211" cy="4829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3854" y="6300028"/>
            <a:ext cx="20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</a:t>
            </a:r>
            <a:r>
              <a:rPr lang="en-US" dirty="0" err="1" smtClean="0"/>
              <a:t>Leonovich</a:t>
            </a:r>
            <a:r>
              <a:rPr lang="en-US" dirty="0" smtClean="0"/>
              <a:t>, 2011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0726" y="5642787"/>
            <a:ext cx="2297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Легочный клещ</a:t>
            </a:r>
          </a:p>
          <a:p>
            <a:pPr algn="ctr"/>
            <a:r>
              <a:rPr lang="en-US" sz="2400" b="1" dirty="0" err="1" smtClean="0"/>
              <a:t>Pneumonyssus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758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833" y="393692"/>
            <a:ext cx="559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Клещи-</a:t>
            </a:r>
            <a:r>
              <a:rPr lang="ru-RU" sz="2800" b="1" dirty="0" err="1" smtClean="0"/>
              <a:t>краснотелки</a:t>
            </a:r>
            <a:r>
              <a:rPr lang="ru-RU" sz="2800" b="1" dirty="0" smtClean="0"/>
              <a:t>  T</a:t>
            </a:r>
            <a:r>
              <a:rPr lang="en-US" sz="2800" b="1" dirty="0" err="1" smtClean="0"/>
              <a:t>rombiculidae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12378"/>
            <a:ext cx="6359535" cy="5413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305" y="3130258"/>
            <a:ext cx="2253424" cy="1177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4387598"/>
            <a:ext cx="2388229" cy="2037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4280" y="1340768"/>
            <a:ext cx="2049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Временные эктопаразиты млекопитающих на личиночной фазе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29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2" y="4707263"/>
            <a:ext cx="2426651" cy="1813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14" y="4707263"/>
            <a:ext cx="1899445" cy="1821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3616" y="694046"/>
            <a:ext cx="283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Сем. </a:t>
            </a:r>
            <a:r>
              <a:rPr lang="en-US" sz="2400" b="1" dirty="0" err="1" smtClean="0"/>
              <a:t>Hyppoboscidae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74416" y="4214406"/>
            <a:ext cx="2128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/>
              <a:t>Lipoptena</a:t>
            </a:r>
            <a:r>
              <a:rPr lang="en-US" sz="2400" b="1" i="1" dirty="0"/>
              <a:t> </a:t>
            </a:r>
            <a:r>
              <a:rPr lang="en-US" sz="2400" b="1" i="1" dirty="0" err="1"/>
              <a:t>cervi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8642" y="173645"/>
            <a:ext cx="2333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Отряд </a:t>
            </a:r>
            <a:r>
              <a:rPr lang="en-US" sz="2800" b="1" dirty="0" err="1" smtClean="0"/>
              <a:t>Diptera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42" y="694046"/>
            <a:ext cx="3516662" cy="3573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53" y="4781842"/>
            <a:ext cx="2251939" cy="1664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5711"/>
            <a:ext cx="3910955" cy="31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056" y="515719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Свободноживущие кровососы (большая часть двукрылых-</a:t>
            </a:r>
            <a:r>
              <a:rPr lang="ru-RU" b="1" dirty="0" err="1"/>
              <a:t>гематофагов</a:t>
            </a:r>
            <a:r>
              <a:rPr lang="ru-RU" b="1" dirty="0"/>
              <a:t>) связаны с хозяином только как с источником пищи</a:t>
            </a:r>
            <a:r>
              <a:rPr lang="ru-RU" b="1" dirty="0" smtClean="0"/>
              <a:t>. </a:t>
            </a:r>
            <a:r>
              <a:rPr lang="ru-RU" b="1" dirty="0"/>
              <a:t>Сравнительно кратковременные, не более нескольких минут, акты питания на хозяине разделены периодами свободного существования в несколько суток, когда происходит переваривание крови и развитие яиц.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75" y="2027749"/>
            <a:ext cx="1649960" cy="1319968"/>
          </a:xfrm>
          <a:prstGeom prst="rect">
            <a:avLst/>
          </a:prstGeom>
          <a:ln w="19050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44899" y="260648"/>
            <a:ext cx="727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Многокомпонентные паразитарные системы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2662" y="783868"/>
            <a:ext cx="8280920" cy="124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таких системах паразит циркулирует в популяциях хозяев при участии переносчика, который сам по себе паразитом не является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78920" y="4454624"/>
            <a:ext cx="156587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ПАРАЗИТ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42345" y="3417541"/>
            <a:ext cx="22114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ПЕРЕНОСЧИК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2746" y="4454624"/>
            <a:ext cx="141859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ХОЗЯИН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969526" y="3936569"/>
            <a:ext cx="387656" cy="6445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35135" y="3921399"/>
            <a:ext cx="936104" cy="7621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969526" y="4869160"/>
            <a:ext cx="31032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78262"/>
            <a:ext cx="1574115" cy="11805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08" y="2721159"/>
            <a:ext cx="2240941" cy="14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1" y="2528688"/>
            <a:ext cx="5998486" cy="37584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0304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Дирофилярио́з</a:t>
            </a:r>
            <a:r>
              <a:rPr lang="ru-RU" dirty="0"/>
              <a:t> </a:t>
            </a:r>
            <a:r>
              <a:rPr lang="ru-RU" sz="1600" dirty="0"/>
              <a:t>(</a:t>
            </a:r>
            <a:r>
              <a:rPr lang="ru-RU" sz="1600" i="1" dirty="0" err="1"/>
              <a:t>Dirofilariasis</a:t>
            </a:r>
            <a:r>
              <a:rPr lang="ru-RU" sz="1600" dirty="0"/>
              <a:t>, от </a:t>
            </a:r>
            <a:r>
              <a:rPr lang="ru-RU" sz="1600" dirty="0" smtClean="0"/>
              <a:t>латинского</a:t>
            </a:r>
            <a:r>
              <a:rPr lang="ru-RU" sz="1600" dirty="0"/>
              <a:t> </a:t>
            </a:r>
            <a:r>
              <a:rPr lang="ru-RU" sz="1600" i="1" dirty="0"/>
              <a:t>«</a:t>
            </a:r>
            <a:r>
              <a:rPr lang="ru-RU" sz="1600" i="1" dirty="0" err="1"/>
              <a:t>diro</a:t>
            </a:r>
            <a:r>
              <a:rPr lang="ru-RU" sz="1600" i="1" dirty="0"/>
              <a:t>, </a:t>
            </a:r>
            <a:r>
              <a:rPr lang="ru-RU" sz="1600" i="1" dirty="0" err="1"/>
              <a:t>filum</a:t>
            </a:r>
            <a:r>
              <a:rPr lang="ru-RU" sz="1600" i="1" dirty="0"/>
              <a:t>»</a:t>
            </a:r>
            <a:r>
              <a:rPr lang="ru-RU" sz="1600" dirty="0"/>
              <a:t> — «злая нить») — заболевание, вызываемое </a:t>
            </a:r>
            <a:r>
              <a:rPr lang="ru-RU" sz="1600" dirty="0" smtClean="0"/>
              <a:t>паразитированием </a:t>
            </a:r>
            <a:r>
              <a:rPr lang="ru-RU" sz="1600" dirty="0"/>
              <a:t>н</a:t>
            </a:r>
            <a:r>
              <a:rPr lang="ru-RU" sz="1600" dirty="0" smtClean="0"/>
              <a:t>ематоды  рода </a:t>
            </a:r>
            <a:r>
              <a:rPr lang="en-US" sz="1600" dirty="0" err="1" smtClean="0"/>
              <a:t>Dirofilaria</a:t>
            </a:r>
            <a:r>
              <a:rPr lang="ru-RU" sz="1600" dirty="0"/>
              <a:t> в организме человека. Это гельминтоз, характеризующийся медленным развитием и длительным хроническим течением. </a:t>
            </a:r>
          </a:p>
          <a:p>
            <a:r>
              <a:rPr lang="ru-RU" sz="1600" dirty="0"/>
              <a:t>Заражение человека происходит </a:t>
            </a:r>
            <a:r>
              <a:rPr lang="ru-RU" sz="1600" dirty="0" smtClean="0"/>
              <a:t>через </a:t>
            </a:r>
            <a:r>
              <a:rPr lang="ru-RU" sz="1600" dirty="0"/>
              <a:t>укусы </a:t>
            </a:r>
            <a:r>
              <a:rPr lang="ru-RU" sz="1600" dirty="0" smtClean="0"/>
              <a:t>комаров  </a:t>
            </a:r>
            <a:r>
              <a:rPr lang="ru-RU" sz="1600" dirty="0"/>
              <a:t>заражённых инвазионными личинками </a:t>
            </a:r>
            <a:r>
              <a:rPr lang="ru-RU" sz="1600" dirty="0" err="1"/>
              <a:t>дирофилярий</a:t>
            </a:r>
            <a:r>
              <a:rPr lang="ru-RU" sz="1600" dirty="0"/>
              <a:t>. Источником заражения комаров обычно являются </a:t>
            </a:r>
            <a:r>
              <a:rPr lang="ru-RU" sz="1600" dirty="0" err="1"/>
              <a:t>инвазированные</a:t>
            </a:r>
            <a:r>
              <a:rPr lang="ru-RU" sz="1600" dirty="0"/>
              <a:t> </a:t>
            </a:r>
            <a:r>
              <a:rPr lang="ru-RU" sz="1600" dirty="0" smtClean="0"/>
              <a:t>домашние собаки, </a:t>
            </a:r>
            <a:r>
              <a:rPr lang="ru-RU" sz="1600" dirty="0"/>
              <a:t>реже дикие животные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25" y="3424709"/>
            <a:ext cx="2660834" cy="18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244408" cy="5548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297522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Виды симбиоза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49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3" y="836711"/>
            <a:ext cx="6912768" cy="5896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493" y="188640"/>
            <a:ext cx="786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Болезнь </a:t>
            </a:r>
            <a:r>
              <a:rPr lang="ru-RU" sz="2800" b="1" dirty="0" err="1" smtClean="0"/>
              <a:t>Шагаса</a:t>
            </a:r>
            <a:r>
              <a:rPr lang="ru-RU" sz="2800" b="1" dirty="0" smtClean="0"/>
              <a:t> (американский </a:t>
            </a:r>
            <a:r>
              <a:rPr lang="ru-RU" sz="2800" b="1" dirty="0" err="1" smtClean="0"/>
              <a:t>трипаносоматоз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35182"/>
            <a:ext cx="2057400" cy="167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5708" y="4534454"/>
            <a:ext cx="2638536" cy="17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76" y="105273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Заболевания</a:t>
            </a:r>
            <a:r>
              <a:rPr lang="ru-RU" sz="2800" b="1" dirty="0" smtClean="0"/>
              <a:t>, передаваемые  членистоногими-переносчиками называются трансмиссивными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4752" y="2276872"/>
            <a:ext cx="622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Заболевания вызываются  патогенами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320" y="3393996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Само понятие патоген очень условно.</a:t>
            </a:r>
          </a:p>
          <a:p>
            <a:pPr algn="ctr"/>
            <a:r>
              <a:rPr lang="ru-RU" sz="2800" b="1" dirty="0" smtClean="0"/>
              <a:t> Не существует «абсолютных» патогенов</a:t>
            </a:r>
          </a:p>
          <a:p>
            <a:pPr algn="ctr"/>
            <a:r>
              <a:rPr lang="ru-RU" sz="2800" b="1" dirty="0" smtClean="0"/>
              <a:t>Как правило, патогенами называют те микроорганизмы, которые вредят человеку или сельскохозяйственным и домашним животным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88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514" y="69269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Патогенность [от греч. </a:t>
            </a:r>
            <a:r>
              <a:rPr lang="ru-RU" dirty="0" err="1" smtClean="0"/>
              <a:t>pathos</a:t>
            </a:r>
            <a:r>
              <a:rPr lang="ru-RU" dirty="0" smtClean="0"/>
              <a:t>, болезнь, + </a:t>
            </a:r>
            <a:r>
              <a:rPr lang="ru-RU" dirty="0" err="1" smtClean="0"/>
              <a:t>genos</a:t>
            </a:r>
            <a:r>
              <a:rPr lang="ru-RU" dirty="0" smtClean="0"/>
              <a:t>, рождение] определяет специфичность патологических процессов, вызываемых конкретным возбудителем, что проявляется развитием соответствующего типа инфекционного заболевания (кишечного, дыхательного и т.д.). Характерными свойствами патогенных микроорганизмов являются специфичность (способность вызывать определённую инфекционную болезнь после проникновения в организм) и </a:t>
            </a:r>
            <a:r>
              <a:rPr lang="ru-RU" dirty="0" err="1" smtClean="0"/>
              <a:t>органотропность</a:t>
            </a:r>
            <a:r>
              <a:rPr lang="ru-RU" dirty="0" smtClean="0"/>
              <a:t> (способность предпочтительно поражать определённые органы или ткани).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6514" y="3040727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Среди патогенных видов имеются как паразиты, всегда развивающиеся за счет других животных организмов, так и </a:t>
            </a:r>
            <a:r>
              <a:rPr lang="ru-RU" dirty="0" smtClean="0"/>
              <a:t>комменсалы. </a:t>
            </a:r>
            <a:r>
              <a:rPr lang="ru-RU" dirty="0"/>
              <a:t>Последние обычно имеют переходные свойства и лишь при особо благоприятствующих условиях могут приобретать черты паразитов. Примером может служить сапрофитная кишечная палочка, при известных условиях способная вызвать воспалительные процессы в почках, мочевом пузыре и других органах. Некоторые сапрофиты относятся к патогенным, так как среди продуктов их жизнедеятельности имеются такие, которые воспринимаются человеком как токсины — яды.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3213"/>
            <a:ext cx="751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Характеристика патогенных микроорганизмов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87906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4631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Основные группы патогенов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35746" y="980727"/>
            <a:ext cx="60965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Простейшие (споровики, трипаносомы, </a:t>
            </a:r>
            <a:r>
              <a:rPr lang="ru-RU" sz="2000" b="1" dirty="0" err="1" smtClean="0"/>
              <a:t>лейшмании</a:t>
            </a:r>
            <a:r>
              <a:rPr lang="ru-RU" sz="2000" b="1" dirty="0" smtClean="0"/>
              <a:t>)</a:t>
            </a:r>
          </a:p>
          <a:p>
            <a:pPr algn="ctr"/>
            <a:r>
              <a:rPr lang="ru-RU" sz="2000" b="1" dirty="0" smtClean="0"/>
              <a:t>Бактерии</a:t>
            </a:r>
          </a:p>
          <a:p>
            <a:pPr algn="ctr"/>
            <a:r>
              <a:rPr lang="ru-RU" sz="2000" b="1" dirty="0" smtClean="0"/>
              <a:t>Риккетсии</a:t>
            </a:r>
          </a:p>
          <a:p>
            <a:pPr algn="ctr"/>
            <a:r>
              <a:rPr lang="ru-RU" sz="2000" b="1" dirty="0" smtClean="0"/>
              <a:t>Вирусы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057" y="4099137"/>
            <a:ext cx="24525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Малярия</a:t>
            </a:r>
          </a:p>
          <a:p>
            <a:r>
              <a:rPr lang="ru-RU" dirty="0" smtClean="0"/>
              <a:t>Желтая лихорадка</a:t>
            </a:r>
          </a:p>
          <a:p>
            <a:r>
              <a:rPr lang="ru-RU" dirty="0" smtClean="0"/>
              <a:t>Лихорадка </a:t>
            </a:r>
            <a:r>
              <a:rPr lang="ru-RU" dirty="0" err="1" smtClean="0"/>
              <a:t>Зика</a:t>
            </a:r>
            <a:endParaRPr lang="ru-RU" dirty="0" smtClean="0"/>
          </a:p>
          <a:p>
            <a:r>
              <a:rPr lang="ru-RU" dirty="0" err="1" smtClean="0"/>
              <a:t>Дирофиляриоз</a:t>
            </a:r>
            <a:endParaRPr lang="ru-RU" dirty="0" smtClean="0"/>
          </a:p>
          <a:p>
            <a:r>
              <a:rPr lang="ru-RU" dirty="0" smtClean="0"/>
              <a:t>Вирус</a:t>
            </a:r>
            <a:r>
              <a:rPr lang="en-US" dirty="0" smtClean="0"/>
              <a:t> </a:t>
            </a:r>
            <a:r>
              <a:rPr lang="ru-RU" dirty="0" smtClean="0"/>
              <a:t>Западного Нила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81122" y="3954657"/>
            <a:ext cx="33913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Клещевой энцефалит</a:t>
            </a:r>
          </a:p>
          <a:p>
            <a:r>
              <a:rPr lang="ru-RU" dirty="0" smtClean="0"/>
              <a:t>Болезнь Лайма</a:t>
            </a:r>
          </a:p>
          <a:p>
            <a:r>
              <a:rPr lang="ru-RU" dirty="0" smtClean="0"/>
              <a:t>Клещевые пятнистые лихорадки</a:t>
            </a:r>
          </a:p>
          <a:p>
            <a:r>
              <a:rPr lang="ru-RU" dirty="0" smtClean="0"/>
              <a:t>КГЛ</a:t>
            </a:r>
          </a:p>
          <a:p>
            <a:r>
              <a:rPr lang="ru-RU" dirty="0" smtClean="0"/>
              <a:t>Туляремия</a:t>
            </a:r>
          </a:p>
          <a:p>
            <a:r>
              <a:rPr lang="ru-RU" dirty="0" smtClean="0"/>
              <a:t>Бабезиозы</a:t>
            </a:r>
          </a:p>
          <a:p>
            <a:r>
              <a:rPr lang="ru-RU" dirty="0" err="1" smtClean="0"/>
              <a:t>Эрлихиозы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31637" y="3188595"/>
            <a:ext cx="68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Чума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12542" y="290646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Сыпной тиф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5" y="2484661"/>
            <a:ext cx="2010458" cy="13431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52280"/>
            <a:ext cx="2015297" cy="13485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4" y="1813427"/>
            <a:ext cx="1336892" cy="12777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1" y="1191877"/>
            <a:ext cx="1656184" cy="16561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42" y="4016213"/>
            <a:ext cx="1368152" cy="19082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343767" y="6011996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Лейшманиоз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2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908" y="3857468"/>
            <a:ext cx="288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</a:t>
            </a:r>
            <a:r>
              <a:rPr lang="ru-RU" b="1" i="1" dirty="0"/>
              <a:t>. </a:t>
            </a:r>
            <a:r>
              <a:rPr lang="en-US" b="1" i="1" dirty="0" smtClean="0"/>
              <a:t>v</a:t>
            </a:r>
            <a:r>
              <a:rPr lang="ru-RU" b="1" i="1" dirty="0" err="1" smtClean="0"/>
              <a:t>ivax</a:t>
            </a:r>
            <a:r>
              <a:rPr lang="ru-RU" b="1" i="1" dirty="0" smtClean="0"/>
              <a:t> </a:t>
            </a:r>
            <a:r>
              <a:rPr lang="ru-RU" dirty="0" smtClean="0"/>
              <a:t>болезнь сума (скот)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" y="494089"/>
            <a:ext cx="1574115" cy="1180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579" y="1691576"/>
            <a:ext cx="2737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Trypanosoma</a:t>
            </a:r>
            <a:r>
              <a:rPr lang="en-US" b="1" i="1" dirty="0" smtClean="0"/>
              <a:t> </a:t>
            </a:r>
            <a:r>
              <a:rPr lang="en-US" b="1" i="1" dirty="0" err="1" smtClean="0"/>
              <a:t>cruzi</a:t>
            </a:r>
            <a:endParaRPr lang="en-US" b="1" i="1" dirty="0" smtClean="0"/>
          </a:p>
          <a:p>
            <a:r>
              <a:rPr lang="ru-RU" dirty="0" smtClean="0"/>
              <a:t>болезнь </a:t>
            </a:r>
            <a:r>
              <a:rPr lang="ru-RU" dirty="0" err="1"/>
              <a:t>Шагаса</a:t>
            </a:r>
            <a:r>
              <a:rPr lang="ru-RU" dirty="0"/>
              <a:t> (человек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3" y="2475405"/>
            <a:ext cx="1440160" cy="1080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409" y="3596383"/>
            <a:ext cx="351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/>
              <a:t>Trypanosoma</a:t>
            </a:r>
            <a:r>
              <a:rPr lang="en-US" b="1" i="1" dirty="0" smtClean="0"/>
              <a:t> </a:t>
            </a:r>
            <a:r>
              <a:rPr lang="en-US" b="1" i="1" dirty="0" err="1" smtClean="0"/>
              <a:t>brucei</a:t>
            </a:r>
            <a:r>
              <a:rPr lang="en-US" b="1" i="1" dirty="0" smtClean="0"/>
              <a:t> </a:t>
            </a:r>
            <a:r>
              <a:rPr lang="en-US" b="1" i="1" dirty="0" err="1" smtClean="0"/>
              <a:t>gambiense</a:t>
            </a:r>
            <a:endParaRPr lang="en-US" b="1" i="1" dirty="0" smtClean="0"/>
          </a:p>
          <a:p>
            <a:r>
              <a:rPr lang="ru-RU" dirty="0" smtClean="0"/>
              <a:t> </a:t>
            </a:r>
            <a:r>
              <a:rPr lang="ru-RU" dirty="0"/>
              <a:t>сонная болезнь (</a:t>
            </a:r>
            <a:r>
              <a:rPr lang="ru-RU" dirty="0" smtClean="0"/>
              <a:t>человек)</a:t>
            </a:r>
            <a:r>
              <a:rPr lang="en-US" dirty="0" smtClean="0"/>
              <a:t> </a:t>
            </a:r>
            <a:r>
              <a:rPr lang="ru-RU" dirty="0" smtClean="0"/>
              <a:t>свиньи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49" y="494089"/>
            <a:ext cx="1584643" cy="1351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4665" y="1856314"/>
            <a:ext cx="2988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Trypanosoma</a:t>
            </a:r>
            <a:r>
              <a:rPr lang="ru-RU" b="1" i="1" dirty="0"/>
              <a:t> </a:t>
            </a:r>
            <a:r>
              <a:rPr lang="ru-RU" b="1" i="1" dirty="0" err="1"/>
              <a:t>congolense</a:t>
            </a:r>
            <a:r>
              <a:rPr lang="ru-RU" b="1" i="1" dirty="0"/>
              <a:t> </a:t>
            </a:r>
            <a:endParaRPr lang="en-US" b="1" i="1" dirty="0" smtClean="0"/>
          </a:p>
          <a:p>
            <a:r>
              <a:rPr lang="ru-RU" dirty="0" smtClean="0"/>
              <a:t>гамбийская </a:t>
            </a:r>
            <a:r>
              <a:rPr lang="ru-RU" dirty="0"/>
              <a:t>лихорадка </a:t>
            </a:r>
            <a:r>
              <a:rPr lang="ru-RU" dirty="0" smtClean="0"/>
              <a:t>скота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98" y="2531827"/>
            <a:ext cx="1815721" cy="1198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887" y="4221208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Т. </a:t>
            </a:r>
            <a:r>
              <a:rPr lang="en-US" b="1" i="1" dirty="0" smtClean="0"/>
              <a:t>b</a:t>
            </a:r>
            <a:r>
              <a:rPr lang="ru-RU" b="1" i="1" dirty="0" err="1" smtClean="0"/>
              <a:t>rucei</a:t>
            </a:r>
            <a:r>
              <a:rPr lang="ru-RU" b="1" i="1" dirty="0" smtClean="0"/>
              <a:t> </a:t>
            </a:r>
            <a:r>
              <a:rPr lang="en-US" b="1" i="1" dirty="0" err="1" smtClean="0"/>
              <a:t>rhodesiense</a:t>
            </a:r>
            <a:r>
              <a:rPr lang="ru-RU" b="1" i="1" dirty="0" smtClean="0"/>
              <a:t> </a:t>
            </a:r>
          </a:p>
          <a:p>
            <a:r>
              <a:rPr lang="ru-RU" dirty="0" smtClean="0"/>
              <a:t>(антилопы, носороги)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31808"/>
            <a:ext cx="1439652" cy="9597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53" y="567818"/>
            <a:ext cx="1483509" cy="11237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79846" y="205073"/>
            <a:ext cx="1342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Protista</a:t>
            </a:r>
            <a:endParaRPr lang="ru-RU" sz="28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0054" y="2537281"/>
            <a:ext cx="1954824" cy="6539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98" y="4460526"/>
            <a:ext cx="2068058" cy="137735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149565" y="5837885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Leishmania</a:t>
            </a:r>
            <a:endParaRPr lang="en-US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61" y="4544373"/>
            <a:ext cx="939701" cy="1310636"/>
          </a:xfrm>
          <a:prstGeom prst="rect">
            <a:avLst/>
          </a:prstGeom>
          <a:ln w="12700"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94" y="5199691"/>
            <a:ext cx="1518901" cy="1156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15793" y="637976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Plasmodium</a:t>
            </a:r>
            <a:endParaRPr lang="ru-RU" b="1" i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4" y="5251722"/>
            <a:ext cx="1575960" cy="105283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2764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016" y="161386"/>
            <a:ext cx="165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Бактерии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010" y="404664"/>
            <a:ext cx="2118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ru-RU" sz="2800" b="1" dirty="0" smtClean="0"/>
              <a:t>Род </a:t>
            </a:r>
            <a:r>
              <a:rPr lang="en-US" sz="2800" b="1" i="1" dirty="0" err="1" smtClean="0"/>
              <a:t>Borrelia</a:t>
            </a:r>
            <a:endParaRPr lang="ru-RU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" y="898147"/>
            <a:ext cx="3168352" cy="19702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7430" y="12851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r>
              <a:rPr lang="en-US" i="1" dirty="0" err="1">
                <a:hlinkClick r:id="rId3" tooltip="Borrelia burgdorferi (страница отсутствует)"/>
              </a:rPr>
              <a:t>Borrelia</a:t>
            </a:r>
            <a:r>
              <a:rPr lang="en-US" i="1" dirty="0">
                <a:hlinkClick r:id="rId3" tooltip="Borrelia burgdorferi (страница отсутствует)"/>
              </a:rPr>
              <a:t> </a:t>
            </a:r>
            <a:r>
              <a:rPr lang="en-US" i="1" dirty="0" err="1">
                <a:hlinkClick r:id="rId3" tooltip="Borrelia burgdorferi (страница отсутствует)"/>
              </a:rPr>
              <a:t>burgdorferi</a:t>
            </a:r>
            <a:r>
              <a:rPr lang="en-US" dirty="0"/>
              <a:t>, </a:t>
            </a:r>
            <a:r>
              <a:rPr lang="en-US" i="1" dirty="0" err="1">
                <a:hlinkClick r:id="rId4" tooltip="Borrelia afzelii (страница отсутствует)"/>
              </a:rPr>
              <a:t>Borrelia</a:t>
            </a:r>
            <a:r>
              <a:rPr lang="en-US" i="1" dirty="0">
                <a:hlinkClick r:id="rId4" tooltip="Borrelia afzelii (страница отсутствует)"/>
              </a:rPr>
              <a:t> </a:t>
            </a:r>
            <a:r>
              <a:rPr lang="en-US" i="1" dirty="0" err="1">
                <a:hlinkClick r:id="rId4" tooltip="Borrelia afzelii (страница отсутствует)"/>
              </a:rPr>
              <a:t>afzelii</a:t>
            </a:r>
            <a:r>
              <a:rPr lang="en-US" dirty="0"/>
              <a:t>, </a:t>
            </a:r>
            <a:r>
              <a:rPr lang="en-US" i="1" dirty="0" err="1">
                <a:hlinkClick r:id="rId5" tooltip="Borrelia garinii (страница отсутствует)"/>
              </a:rPr>
              <a:t>Borrelia</a:t>
            </a:r>
            <a:r>
              <a:rPr lang="en-US" i="1" dirty="0">
                <a:hlinkClick r:id="rId5" tooltip="Borrelia garinii (страница отсутствует)"/>
              </a:rPr>
              <a:t> </a:t>
            </a:r>
            <a:r>
              <a:rPr lang="en-US" i="1" dirty="0" err="1">
                <a:hlinkClick r:id="rId5" tooltip="Borrelia garinii (страница отсутствует)"/>
              </a:rPr>
              <a:t>garinii</a:t>
            </a:r>
            <a:r>
              <a:rPr lang="en-US" dirty="0"/>
              <a:t> </a:t>
            </a:r>
            <a:r>
              <a:rPr lang="ru-RU" dirty="0"/>
              <a:t> </a:t>
            </a:r>
            <a:r>
              <a:rPr lang="en-US" i="1" dirty="0" err="1">
                <a:hlinkClick r:id="rId6" tooltip="Borrelia valaisiana (страница отсутствует)"/>
              </a:rPr>
              <a:t>Borrelia</a:t>
            </a:r>
            <a:r>
              <a:rPr lang="en-US" i="1" dirty="0">
                <a:hlinkClick r:id="rId6" tooltip="Borrelia valaisiana (страница отсутствует)"/>
              </a:rPr>
              <a:t> </a:t>
            </a:r>
            <a:r>
              <a:rPr lang="en-US" i="1" dirty="0" err="1">
                <a:hlinkClick r:id="rId6" tooltip="Borrelia valaisiana (страница отсутствует)"/>
              </a:rPr>
              <a:t>valaisiana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7430" y="915773"/>
            <a:ext cx="17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Болезнь Лайма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1" y="2311640"/>
            <a:ext cx="198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hlinkClick r:id="rId7" tooltip="Borrelia recurrentis"/>
              </a:rPr>
              <a:t>Borrelia</a:t>
            </a:r>
            <a:r>
              <a:rPr lang="en-US" i="1" dirty="0">
                <a:hlinkClick r:id="rId7" tooltip="Borrelia recurrentis"/>
              </a:rPr>
              <a:t> </a:t>
            </a:r>
            <a:r>
              <a:rPr lang="en-US" i="1" dirty="0" err="1">
                <a:hlinkClick r:id="rId7" tooltip="Borrelia recurrentis"/>
              </a:rPr>
              <a:t>recurrentis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21698" y="1944137"/>
            <a:ext cx="294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Возвратный тиф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7837" y="3031799"/>
            <a:ext cx="2126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Род </a:t>
            </a:r>
            <a:r>
              <a:rPr lang="en-US" sz="2800" b="1" dirty="0" err="1" smtClean="0"/>
              <a:t>Ehrlichia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7524" y="406436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Ehrlichia</a:t>
            </a:r>
            <a:r>
              <a:rPr lang="en-US" dirty="0"/>
              <a:t> </a:t>
            </a:r>
            <a:r>
              <a:rPr lang="en-US" dirty="0" err="1"/>
              <a:t>muris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42154" y="3613021"/>
            <a:ext cx="372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Моноцитарный</a:t>
            </a:r>
            <a:r>
              <a:rPr lang="ru-RU" dirty="0"/>
              <a:t> </a:t>
            </a:r>
            <a:r>
              <a:rPr lang="ru-RU" b="1" dirty="0" err="1"/>
              <a:t>эрлихиоз</a:t>
            </a:r>
            <a:r>
              <a:rPr lang="ru-RU" dirty="0"/>
              <a:t> </a:t>
            </a:r>
            <a:r>
              <a:rPr lang="ru-RU" b="1" dirty="0"/>
              <a:t>человека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50202" y="4463638"/>
            <a:ext cx="208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Ehrlichia</a:t>
            </a:r>
            <a:r>
              <a:rPr lang="en-US" i="1" dirty="0"/>
              <a:t> </a:t>
            </a:r>
            <a:r>
              <a:rPr lang="en-US" i="1" dirty="0" err="1" smtClean="0"/>
              <a:t>chaffeensis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5726" y="4779506"/>
            <a:ext cx="250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Род </a:t>
            </a:r>
            <a:r>
              <a:rPr lang="en-US" sz="2800" b="1" dirty="0" err="1" smtClean="0"/>
              <a:t>Anaplasma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5524555"/>
            <a:ext cx="371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Анаплазмозы (заболевания крови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04" y="5383155"/>
            <a:ext cx="1969024" cy="14748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5" y="3543831"/>
            <a:ext cx="1668216" cy="122891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329789" y="6122947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Anaplasma</a:t>
            </a:r>
            <a:r>
              <a:rPr lang="en-US" i="1" dirty="0"/>
              <a:t> </a:t>
            </a:r>
            <a:r>
              <a:rPr lang="en-US" i="1" dirty="0" err="1"/>
              <a:t>phagocytophillum</a:t>
            </a:r>
            <a:endParaRPr lang="ru-RU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88421" y="5039606"/>
            <a:ext cx="236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Bartonella</a:t>
            </a:r>
            <a:r>
              <a:rPr lang="en-US" dirty="0"/>
              <a:t> </a:t>
            </a:r>
            <a:r>
              <a:rPr lang="en-US" dirty="0" err="1"/>
              <a:t>bacilliformis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03229" y="2050030"/>
            <a:ext cx="2395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Род </a:t>
            </a:r>
            <a:r>
              <a:rPr lang="en-US" sz="2800" b="1" dirty="0" err="1" smtClean="0"/>
              <a:t>Bartonella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90915" y="4683556"/>
            <a:ext cx="248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Перуанская бородавка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88421" y="4234938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Bartonella</a:t>
            </a:r>
            <a:r>
              <a:rPr lang="en-US" i="1" dirty="0"/>
              <a:t> </a:t>
            </a:r>
            <a:r>
              <a:rPr lang="en-US" i="1" dirty="0" err="1"/>
              <a:t>quintana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568167" y="3613021"/>
            <a:ext cx="255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Траншейная лихорадка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79" y="2636544"/>
            <a:ext cx="1735305" cy="97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1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69939"/>
            <a:ext cx="179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Риккетсии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Риккетсиозы встречаются во всех странах света. Два из них — эпидемический сыпной тиф и волынская ли­хорадка — эпидемические антропонозы. Они характеризуются тем, что источником инфекции является больной человек или носитель, а переносчиком — платяная или головная </a:t>
            </a:r>
            <a:r>
              <a:rPr lang="ru-RU" sz="2400" dirty="0" smtClean="0"/>
              <a:t>вошь.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Остальные риккетсиозы — эндемические зоонозы с природ­ной </a:t>
            </a:r>
            <a:r>
              <a:rPr lang="ru-RU" sz="2400" dirty="0" err="1"/>
              <a:t>очаговостью</a:t>
            </a:r>
            <a:r>
              <a:rPr lang="ru-RU" sz="2400" dirty="0"/>
              <a:t> (эпизоотии). Резервуаром возбудителя являют­ся некоторые виды мелких млекопитающих, а переносчиком — кровососущие членистоногие (клещи, блохи). Риккетсии хорошо приспособились к организму клещей и паразитирование в них протекает бессимптомно с длительным носительством благодаря </a:t>
            </a:r>
            <a:r>
              <a:rPr lang="ru-RU" sz="2400" dirty="0" err="1"/>
              <a:t>трансовариальной</a:t>
            </a:r>
            <a:r>
              <a:rPr lang="ru-RU" sz="2400" dirty="0"/>
              <a:t> передаче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1326637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820" y="2420888"/>
            <a:ext cx="90364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Семейство вирусов,</a:t>
            </a:r>
            <a:r>
              <a:rPr lang="ru-RU" sz="2000" b="1" dirty="0"/>
              <a:t> передающихся в основном </a:t>
            </a:r>
            <a:r>
              <a:rPr lang="ru-RU" sz="2000" b="1" dirty="0" smtClean="0"/>
              <a:t>через членистоногих</a:t>
            </a:r>
            <a:r>
              <a:rPr lang="ru-RU" sz="2000" b="1" dirty="0"/>
              <a:t> </a:t>
            </a:r>
            <a:r>
              <a:rPr lang="ru-RU" sz="2000" b="1" dirty="0" smtClean="0"/>
              <a:t>(клещей и двукрылых).</a:t>
            </a:r>
            <a:r>
              <a:rPr lang="ru-RU" sz="2000" b="1" dirty="0"/>
              <a:t> Семейство получило такое название от вируса желтой лихорадки, </a:t>
            </a:r>
            <a:r>
              <a:rPr lang="ru-RU" sz="2000" b="1" i="1" dirty="0" err="1" smtClean="0"/>
              <a:t>Yellow</a:t>
            </a:r>
            <a:r>
              <a:rPr lang="ru-RU" sz="2000" b="1" i="1" dirty="0"/>
              <a:t> </a:t>
            </a:r>
            <a:r>
              <a:rPr lang="ru-RU" sz="2000" b="1" i="1" dirty="0" err="1"/>
              <a:t>Fever</a:t>
            </a:r>
            <a:r>
              <a:rPr lang="ru-RU" sz="2000" b="1" i="1" dirty="0"/>
              <a:t> </a:t>
            </a:r>
            <a:r>
              <a:rPr lang="ru-RU" sz="2000" b="1" i="1" dirty="0" err="1"/>
              <a:t>virus</a:t>
            </a:r>
            <a:r>
              <a:rPr lang="ru-RU" sz="2000" b="1" dirty="0"/>
              <a:t>, от </a:t>
            </a:r>
            <a:r>
              <a:rPr lang="ru-RU" sz="2000" b="1" i="1" dirty="0" err="1" smtClean="0"/>
              <a:t>flavus</a:t>
            </a:r>
            <a:r>
              <a:rPr lang="ru-RU" sz="2000" b="1" dirty="0"/>
              <a:t> — желтый). </a:t>
            </a:r>
            <a:endParaRPr lang="ru-RU" sz="2000" b="1" dirty="0" smtClean="0"/>
          </a:p>
          <a:p>
            <a:r>
              <a:rPr lang="ru-RU" sz="2000" b="1" dirty="0" smtClean="0"/>
              <a:t>Семейство</a:t>
            </a:r>
            <a:r>
              <a:rPr lang="ru-RU" sz="2000" b="1" dirty="0"/>
              <a:t> </a:t>
            </a:r>
            <a:r>
              <a:rPr lang="ru-RU" sz="2000" b="1" i="1" dirty="0" err="1"/>
              <a:t>Flaviviridae</a:t>
            </a:r>
            <a:r>
              <a:rPr lang="ru-RU" sz="2000" b="1" dirty="0"/>
              <a:t> состоит из следующих родов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r>
              <a:rPr lang="ru-RU" sz="2800" b="1" i="1" dirty="0" err="1"/>
              <a:t>Flavivirus</a:t>
            </a:r>
            <a:r>
              <a:rPr lang="ru-RU" dirty="0"/>
              <a:t> (характерные виды — </a:t>
            </a:r>
            <a:r>
              <a:rPr lang="ru-RU" dirty="0" smtClean="0"/>
              <a:t>вирус энцефалита, вирус</a:t>
            </a:r>
            <a:r>
              <a:rPr lang="ru-RU" dirty="0"/>
              <a:t> желтой лихорадки, </a:t>
            </a:r>
            <a:r>
              <a:rPr lang="ru-RU" dirty="0" smtClean="0"/>
              <a:t>вирус Западного Нила, лихорадка Денге)</a:t>
            </a:r>
            <a:r>
              <a:rPr lang="ru-RU" dirty="0"/>
              <a:t> — включает 67 вирусов человека и животных</a:t>
            </a:r>
          </a:p>
          <a:p>
            <a:endParaRPr lang="ru-RU" i="1" dirty="0" smtClean="0"/>
          </a:p>
          <a:p>
            <a:r>
              <a:rPr lang="ru-RU" sz="2800" b="1" i="1" dirty="0" err="1" smtClean="0"/>
              <a:t>Hepacivirus</a:t>
            </a:r>
            <a:r>
              <a:rPr lang="ru-RU" dirty="0"/>
              <a:t> — состоит из единственного вида, вируса гепатита С</a:t>
            </a:r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sz="2800" b="1" i="1" dirty="0" err="1" smtClean="0"/>
              <a:t>Pestivirus</a:t>
            </a:r>
            <a:r>
              <a:rPr lang="ru-RU" sz="2800" b="1" dirty="0"/>
              <a:t> </a:t>
            </a:r>
            <a:r>
              <a:rPr lang="ru-RU" dirty="0"/>
              <a:t>(характерный вид </a:t>
            </a:r>
            <a:r>
              <a:rPr lang="ru-RU" dirty="0" smtClean="0"/>
              <a:t>—вирус</a:t>
            </a:r>
            <a:r>
              <a:rPr lang="ru-RU" dirty="0"/>
              <a:t> диареи скота, вирус классической лихорадки или чумы свиней) — содержит вирусы, инфицирующие млекопитающих, но не человека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6931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Флавивирусы</a:t>
            </a:r>
            <a:r>
              <a:rPr lang="ru-RU" sz="3200" b="1" dirty="0" smtClean="0"/>
              <a:t> (семейство  </a:t>
            </a:r>
            <a:r>
              <a:rPr lang="ru-RU" sz="3200" b="1" i="1" dirty="0" err="1" smtClean="0"/>
              <a:t>Flaviviridae</a:t>
            </a:r>
            <a:r>
              <a:rPr lang="ru-RU" sz="2800" b="1" dirty="0" smtClean="0"/>
              <a:t>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Арбовирусы</a:t>
            </a:r>
            <a:r>
              <a:rPr lang="ru-RU" sz="2400" dirty="0"/>
              <a:t> (от англ. </a:t>
            </a:r>
            <a:r>
              <a:rPr lang="ru-RU" sz="2400" dirty="0" err="1"/>
              <a:t>arthropod-borne</a:t>
            </a:r>
            <a:r>
              <a:rPr lang="ru-RU" sz="2400" dirty="0"/>
              <a:t> </a:t>
            </a:r>
            <a:r>
              <a:rPr lang="ru-RU" sz="2400" dirty="0" err="1"/>
              <a:t>viruses</a:t>
            </a:r>
            <a:r>
              <a:rPr lang="ru-RU" sz="2400" dirty="0"/>
              <a:t>) — группа вирусов, переносчиками которых являются членистоногие</a:t>
            </a:r>
          </a:p>
        </p:txBody>
      </p:sp>
    </p:spTree>
    <p:extLst>
      <p:ext uri="{BB962C8B-B14F-4D97-AF65-F5344CB8AC3E}">
        <p14:creationId xmlns:p14="http://schemas.microsoft.com/office/powerpoint/2010/main" val="42443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655222"/>
            <a:ext cx="691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Иксодовые клещи </a:t>
            </a:r>
            <a:r>
              <a:rPr lang="en-US" sz="2800" b="1" dirty="0" smtClean="0"/>
              <a:t>(Parasitiformes, </a:t>
            </a:r>
            <a:r>
              <a:rPr lang="en-US" sz="2800" b="1" dirty="0" err="1" smtClean="0"/>
              <a:t>Ixodinae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5064"/>
            <a:ext cx="7560840" cy="44356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77894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Паразитарные системы второго порядка </a:t>
            </a:r>
            <a:endParaRPr lang="en-US" alt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включают </a:t>
            </a:r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популяцию паразита, служащего одновременно переносчиком микроорганизма-патогена, и одну или несколько популяций хозяев. Патоген в таких системах обнаруживается и в паразитах-переносчиках и в хозяевах 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1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114" y="388221"/>
            <a:ext cx="835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Паразитарная система  членистоногое-патоген-позвоночное </a:t>
            </a:r>
          </a:p>
          <a:p>
            <a:pPr algn="ctr"/>
            <a:r>
              <a:rPr lang="ru-RU" sz="2400" b="1" dirty="0" smtClean="0"/>
              <a:t>существует в пространстве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09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Пространственная структура паразитарной системы создает природные очаги 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5662" y="2188564"/>
            <a:ext cx="79529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Сущность концепции природной </a:t>
            </a:r>
            <a:r>
              <a:rPr lang="ru-RU" dirty="0" err="1"/>
              <a:t>очаговости</a:t>
            </a:r>
            <a:r>
              <a:rPr lang="ru-RU" dirty="0"/>
              <a:t> заключается в признании того, что возбудители ряда болезней, как любые другие биологические виды, возникли и существуют в природе независимо от человека и представляют собой сочлены естественных экосистем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Пространственная структура  очага определяется  распространением членистоногих-переносчиков</a:t>
            </a:r>
          </a:p>
          <a:p>
            <a:endParaRPr lang="ru-RU" dirty="0"/>
          </a:p>
          <a:p>
            <a:r>
              <a:rPr lang="ru-RU" sz="2000" b="1" dirty="0" smtClean="0"/>
              <a:t>Система превращается в паразитарную </a:t>
            </a:r>
            <a:r>
              <a:rPr lang="ru-RU" dirty="0" smtClean="0"/>
              <a:t>при попадании в такой очаг  животного или человека, для которых  микроорганизм,  циркулирующий в системе </a:t>
            </a:r>
            <a:r>
              <a:rPr lang="ru-RU" b="1" dirty="0" smtClean="0">
                <a:solidFill>
                  <a:srgbClr val="FF0000"/>
                </a:solidFill>
              </a:rPr>
              <a:t>членистоногое-микроорганизм (</a:t>
            </a:r>
            <a:r>
              <a:rPr lang="ru-RU" b="1" dirty="0" smtClean="0">
                <a:solidFill>
                  <a:srgbClr val="7030A0"/>
                </a:solidFill>
              </a:rPr>
              <a:t>комменсал</a:t>
            </a:r>
            <a:r>
              <a:rPr lang="ru-RU" b="1" dirty="0" smtClean="0">
                <a:solidFill>
                  <a:srgbClr val="FF0000"/>
                </a:solidFill>
              </a:rPr>
              <a:t>)-позвоночное </a:t>
            </a:r>
            <a:r>
              <a:rPr lang="ru-RU" dirty="0" smtClean="0"/>
              <a:t>превращается в систему </a:t>
            </a:r>
            <a:r>
              <a:rPr lang="ru-RU" b="1" dirty="0" smtClean="0">
                <a:solidFill>
                  <a:srgbClr val="FF0000"/>
                </a:solidFill>
              </a:rPr>
              <a:t>членистоногое-микроорганизм (</a:t>
            </a:r>
            <a:r>
              <a:rPr lang="ru-RU" b="1" dirty="0" smtClean="0">
                <a:solidFill>
                  <a:srgbClr val="7030A0"/>
                </a:solidFill>
              </a:rPr>
              <a:t>патоген, паразит</a:t>
            </a:r>
            <a:r>
              <a:rPr lang="ru-RU" b="1" dirty="0" smtClean="0">
                <a:solidFill>
                  <a:srgbClr val="FF0000"/>
                </a:solidFill>
              </a:rPr>
              <a:t>) - позвоночное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03" y="1772816"/>
            <a:ext cx="619125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090926"/>
            <a:ext cx="2348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Cimex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lectularius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64586" y="108235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Cimex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hemipterus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43769"/>
            <a:ext cx="2268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Конкуренция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50628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18348"/>
            <a:ext cx="5786825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6984776" cy="31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0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74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1256"/>
            <a:ext cx="669674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6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7737" y="22551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Пространственная структура  очага определяется  </a:t>
            </a:r>
            <a:r>
              <a:rPr lang="ru-RU" dirty="0" smtClean="0"/>
              <a:t>распространением  членистоногих-переносчиков патогена и их хозяев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771" y="530120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Всего за эпидемический сезон 2020 года исследовано 18 830 клещей, снятых с людей. Среди них положительный результат на клещевой </a:t>
            </a:r>
            <a:r>
              <a:rPr lang="ru-RU" b="1" i="1" dirty="0" err="1"/>
              <a:t>боррелиоз</a:t>
            </a:r>
            <a:r>
              <a:rPr lang="ru-RU" b="1" i="1" dirty="0"/>
              <a:t> – у 3 090 особей, а на клещевой вирусный энцефалит — 40»</a:t>
            </a:r>
            <a:r>
              <a:rPr lang="ru-RU" b="1" dirty="0"/>
              <a:t>, – рассказали в пресс-службе </a:t>
            </a:r>
            <a:r>
              <a:rPr lang="ru-RU" b="1" dirty="0" err="1"/>
              <a:t>Роспотребнадзора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4701689" cy="3316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6562" y="2420888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В Санкт-Петербурге из 18 административных территорий 6 являются эндемичными: </a:t>
            </a:r>
            <a:r>
              <a:rPr lang="ru-RU" dirty="0" err="1"/>
              <a:t>Колпинский</a:t>
            </a:r>
            <a:r>
              <a:rPr lang="ru-RU" dirty="0"/>
              <a:t>, </a:t>
            </a:r>
            <a:r>
              <a:rPr lang="ru-RU" dirty="0" err="1"/>
              <a:t>Красносельский</a:t>
            </a:r>
            <a:r>
              <a:rPr lang="ru-RU" dirty="0"/>
              <a:t>, Курортный, Приморский, </a:t>
            </a:r>
            <a:r>
              <a:rPr lang="ru-RU" dirty="0" err="1"/>
              <a:t>Петродворцовый</a:t>
            </a:r>
            <a:r>
              <a:rPr lang="ru-RU" dirty="0"/>
              <a:t>, Пушкинский район.</a:t>
            </a:r>
          </a:p>
        </p:txBody>
      </p:sp>
    </p:spTree>
    <p:extLst>
      <p:ext uri="{BB962C8B-B14F-4D97-AF65-F5344CB8AC3E}">
        <p14:creationId xmlns:p14="http://schemas.microsoft.com/office/powerpoint/2010/main" val="1192276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568" y="779861"/>
            <a:ext cx="6008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Английский пот</a:t>
            </a:r>
          </a:p>
          <a:p>
            <a:pPr algn="ctr"/>
            <a:r>
              <a:rPr lang="en-US" sz="2800" b="1" dirty="0" smtClean="0"/>
              <a:t>English sweating sickness (1485-1551)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33968"/>
            <a:ext cx="4896544" cy="36735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5250" y="5445224"/>
            <a:ext cx="7545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«Эту </a:t>
            </a:r>
            <a:r>
              <a:rPr lang="ru-RU" dirty="0"/>
              <a:t>болезнь считали не заразной, а вызываемой вредными примесями в составе воздуха, действие которых усиливалось за счёт сезонной предрасположенности; о том же говорило и её быстрое </a:t>
            </a:r>
            <a:r>
              <a:rPr lang="ru-RU" dirty="0" smtClean="0"/>
              <a:t>прекращение»</a:t>
            </a:r>
            <a:endParaRPr lang="en-US" dirty="0" smtClean="0"/>
          </a:p>
          <a:p>
            <a:r>
              <a:rPr lang="ru-RU" dirty="0" smtClean="0"/>
              <a:t>(Френсис Бэкон «История Генриха </a:t>
            </a:r>
            <a:r>
              <a:rPr lang="en-US" dirty="0" smtClean="0"/>
              <a:t>VII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384" y="20894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Паразитарные системы членистоногое-патоген-позвоночное</a:t>
            </a:r>
          </a:p>
          <a:p>
            <a:pPr algn="ctr"/>
            <a:r>
              <a:rPr lang="ru-RU" sz="1600" dirty="0" smtClean="0"/>
              <a:t>существуют во времени, то есть, возникают, существуют некоторое время, а потом исчезают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87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362" y="476672"/>
            <a:ext cx="812602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Заболевание начиналось с тяжелого озноба, сильного головокружения, боли в шее и суставах. Через 1-3 часа к картине болезни присоединялись потливость, жар, помрачение сознания, непреодолимая сонливость. Смертность была </a:t>
            </a:r>
            <a:r>
              <a:rPr lang="ru-RU" dirty="0" smtClean="0"/>
              <a:t>высокой</a:t>
            </a:r>
            <a:r>
              <a:rPr lang="en-US" dirty="0" smtClean="0"/>
              <a:t> (</a:t>
            </a:r>
            <a:r>
              <a:rPr lang="ru-RU" dirty="0" smtClean="0"/>
              <a:t>свыше</a:t>
            </a:r>
            <a:r>
              <a:rPr lang="en-US" dirty="0" smtClean="0"/>
              <a:t> 50%)</a:t>
            </a:r>
            <a:r>
              <a:rPr lang="ru-RU" dirty="0" smtClean="0"/>
              <a:t>, наступала в течение суток.</a:t>
            </a:r>
            <a:endParaRPr lang="ru-RU" dirty="0"/>
          </a:p>
          <a:p>
            <a:r>
              <a:rPr lang="ru-RU" dirty="0" smtClean="0"/>
              <a:t>Доктор </a:t>
            </a:r>
            <a:r>
              <a:rPr lang="ru-RU" dirty="0"/>
              <a:t>Пол </a:t>
            </a:r>
            <a:r>
              <a:rPr lang="ru-RU" dirty="0" err="1"/>
              <a:t>Бисон</a:t>
            </a:r>
            <a:r>
              <a:rPr lang="ru-RU" dirty="0"/>
              <a:t> (</a:t>
            </a:r>
            <a:r>
              <a:rPr lang="ru-RU" dirty="0" err="1"/>
              <a:t>Paul</a:t>
            </a:r>
            <a:r>
              <a:rPr lang="ru-RU" dirty="0"/>
              <a:t> </a:t>
            </a:r>
            <a:r>
              <a:rPr lang="ru-RU" dirty="0" err="1"/>
              <a:t>Beeson</a:t>
            </a:r>
            <a:r>
              <a:rPr lang="ru-RU" dirty="0"/>
              <a:t>) из Вашингтонского университета предполагал, что английской пот </a:t>
            </a:r>
            <a:r>
              <a:rPr lang="ru-RU" sz="2400" dirty="0" smtClean="0">
                <a:solidFill>
                  <a:srgbClr val="C00000"/>
                </a:solidFill>
              </a:rPr>
              <a:t>исчез в </a:t>
            </a:r>
            <a:r>
              <a:rPr lang="ru-RU" sz="2400" dirty="0">
                <a:solidFill>
                  <a:srgbClr val="C00000"/>
                </a:solidFill>
              </a:rPr>
              <a:t>связи </a:t>
            </a:r>
            <a:r>
              <a:rPr lang="ru-RU" sz="2400" dirty="0" smtClean="0">
                <a:solidFill>
                  <a:srgbClr val="C00000"/>
                </a:solidFill>
              </a:rPr>
              <a:t>с мутацией возбудителя </a:t>
            </a:r>
            <a:r>
              <a:rPr lang="ru-RU" sz="2400" dirty="0">
                <a:solidFill>
                  <a:srgbClr val="C00000"/>
                </a:solidFill>
              </a:rPr>
              <a:t>– </a:t>
            </a:r>
            <a:r>
              <a:rPr lang="ru-RU" sz="2400" dirty="0" smtClean="0">
                <a:solidFill>
                  <a:srgbClr val="C00000"/>
                </a:solidFill>
              </a:rPr>
              <a:t>вирус мог </a:t>
            </a:r>
            <a:r>
              <a:rPr lang="ru-RU" sz="2400" dirty="0">
                <a:solidFill>
                  <a:srgbClr val="C00000"/>
                </a:solidFill>
              </a:rPr>
              <a:t>перестать быть патогенными.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733" y="2852936"/>
            <a:ext cx="8641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Почему можно предполагать что эта болезнь относится к паразитарной системе</a:t>
            </a:r>
          </a:p>
          <a:p>
            <a:pPr algn="ctr"/>
            <a:r>
              <a:rPr lang="en-US" sz="2000" b="1" dirty="0" err="1" smtClean="0"/>
              <a:t>Arth</a:t>
            </a:r>
            <a:r>
              <a:rPr lang="en-US" sz="2000" b="1" dirty="0" smtClean="0"/>
              <a:t>-Path-</a:t>
            </a:r>
            <a:r>
              <a:rPr lang="en-US" sz="2000" b="1" dirty="0" err="1" smtClean="0"/>
              <a:t>Vert</a:t>
            </a:r>
            <a:r>
              <a:rPr lang="ru-RU" sz="2000" b="1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Человек от человека не заражался ни при каком контакте</a:t>
            </a:r>
          </a:p>
          <a:p>
            <a:endParaRPr lang="ru-RU" dirty="0" smtClean="0"/>
          </a:p>
          <a:p>
            <a:r>
              <a:rPr lang="ru-RU" dirty="0" smtClean="0"/>
              <a:t>Переезд в другой город (что делал Генрих </a:t>
            </a:r>
            <a:r>
              <a:rPr lang="en-US" dirty="0" smtClean="0"/>
              <a:t> VII)</a:t>
            </a:r>
            <a:r>
              <a:rPr lang="ru-RU" dirty="0" smtClean="0"/>
              <a:t> прекращал заболевания среди </a:t>
            </a:r>
          </a:p>
          <a:p>
            <a:endParaRPr lang="ru-RU" dirty="0" smtClean="0"/>
          </a:p>
          <a:p>
            <a:r>
              <a:rPr lang="ru-RU" dirty="0" smtClean="0"/>
              <a:t>Придворных, позднее они возобновлялась, и нужен был новый переезд</a:t>
            </a:r>
          </a:p>
          <a:p>
            <a:endParaRPr lang="ru-RU" dirty="0" smtClean="0"/>
          </a:p>
          <a:p>
            <a:r>
              <a:rPr lang="ru-RU" dirty="0" smtClean="0"/>
              <a:t>Эпидемии были приурочены у концу лета-началу осени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4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340768"/>
            <a:ext cx="4768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У нас, — сказала Алиса, с трудом переводя дух, — когда долго бежишь со всех ног, непременно попадёшь в другое место.</a:t>
            </a:r>
          </a:p>
          <a:p>
            <a:r>
              <a:rPr lang="ru-RU" dirty="0" smtClean="0"/>
              <a:t>— Какая медлительная страна! — вскричала Королева. — Ну а здесь, знаешь ли, приходится бежать со всех ног, чтобы только остаться на том же месте.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80953" y="193188"/>
            <a:ext cx="419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Red Queen Hypothesis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9940" y="4725144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борьбе с </a:t>
            </a:r>
            <a:r>
              <a:rPr lang="ru-RU" dirty="0" smtClean="0"/>
              <a:t>патогеном </a:t>
            </a:r>
            <a:r>
              <a:rPr lang="ru-RU" dirty="0"/>
              <a:t>хозяева развивают новые защитные механизмы, а паразиты отвечают, развивая механизмы для атаки и взлома защиты. </a:t>
            </a:r>
            <a:r>
              <a:rPr lang="ru-RU" b="1" dirty="0"/>
              <a:t>Этот процесс может длиться бесконечно либо до вымирания одной из противоборствующих сторон</a:t>
            </a:r>
            <a:r>
              <a:rPr lang="ru-RU" dirty="0"/>
              <a:t>. Так множественные системы защиты составляют существенную часть геномов всех клеточных организмов, а взлом защиты — одна из основных функций генов у вирусов с большими </a:t>
            </a:r>
            <a:r>
              <a:rPr lang="ru-RU" dirty="0" smtClean="0"/>
              <a:t>геномами.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2736304" cy="38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48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7" y="597109"/>
            <a:ext cx="1626324" cy="2348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1797" y="3207415"/>
            <a:ext cx="168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Leigh Van </a:t>
            </a:r>
            <a:r>
              <a:rPr lang="en-US" b="1" dirty="0" err="1"/>
              <a:t>Valen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3547" y="357674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1935-2010)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32396"/>
            <a:ext cx="59046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Поскольку популяция паразитов постоянно развивается, адаптация хозяина также должна развиваться</a:t>
            </a:r>
            <a:r>
              <a:rPr lang="ru-RU" sz="2000" b="1" dirty="0" smtClean="0"/>
              <a:t>: генотип</a:t>
            </a:r>
            <a:r>
              <a:rPr lang="ru-RU" sz="2000" b="1" dirty="0"/>
              <a:t> хорошо адаптированный к паразитарной нагрузке в данный момент времени, не обязательно будет оптимальным, чтобы противостоять </a:t>
            </a:r>
            <a:r>
              <a:rPr lang="ru-RU" sz="2000" b="1" dirty="0" smtClean="0"/>
              <a:t>генотипу</a:t>
            </a:r>
            <a:r>
              <a:rPr lang="ru-RU" sz="2000" b="1" dirty="0"/>
              <a:t> поколения. Ни один хозяин никогда не сможет достичь гипотетического состояния уничтожения всех своих паразитов, потому что они всегда побеждают в эволюционной гонке: лучшее, что они могут сделать, - это противостоять им оптимальным образом.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8850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Едва хозяин научился защищаться от атак паразитов — глядишь, паразиты уже не те, что вчера, и способы защиты, которые срабатывали совсем недавно, оказываются неэффективными. Вот в этой-то непрерывно изменчивой среде, даже чтобы остаться на месте (сохранить свою роль в экосистеме), надо непрерывно «бежать» (эволюционировать).</a:t>
            </a:r>
          </a:p>
        </p:txBody>
      </p:sp>
    </p:spTree>
    <p:extLst>
      <p:ext uri="{BB962C8B-B14F-4D97-AF65-F5344CB8AC3E}">
        <p14:creationId xmlns:p14="http://schemas.microsoft.com/office/powerpoint/2010/main" val="155054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905" y="188640"/>
            <a:ext cx="7693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Африканский </a:t>
            </a:r>
            <a:r>
              <a:rPr lang="ru-RU" sz="2800" b="1" dirty="0" err="1" smtClean="0"/>
              <a:t>трипаносоматоз</a:t>
            </a:r>
            <a:r>
              <a:rPr lang="ru-RU" sz="2800" b="1" dirty="0" smtClean="0"/>
              <a:t> (сонная болезнь)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1612" y="30689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Т. </a:t>
            </a:r>
            <a:r>
              <a:rPr lang="ru-RU" dirty="0" err="1"/>
              <a:t>brucei</a:t>
            </a:r>
            <a:r>
              <a:rPr lang="ru-RU" dirty="0"/>
              <a:t> — возбудитель протозойной болезни животных на территории Африки, которая имеет название нагана. Чаще всего нагана поражает лошадей, мулов, верблюдов, свиней, собак, кошек, реже крупный рогатый скот, овец, </a:t>
            </a:r>
            <a:r>
              <a:rPr lang="ru-RU" dirty="0" smtClean="0"/>
              <a:t>коз.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3" y="855876"/>
            <a:ext cx="2694598" cy="2041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5" y="4365104"/>
            <a:ext cx="3347864" cy="2231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82731"/>
            <a:ext cx="3312368" cy="2153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00523"/>
            <a:ext cx="3059681" cy="21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37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13665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Highly functional virus-specific cellular immune response in asymptomatic SARS-CoV-2 infection</a:t>
            </a:r>
          </a:p>
          <a:p>
            <a:pPr fontAlgn="base"/>
            <a:r>
              <a:rPr lang="en-US" dirty="0"/>
              <a:t> </a:t>
            </a:r>
            <a:r>
              <a:rPr lang="en-US" dirty="0" smtClean="0"/>
              <a:t>Nina </a:t>
            </a:r>
            <a:r>
              <a:rPr lang="en-US" dirty="0"/>
              <a:t>Le Bert, Hannah E </a:t>
            </a:r>
            <a:r>
              <a:rPr lang="en-US" dirty="0" err="1"/>
              <a:t>Clapham</a:t>
            </a:r>
            <a:r>
              <a:rPr lang="en-US" dirty="0"/>
              <a:t>, Anthony T Tan, Wan Ni Chia, Christine YL </a:t>
            </a:r>
            <a:r>
              <a:rPr lang="en-US" dirty="0" err="1"/>
              <a:t>Tham</a:t>
            </a:r>
            <a:r>
              <a:rPr lang="en-US" dirty="0"/>
              <a:t>, Jane M Lim, </a:t>
            </a:r>
            <a:r>
              <a:rPr lang="en-US" dirty="0" err="1"/>
              <a:t>Kamini</a:t>
            </a:r>
            <a:r>
              <a:rPr lang="en-US" dirty="0"/>
              <a:t> </a:t>
            </a:r>
            <a:r>
              <a:rPr lang="en-US" dirty="0" err="1"/>
              <a:t>Kunasegaran</a:t>
            </a:r>
            <a:r>
              <a:rPr lang="en-US" dirty="0"/>
              <a:t>, Linda Tan, Charles-Antoine </a:t>
            </a:r>
            <a:r>
              <a:rPr lang="en-US" dirty="0" err="1"/>
              <a:t>Dutertre</a:t>
            </a:r>
            <a:r>
              <a:rPr lang="en-US" dirty="0"/>
              <a:t>, </a:t>
            </a:r>
            <a:r>
              <a:rPr lang="en-US" dirty="0" err="1"/>
              <a:t>Nivedita</a:t>
            </a:r>
            <a:r>
              <a:rPr lang="en-US" dirty="0"/>
              <a:t> Shankar, Joey ME Lim, Louisa Jin Sun, Marina </a:t>
            </a:r>
            <a:r>
              <a:rPr lang="en-US" dirty="0" err="1"/>
              <a:t>Zahari</a:t>
            </a:r>
            <a:r>
              <a:rPr lang="en-US" dirty="0"/>
              <a:t>, </a:t>
            </a:r>
            <a:r>
              <a:rPr lang="en-US" dirty="0" err="1"/>
              <a:t>Zaw</a:t>
            </a:r>
            <a:r>
              <a:rPr lang="en-US" dirty="0"/>
              <a:t> </a:t>
            </a:r>
            <a:r>
              <a:rPr lang="en-US" dirty="0" err="1"/>
              <a:t>Myo</a:t>
            </a:r>
            <a:r>
              <a:rPr lang="en-US" dirty="0"/>
              <a:t> </a:t>
            </a:r>
            <a:r>
              <a:rPr lang="en-US" dirty="0" err="1"/>
              <a:t>Tun</a:t>
            </a:r>
            <a:r>
              <a:rPr lang="en-US" dirty="0"/>
              <a:t>, </a:t>
            </a:r>
            <a:r>
              <a:rPr lang="en-US" dirty="0" err="1"/>
              <a:t>Vishakha</a:t>
            </a:r>
            <a:r>
              <a:rPr lang="en-US" dirty="0"/>
              <a:t> Kumar, </a:t>
            </a:r>
            <a:r>
              <a:rPr lang="en-US" dirty="0" err="1"/>
              <a:t>Beng</a:t>
            </a:r>
            <a:r>
              <a:rPr lang="en-US" dirty="0"/>
              <a:t> Lee Lim, </a:t>
            </a:r>
            <a:r>
              <a:rPr lang="en-US" dirty="0" err="1"/>
              <a:t>Siew</a:t>
            </a:r>
            <a:r>
              <a:rPr lang="en-US" dirty="0"/>
              <a:t> </a:t>
            </a:r>
            <a:r>
              <a:rPr lang="en-US" dirty="0" err="1"/>
              <a:t>Hoon</a:t>
            </a:r>
            <a:r>
              <a:rPr lang="en-US" dirty="0"/>
              <a:t> Lim, Adeline Chia, Yee-</a:t>
            </a:r>
            <a:r>
              <a:rPr lang="en-US" dirty="0" err="1"/>
              <a:t>Joo</a:t>
            </a:r>
            <a:r>
              <a:rPr lang="en-US" dirty="0"/>
              <a:t> Tan, Paul </a:t>
            </a:r>
            <a:r>
              <a:rPr lang="en-US" dirty="0" err="1"/>
              <a:t>Anantharajah</a:t>
            </a:r>
            <a:r>
              <a:rPr lang="en-US" dirty="0"/>
              <a:t> </a:t>
            </a:r>
            <a:r>
              <a:rPr lang="en-US" dirty="0" err="1"/>
              <a:t>Tambyah</a:t>
            </a:r>
            <a:r>
              <a:rPr lang="en-US" dirty="0"/>
              <a:t>, </a:t>
            </a:r>
            <a:r>
              <a:rPr lang="en-US" dirty="0" err="1"/>
              <a:t>Shirin</a:t>
            </a:r>
            <a:r>
              <a:rPr lang="en-US" dirty="0"/>
              <a:t> </a:t>
            </a:r>
            <a:r>
              <a:rPr lang="en-US" dirty="0" err="1"/>
              <a:t>Kalimuddin</a:t>
            </a:r>
            <a:r>
              <a:rPr lang="en-US" dirty="0"/>
              <a:t>, David Lye, Jenny GH Low, Lin-</a:t>
            </a:r>
            <a:r>
              <a:rPr lang="en-US" dirty="0" err="1"/>
              <a:t>Fa</a:t>
            </a:r>
            <a:r>
              <a:rPr lang="en-US" dirty="0"/>
              <a:t> Wang, Wei Yee Wan, Li Yang Hsu, </a:t>
            </a:r>
            <a:r>
              <a:rPr lang="en-US" dirty="0">
                <a:hlinkClick r:id="rId2"/>
              </a:rPr>
              <a:t> </a:t>
            </a:r>
            <a:r>
              <a:rPr lang="en-US" dirty="0" smtClean="0"/>
              <a:t>Antonio</a:t>
            </a:r>
            <a:r>
              <a:rPr lang="en-US" dirty="0"/>
              <a:t> </a:t>
            </a:r>
            <a:r>
              <a:rPr lang="en-US" dirty="0" err="1"/>
              <a:t>Bertoletti</a:t>
            </a:r>
            <a:r>
              <a:rPr lang="en-US" dirty="0"/>
              <a:t>, Clarence C Tam</a:t>
            </a:r>
          </a:p>
          <a:p>
            <a:pPr fontAlgn="base"/>
            <a:r>
              <a:rPr lang="en-US" b="1" dirty="0" err="1"/>
              <a:t>doi</a:t>
            </a:r>
            <a:r>
              <a:rPr lang="en-US" b="1" dirty="0"/>
              <a:t>:</a:t>
            </a:r>
            <a:r>
              <a:rPr lang="en-US" dirty="0"/>
              <a:t> https://doi.org/10.1101/2020.11.25.399139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893" y="692696"/>
            <a:ext cx="8381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Животных, служащих резервуаром патогена, но не болеющих, называют</a:t>
            </a:r>
          </a:p>
          <a:p>
            <a:pPr algn="ctr"/>
            <a:r>
              <a:rPr lang="ru-RU" sz="2000" b="1" dirty="0" smtClean="0"/>
              <a:t>бессимптомными носителями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3039" y="1988840"/>
            <a:ext cx="748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вируса </a:t>
            </a:r>
            <a:r>
              <a:rPr lang="ru-RU" sz="2400" b="1" dirty="0" err="1" smtClean="0"/>
              <a:t>Ковида</a:t>
            </a:r>
            <a:r>
              <a:rPr lang="ru-RU" sz="2400" b="1" dirty="0" smtClean="0"/>
              <a:t> показано, что у бессимптомных носителей  уровень иммунного ответа в десятки раз превышает таковой нормального человека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91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074413"/>
            <a:ext cx="3366085" cy="2241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74413"/>
            <a:ext cx="3384376" cy="2241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4766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Аменсализм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5" y="4146824"/>
            <a:ext cx="3190875" cy="2185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40" y="4144503"/>
            <a:ext cx="3149434" cy="2145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8914" y="3661878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Нейтрализм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4422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27084"/>
            <a:ext cx="3525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Old Lyme, Connecticut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" y="1556792"/>
            <a:ext cx="7270038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3036" y="5254507"/>
            <a:ext cx="7941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Lyme disease was </a:t>
            </a:r>
            <a:r>
              <a:rPr lang="en-US" dirty="0"/>
              <a:t>named after the town. It was discovered in 1975 after a mysterious outbreak of what appeared to </a:t>
            </a:r>
            <a:r>
              <a:rPr lang="en-US" dirty="0" smtClean="0"/>
              <a:t>be rheumatoid arthritis</a:t>
            </a:r>
            <a:r>
              <a:rPr lang="en-US" dirty="0"/>
              <a:t> in children who lived in Lyme and Old Lyme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2412" y="470262"/>
            <a:ext cx="710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Болезнь Лайма (клещевой </a:t>
            </a:r>
            <a:r>
              <a:rPr lang="ru-RU" sz="3200" b="1" dirty="0" err="1" smtClean="0"/>
              <a:t>боррелиоз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63837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dirty="0"/>
              <a:t>Тип </a:t>
            </a:r>
            <a:r>
              <a:rPr lang="en-US" sz="2400" b="1" i="1" dirty="0" err="1"/>
              <a:t>Spirochaetae</a:t>
            </a:r>
            <a:r>
              <a:rPr lang="en-US" sz="2400" dirty="0"/>
              <a:t> </a:t>
            </a:r>
            <a:r>
              <a:rPr lang="ru-RU" sz="2400" dirty="0" smtClean="0"/>
              <a:t>Класс</a:t>
            </a:r>
            <a:r>
              <a:rPr lang="ru-RU" sz="2400" dirty="0"/>
              <a:t>: </a:t>
            </a:r>
            <a:r>
              <a:rPr lang="en-US" sz="2400" b="1" i="1" dirty="0" err="1"/>
              <a:t>Spirochaetes</a:t>
            </a:r>
            <a:r>
              <a:rPr lang="en-US" sz="2400" dirty="0"/>
              <a:t> </a:t>
            </a:r>
          </a:p>
          <a:p>
            <a:pPr algn="ctr" fontAlgn="t"/>
            <a:r>
              <a:rPr lang="ru-RU" sz="2400" dirty="0"/>
              <a:t>Семейство</a:t>
            </a:r>
            <a:r>
              <a:rPr lang="ru-RU" sz="2400" dirty="0" smtClean="0"/>
              <a:t>: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Spirochaetacea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t">
              <a:defRPr/>
            </a:pPr>
            <a:r>
              <a:rPr lang="ru-RU" sz="2400" dirty="0"/>
              <a:t>Род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err="1" smtClean="0"/>
              <a:t>Borrelia</a:t>
            </a:r>
            <a:r>
              <a:rPr lang="en-US" sz="2400" dirty="0"/>
              <a:t> </a:t>
            </a:r>
            <a:r>
              <a:rPr lang="en-US" sz="2400" dirty="0" err="1" smtClean="0"/>
              <a:t>Swellengrebel</a:t>
            </a:r>
            <a:r>
              <a:rPr lang="en-US" sz="2400" dirty="0" smtClean="0"/>
              <a:t> 1907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0" y="2012074"/>
            <a:ext cx="4824536" cy="36184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00644" y="1844824"/>
            <a:ext cx="3221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Род </a:t>
            </a:r>
            <a:r>
              <a:rPr lang="ru-RU" sz="2000" b="1" i="1" dirty="0" err="1"/>
              <a:t>Borrelia</a:t>
            </a:r>
            <a:r>
              <a:rPr lang="ru-RU" sz="2000" b="1" i="1" dirty="0"/>
              <a:t> относится к спирохетам, ближняя родственница </a:t>
            </a:r>
            <a:r>
              <a:rPr lang="ru-RU" sz="2000" b="1" i="1" dirty="0" err="1"/>
              <a:t>боррелий</a:t>
            </a:r>
            <a:r>
              <a:rPr lang="ru-RU" sz="2000" b="1" i="1" dirty="0"/>
              <a:t> – бледная трепонема, возбудитель сифилиса. По внешнему виду </a:t>
            </a:r>
            <a:r>
              <a:rPr lang="ru-RU" sz="2000" b="1" i="1" dirty="0" err="1"/>
              <a:t>боррелия</a:t>
            </a:r>
            <a:r>
              <a:rPr lang="ru-RU" sz="2000" b="1" i="1" dirty="0"/>
              <a:t> напоминает длинную и тонкую закрученную спираль. Клетки бактерии имеют длину около 15–25 и толщину 0,2–0,3 мкм.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69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8769"/>
            <a:ext cx="6251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Клещевой </a:t>
            </a:r>
            <a:r>
              <a:rPr lang="ru-RU" sz="2800" b="1" dirty="0" err="1" smtClean="0"/>
              <a:t>боррелиоз</a:t>
            </a:r>
            <a:r>
              <a:rPr lang="ru-RU" sz="2800" b="1" dirty="0" smtClean="0"/>
              <a:t> (болезнь Лайма)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I стадия</a:t>
            </a:r>
            <a:endParaRPr lang="ru-RU" dirty="0"/>
          </a:p>
          <a:p>
            <a:r>
              <a:rPr lang="ru-RU" dirty="0"/>
              <a:t>Температура +38, иногда выше</a:t>
            </a:r>
          </a:p>
          <a:p>
            <a:r>
              <a:rPr lang="ru-RU" dirty="0"/>
              <a:t>Озноб</a:t>
            </a:r>
          </a:p>
          <a:p>
            <a:r>
              <a:rPr lang="ru-RU" dirty="0"/>
              <a:t>Головная боль</a:t>
            </a:r>
          </a:p>
          <a:p>
            <a:r>
              <a:rPr lang="ru-RU" dirty="0"/>
              <a:t>Слабость в теле</a:t>
            </a:r>
          </a:p>
          <a:p>
            <a:r>
              <a:rPr lang="ru-RU" dirty="0"/>
              <a:t>Быстрая утомляемость</a:t>
            </a:r>
          </a:p>
          <a:p>
            <a:r>
              <a:rPr lang="ru-RU" dirty="0"/>
              <a:t>Реже конъюнктивит</a:t>
            </a:r>
          </a:p>
          <a:p>
            <a:r>
              <a:rPr lang="ru-RU" dirty="0"/>
              <a:t>Крапивница</a:t>
            </a:r>
          </a:p>
          <a:p>
            <a:r>
              <a:rPr lang="ru-RU" dirty="0"/>
              <a:t>Тошнота, рвота</a:t>
            </a:r>
          </a:p>
          <a:p>
            <a:r>
              <a:rPr lang="ru-RU" dirty="0"/>
              <a:t>Боли в области печени</a:t>
            </a:r>
          </a:p>
          <a:p>
            <a:r>
              <a:rPr lang="ru-RU" dirty="0"/>
              <a:t>Почти всегда – появление мигрирующей </a:t>
            </a:r>
            <a:endParaRPr lang="en-US" dirty="0" smtClean="0"/>
          </a:p>
          <a:p>
            <a:r>
              <a:rPr lang="ru-RU" dirty="0" smtClean="0"/>
              <a:t>кольцевой </a:t>
            </a:r>
            <a:r>
              <a:rPr lang="ru-RU" dirty="0"/>
              <a:t>эритемы (красное кольцо вокруг укуса, </a:t>
            </a:r>
            <a:endParaRPr lang="en-US" dirty="0" smtClean="0"/>
          </a:p>
          <a:p>
            <a:r>
              <a:rPr lang="ru-RU" dirty="0" smtClean="0"/>
              <a:t>постепенно </a:t>
            </a:r>
            <a:r>
              <a:rPr lang="ru-RU" dirty="0"/>
              <a:t>увеличивающееся в размере).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0764" y="1268760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II стадия</a:t>
            </a:r>
            <a:endParaRPr lang="ru-RU" dirty="0"/>
          </a:p>
          <a:p>
            <a:r>
              <a:rPr lang="ru-RU" dirty="0"/>
              <a:t>Менингит</a:t>
            </a:r>
          </a:p>
          <a:p>
            <a:r>
              <a:rPr lang="ru-RU" dirty="0"/>
              <a:t>Сильная утомляемость</a:t>
            </a:r>
          </a:p>
          <a:p>
            <a:r>
              <a:rPr lang="ru-RU" dirty="0"/>
              <a:t>Хроническая усталость</a:t>
            </a:r>
          </a:p>
          <a:p>
            <a:r>
              <a:rPr lang="ru-RU" dirty="0"/>
              <a:t>Проблемы со сном</a:t>
            </a:r>
          </a:p>
          <a:p>
            <a:r>
              <a:rPr lang="ru-RU" dirty="0"/>
              <a:t>Проблемы с памятью</a:t>
            </a:r>
          </a:p>
          <a:p>
            <a:r>
              <a:rPr lang="ru-RU" dirty="0"/>
              <a:t>Паралич нервов</a:t>
            </a:r>
          </a:p>
          <a:p>
            <a:r>
              <a:rPr lang="ru-RU" dirty="0"/>
              <a:t>Невриты</a:t>
            </a:r>
          </a:p>
          <a:p>
            <a:r>
              <a:rPr lang="ru-RU" dirty="0" err="1"/>
              <a:t>Лимфоцитома</a:t>
            </a:r>
            <a:endParaRPr lang="ru-RU" dirty="0"/>
          </a:p>
          <a:p>
            <a:r>
              <a:rPr lang="ru-RU" dirty="0" err="1"/>
              <a:t>Менингоэнцефалит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27366" y="4283130"/>
            <a:ext cx="29419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III стадия</a:t>
            </a:r>
            <a:endParaRPr lang="ru-RU" dirty="0"/>
          </a:p>
          <a:p>
            <a:r>
              <a:rPr lang="ru-RU" dirty="0"/>
              <a:t>Артрит в тяжёлых формах</a:t>
            </a:r>
          </a:p>
          <a:p>
            <a:r>
              <a:rPr lang="ru-RU" dirty="0" err="1"/>
              <a:t>Полиаденит</a:t>
            </a:r>
            <a:endParaRPr lang="ru-RU" dirty="0"/>
          </a:p>
          <a:p>
            <a:r>
              <a:rPr lang="ru-RU" dirty="0" err="1"/>
              <a:t>Васкулит</a:t>
            </a:r>
            <a:r>
              <a:rPr lang="ru-RU" dirty="0"/>
              <a:t> мозговых сосудов</a:t>
            </a:r>
          </a:p>
          <a:p>
            <a:r>
              <a:rPr lang="ru-RU" dirty="0"/>
              <a:t>Остеопороз</a:t>
            </a:r>
          </a:p>
          <a:p>
            <a:r>
              <a:rPr lang="ru-RU" dirty="0"/>
              <a:t>Склеродермия</a:t>
            </a:r>
          </a:p>
          <a:p>
            <a:r>
              <a:rPr lang="ru-RU" dirty="0" err="1"/>
              <a:t>Акродерматит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6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Клинические </a:t>
            </a:r>
            <a:r>
              <a:rPr lang="ru-RU" dirty="0"/>
              <a:t>проявления заболевания были впервые описаны в России дерматологами еще в конце XIX—начале XX столетия под разными названиями: </a:t>
            </a:r>
            <a:r>
              <a:rPr lang="ru-RU" dirty="0" err="1"/>
              <a:t>atrophia</a:t>
            </a:r>
            <a:r>
              <a:rPr lang="ru-RU" dirty="0"/>
              <a:t> </a:t>
            </a:r>
            <a:r>
              <a:rPr lang="ru-RU" dirty="0" err="1"/>
              <a:t>cutis</a:t>
            </a:r>
            <a:r>
              <a:rPr lang="ru-RU" dirty="0"/>
              <a:t> </a:t>
            </a:r>
            <a:r>
              <a:rPr lang="ru-RU" dirty="0" err="1"/>
              <a:t>maculata</a:t>
            </a:r>
            <a:r>
              <a:rPr lang="ru-RU" dirty="0"/>
              <a:t>, </a:t>
            </a:r>
            <a:r>
              <a:rPr lang="ru-RU" dirty="0" err="1"/>
              <a:t>atrophia</a:t>
            </a:r>
            <a:r>
              <a:rPr lang="ru-RU" dirty="0"/>
              <a:t> </a:t>
            </a:r>
            <a:r>
              <a:rPr lang="ru-RU" dirty="0" err="1"/>
              <a:t>cutis</a:t>
            </a:r>
            <a:r>
              <a:rPr lang="ru-RU" dirty="0"/>
              <a:t> </a:t>
            </a:r>
            <a:r>
              <a:rPr lang="ru-RU" dirty="0" err="1"/>
              <a:t>idiopathica</a:t>
            </a:r>
            <a:r>
              <a:rPr lang="ru-RU" dirty="0"/>
              <a:t> </a:t>
            </a:r>
            <a:r>
              <a:rPr lang="ru-RU" dirty="0" err="1"/>
              <a:t>progressiva</a:t>
            </a:r>
            <a:r>
              <a:rPr lang="ru-RU" dirty="0"/>
              <a:t> </a:t>
            </a:r>
            <a:r>
              <a:rPr lang="ru-RU" dirty="0" err="1"/>
              <a:t>acuisita</a:t>
            </a:r>
            <a:r>
              <a:rPr lang="ru-RU" dirty="0"/>
              <a:t>, идиопатическая приобретенная атрофия кожи, самостоятельная атрофия кожи (Никольский, 1896; Мещерский, 1898; Писемский, 1902; Поспелов, 1905, 1906). Примерно за 25 лет до раскрытия этиологии заболевания клиника хронического атрофического </a:t>
            </a:r>
            <a:r>
              <a:rPr lang="ru-RU" dirty="0" err="1"/>
              <a:t>акродерматита</a:t>
            </a:r>
            <a:r>
              <a:rPr lang="ru-RU" dirty="0"/>
              <a:t> была подробно охарактеризована на материалах из Ленинградской обл. в специальной диссертации (Лисовская, 1958). Но еще раньше, начиная с 40-х годов, невропатологи обращали внимание на заболевания, возникавшие после укуса иксодовых клещей в эндемичных по клещевому энцефалиту (КЭ) регионах. Они сопровождались обширными «клещевыми» или «клещевыми кольцевидными» (как их тогда называли) эритемами и различными неврологическими нарушениями при отсутствии серологических подтверждений их принадлежности к КЭ. Такие случаи были выявлены на Северо-Западе, в центральных областях и на востоке европейской части России, на Урале, в Западной Сибири и на Дальнем Востоке. </a:t>
            </a:r>
          </a:p>
        </p:txBody>
      </p:sp>
    </p:spTree>
    <p:extLst>
      <p:ext uri="{BB962C8B-B14F-4D97-AF65-F5344CB8AC3E}">
        <p14:creationId xmlns:p14="http://schemas.microsoft.com/office/powerpoint/2010/main" val="937599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61" y="385928"/>
            <a:ext cx="8974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желудке альпийской мумии (5300 лет назад) найдены части генов </a:t>
            </a:r>
            <a:r>
              <a:rPr lang="ru-RU" sz="2000" b="1" dirty="0" err="1" smtClean="0"/>
              <a:t>боррелий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2170" y="1827328"/>
            <a:ext cx="4896544" cy="3492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5490"/>
            <a:ext cx="3421529" cy="52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2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онович\Desktop\PEST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764704"/>
            <a:ext cx="4743549" cy="42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157192"/>
            <a:ext cx="770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Дендрограмма</a:t>
            </a:r>
            <a:r>
              <a:rPr lang="ru-RU" b="1" dirty="0"/>
              <a:t> представителей рода </a:t>
            </a:r>
            <a:r>
              <a:rPr lang="ru-RU" b="1" dirty="0" err="1"/>
              <a:t>Borrelia</a:t>
            </a:r>
            <a:r>
              <a:rPr lang="ru-RU" b="1" dirty="0"/>
              <a:t>, построенная </a:t>
            </a:r>
            <a:r>
              <a:rPr lang="ru-RU" b="1" dirty="0" err="1"/>
              <a:t>В.В.Нефедовой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на основании сходства нуклеотидных последовательностей 16S </a:t>
            </a:r>
            <a:r>
              <a:rPr lang="ru-RU" b="1" dirty="0" err="1"/>
              <a:t>rРНК</a:t>
            </a:r>
            <a:r>
              <a:rPr lang="ru-RU" b="1" dirty="0"/>
              <a:t> гена.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Цветом</a:t>
            </a:r>
            <a:r>
              <a:rPr lang="ru-RU" b="1" dirty="0"/>
              <a:t> отмечены </a:t>
            </a:r>
            <a:r>
              <a:rPr lang="ru-RU" b="1" dirty="0" err="1"/>
              <a:t>геновиды</a:t>
            </a:r>
            <a:r>
              <a:rPr lang="ru-RU" b="1" dirty="0"/>
              <a:t> </a:t>
            </a:r>
            <a:r>
              <a:rPr lang="ru-RU" b="1" dirty="0" err="1"/>
              <a:t>боррелий</a:t>
            </a:r>
            <a:r>
              <a:rPr lang="ru-RU" b="1" dirty="0"/>
              <a:t>, для которых достоверно доказана патогенность для </a:t>
            </a:r>
            <a:r>
              <a:rPr lang="ru-RU" b="1" dirty="0" smtClean="0"/>
              <a:t>человека (из </a:t>
            </a:r>
            <a:r>
              <a:rPr lang="ru-RU" b="1" dirty="0" err="1" smtClean="0"/>
              <a:t>Коренберг</a:t>
            </a:r>
            <a:r>
              <a:rPr lang="ru-RU" b="1" dirty="0" smtClean="0"/>
              <a:t>, 2007)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онович\Desktop\PEST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2103"/>
            <a:ext cx="5112568" cy="28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030" y="0"/>
            <a:ext cx="8166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Модель бактериального островка </a:t>
            </a:r>
            <a:r>
              <a:rPr lang="ru-RU" sz="2400" b="1" dirty="0" smtClean="0"/>
              <a:t>патогенности </a:t>
            </a:r>
            <a:r>
              <a:rPr lang="en-US" sz="2400" b="1" dirty="0" smtClean="0"/>
              <a:t>(Hacker,  </a:t>
            </a:r>
            <a:r>
              <a:rPr lang="en-US" sz="2400" b="1" dirty="0" err="1" smtClean="0"/>
              <a:t>Kaper</a:t>
            </a:r>
            <a:r>
              <a:rPr lang="en-US" sz="2400" b="1" dirty="0" smtClean="0"/>
              <a:t>, 2000)</a:t>
            </a:r>
            <a:r>
              <a:rPr lang="ru-RU" sz="2400" b="1" dirty="0" smtClean="0"/>
              <a:t>.</a:t>
            </a:r>
            <a:endParaRPr lang="ru-RU" sz="2400" dirty="0"/>
          </a:p>
          <a:p>
            <a:pPr>
              <a:lnSpc>
                <a:spcPts val="1600"/>
              </a:lnSpc>
            </a:pPr>
            <a:r>
              <a:rPr lang="ru-RU" b="1" i="1" dirty="0"/>
              <a:t>Тонкая сплошная линия</a:t>
            </a:r>
            <a:r>
              <a:rPr lang="ru-RU" b="1" dirty="0"/>
              <a:t> - участки основного генома с расположением специфических последовательностей, </a:t>
            </a:r>
            <a:r>
              <a:rPr lang="ru-RU" b="1" i="1" dirty="0"/>
              <a:t>стрелки</a:t>
            </a:r>
            <a:r>
              <a:rPr lang="ru-RU" b="1" dirty="0"/>
              <a:t> - прямые повторы на концах островка патогенности, </a:t>
            </a:r>
            <a:r>
              <a:rPr lang="ru-RU" b="1" i="1" dirty="0"/>
              <a:t>прямоугольники</a:t>
            </a:r>
            <a:r>
              <a:rPr lang="ru-RU" b="1" dirty="0"/>
              <a:t> - гены </a:t>
            </a:r>
            <a:r>
              <a:rPr lang="ru-RU" b="1" dirty="0" err="1"/>
              <a:t>интегразы</a:t>
            </a:r>
            <a:r>
              <a:rPr lang="ru-RU" b="1" dirty="0"/>
              <a:t> (</a:t>
            </a:r>
            <a:r>
              <a:rPr lang="ru-RU" b="1" dirty="0" err="1"/>
              <a:t>int</a:t>
            </a:r>
            <a:r>
              <a:rPr lang="ru-RU" b="1" dirty="0"/>
              <a:t>), вирулентности (</a:t>
            </a:r>
            <a:r>
              <a:rPr lang="ru-RU" b="1" dirty="0" err="1"/>
              <a:t>vir</a:t>
            </a:r>
            <a:r>
              <a:rPr lang="ru-RU" b="1" dirty="0"/>
              <a:t>), мобильности (</a:t>
            </a:r>
            <a:r>
              <a:rPr lang="ru-RU" b="1" dirty="0" err="1"/>
              <a:t>mob</a:t>
            </a:r>
            <a:r>
              <a:rPr lang="ru-RU" b="1" dirty="0"/>
              <a:t>) и </a:t>
            </a:r>
            <a:r>
              <a:rPr lang="ru-RU" b="1" dirty="0" err="1"/>
              <a:t>пcевдомобильности</a:t>
            </a:r>
            <a:r>
              <a:rPr lang="ru-RU" b="1" dirty="0"/>
              <a:t> (D </a:t>
            </a:r>
            <a:r>
              <a:rPr lang="ru-RU" b="1" dirty="0" err="1"/>
              <a:t>mob</a:t>
            </a:r>
            <a:r>
              <a:rPr lang="ru-RU" b="1" dirty="0"/>
              <a:t>). Образование островка патогенности - один из возможных путей возникновения возбудителей </a:t>
            </a:r>
            <a:r>
              <a:rPr lang="ru-RU" b="1" dirty="0" err="1"/>
              <a:t>природноочаговых</a:t>
            </a:r>
            <a:r>
              <a:rPr lang="ru-RU" b="1" dirty="0"/>
              <a:t> зоонозов.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935367"/>
            <a:ext cx="90730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Интеграза</a:t>
            </a:r>
            <a:r>
              <a:rPr lang="ru-RU" dirty="0"/>
              <a:t> — </a:t>
            </a:r>
            <a:r>
              <a:rPr lang="ru-RU" sz="1600" dirty="0"/>
              <a:t>фермент, катализирующий интеграцию (включение) ДНК вируса (</a:t>
            </a:r>
            <a:r>
              <a:rPr lang="ru-RU" sz="1600" dirty="0" err="1"/>
              <a:t>ретровируса</a:t>
            </a:r>
            <a:r>
              <a:rPr lang="ru-RU" sz="1600" dirty="0"/>
              <a:t>, в частности, ВИЧ) в хромосому клетки-хозяина.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135" y="555092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Вируле́нтность</a:t>
            </a:r>
            <a:r>
              <a:rPr lang="ru-RU" dirty="0"/>
              <a:t> — </a:t>
            </a:r>
            <a:r>
              <a:rPr lang="ru-RU" sz="1600" dirty="0"/>
              <a:t>степень способности данного инфекционного агента (штамма микроорганизма или вируса) вызывать заболевание или гибель организма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2604" y="6211669"/>
            <a:ext cx="81549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Мобильные генетические элементы </a:t>
            </a:r>
            <a:r>
              <a:rPr lang="ru-RU" dirty="0"/>
              <a:t>(</a:t>
            </a:r>
            <a:r>
              <a:rPr lang="ru-RU" sz="1600" dirty="0"/>
              <a:t>МГЭ, англ. </a:t>
            </a:r>
            <a:r>
              <a:rPr lang="ru-RU" sz="1600" dirty="0" err="1"/>
              <a:t>Mobile</a:t>
            </a:r>
            <a:r>
              <a:rPr lang="ru-RU" sz="1600" dirty="0"/>
              <a:t> </a:t>
            </a:r>
            <a:r>
              <a:rPr lang="ru-RU" sz="1600" dirty="0" err="1"/>
              <a:t>genetic</a:t>
            </a:r>
            <a:r>
              <a:rPr lang="ru-RU" sz="1600" dirty="0"/>
              <a:t> </a:t>
            </a:r>
            <a:r>
              <a:rPr lang="ru-RU" sz="1600" dirty="0" err="1"/>
              <a:t>elements</a:t>
            </a:r>
            <a:r>
              <a:rPr lang="ru-RU" sz="1600" dirty="0"/>
              <a:t>, MGE) — последовательности ДНК, которые могут перемещаться внутри генома.</a:t>
            </a:r>
          </a:p>
        </p:txBody>
      </p:sp>
    </p:spTree>
    <p:extLst>
      <p:ext uri="{BB962C8B-B14F-4D97-AF65-F5344CB8AC3E}">
        <p14:creationId xmlns:p14="http://schemas.microsoft.com/office/powerpoint/2010/main" val="13537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15719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Располагается вблизи генов </a:t>
            </a:r>
            <a:r>
              <a:rPr lang="ru-RU" dirty="0" err="1"/>
              <a:t>тРНК</a:t>
            </a:r>
            <a:r>
              <a:rPr lang="ru-RU" dirty="0"/>
              <a:t>. По обоим его концам находятся прямые повторы (DR</a:t>
            </a:r>
            <a:r>
              <a:rPr lang="ru-RU" dirty="0" smtClean="0"/>
              <a:t>), в </a:t>
            </a:r>
            <a:r>
              <a:rPr lang="ru-RU" dirty="0"/>
              <a:t>начале - ген, кодирующий </a:t>
            </a:r>
            <a:r>
              <a:rPr lang="ru-RU" dirty="0" err="1"/>
              <a:t>интегразу</a:t>
            </a:r>
            <a:r>
              <a:rPr lang="ru-RU" dirty="0"/>
              <a:t>. Далее следуют один или </a:t>
            </a:r>
            <a:r>
              <a:rPr lang="ru-RU" dirty="0" smtClean="0"/>
              <a:t>несколько генов </a:t>
            </a:r>
            <a:r>
              <a:rPr lang="ru-RU" dirty="0"/>
              <a:t>вирулентности (V1 – V4), IS элементы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822" y="5486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Островки патогенности</a:t>
            </a:r>
            <a:r>
              <a:rPr lang="ru-RU" dirty="0"/>
              <a:t> – разновидность генетических островков, содержащих от одного до нескольких десятков генов, кодирующих факторы патогенности, и способных к одновременной горизонтальной внутривидовой и межвидовой передаче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60483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97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5934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Боррелии</a:t>
            </a:r>
            <a:r>
              <a:rPr lang="ru-RU" sz="2400" b="1" dirty="0"/>
              <a:t>, по всей видимости, представляют собой широко распространенный компонент микрофлоры внутренней среды (преимущественно кишечника) иксодовых клещей группы </a:t>
            </a:r>
            <a:r>
              <a:rPr lang="ru-RU" sz="2400" b="1" dirty="0" err="1"/>
              <a:t>ricinus</a:t>
            </a:r>
            <a:r>
              <a:rPr lang="ru-RU" sz="2400" b="1" dirty="0"/>
              <a:t>—</a:t>
            </a:r>
            <a:r>
              <a:rPr lang="ru-RU" sz="2400" b="1" dirty="0" err="1"/>
              <a:t>persulcatus</a:t>
            </a:r>
            <a:r>
              <a:rPr lang="ru-RU" sz="2400" b="1" dirty="0"/>
              <a:t> (</a:t>
            </a:r>
            <a:r>
              <a:rPr lang="ru-RU" sz="2400" b="1" dirty="0" err="1"/>
              <a:t>Коренберг</a:t>
            </a:r>
            <a:r>
              <a:rPr lang="ru-RU" sz="2400" b="1" dirty="0"/>
              <a:t>, 1996). </a:t>
            </a:r>
          </a:p>
        </p:txBody>
      </p:sp>
    </p:spTree>
    <p:extLst>
      <p:ext uri="{BB962C8B-B14F-4D97-AF65-F5344CB8AC3E}">
        <p14:creationId xmlns:p14="http://schemas.microsoft.com/office/powerpoint/2010/main" val="1519048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4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798" y="359379"/>
            <a:ext cx="2026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Коменсализм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5869441" cy="390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473970"/>
            <a:ext cx="6092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Клещи домашней пыли (</a:t>
            </a:r>
            <a:r>
              <a:rPr lang="en-US" sz="2400" b="1" dirty="0" err="1" smtClean="0"/>
              <a:t>Dermatophagoidea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60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53270"/>
            <a:ext cx="52175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Паразитизм</a:t>
            </a:r>
            <a:r>
              <a:rPr lang="ru-RU" sz="2800" dirty="0"/>
              <a:t> - форма межвидовых отношений, при которых один вид (популяция) использует другой в качестве источника питания и среды обитания, </a:t>
            </a:r>
            <a:r>
              <a:rPr lang="ru-RU" sz="2800" dirty="0">
                <a:solidFill>
                  <a:srgbClr val="FF0000"/>
                </a:solidFill>
              </a:rPr>
              <a:t>нанося ему вред</a:t>
            </a:r>
            <a:r>
              <a:rPr lang="ru-RU" sz="2800" dirty="0"/>
              <a:t>, но не уничтожая его, и возлагая на него частично, или полностью, функцию регуляции взаимоотношений с окружающей (внешней) средой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1" y="1124744"/>
            <a:ext cx="2670495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453" y="5301208"/>
            <a:ext cx="342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Валентин Александрович </a:t>
            </a:r>
            <a:r>
              <a:rPr lang="ru-RU" dirty="0" err="1" smtClean="0"/>
              <a:t>Догель</a:t>
            </a:r>
            <a:endParaRPr lang="ru-RU" dirty="0" smtClean="0"/>
          </a:p>
          <a:p>
            <a:pPr algn="ctr"/>
            <a:r>
              <a:rPr lang="ru-RU" dirty="0" smtClean="0"/>
              <a:t>1982 - 1955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388399" y="682824"/>
            <a:ext cx="835292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Паразитарная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система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— это взаимодействующие между собой 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биоценозе 2 или несколько видовых популяций,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одна из которых является популяцией паразитов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Паразитарные системы первого порядка могут быть двухкомпонентными 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многокомпонентыми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Двухкомпонентные паразитарные системы включают в себя популяцию паразита и популяцию хозяина.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solidFill>
                  <a:srgbClr val="000000"/>
                </a:solidFill>
              </a:rPr>
              <a:t>Многокомпонентные системы включают популяцию паразита, популяцию одного или нескольких хозяев, и популяцию переносчиков паразита.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Паразитарные системы второго порядка включают популяцию паразита, служащего одновременно переносчиком микроорганизма-патогена, и одну или несколько популяций хозяев. Патоген в таких системах обнаруживается и в паразитах-переносчиках и в хозяевах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2823" y="218286"/>
            <a:ext cx="470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Паразитарная система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8399" y="52686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Если ни один из компонентов системы не является паразитом, то назвать данную систему паразитарной нельзя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21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014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Двухкомпонентные паразитарные системы</a:t>
            </a:r>
          </a:p>
          <a:p>
            <a:pPr algn="ctr"/>
            <a:r>
              <a:rPr lang="ru-RU" sz="2800" b="1" dirty="0" smtClean="0"/>
              <a:t>(некоторые примеры)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90111" y="1846992"/>
            <a:ext cx="1760225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ПАРАЗИТ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06008" y="1844823"/>
            <a:ext cx="159633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ХОЗЯИН</a:t>
            </a:r>
            <a:endParaRPr lang="ru-RU" sz="32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273431" y="1920728"/>
            <a:ext cx="1872209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273431" y="2175379"/>
            <a:ext cx="1872209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7447" y="3212976"/>
            <a:ext cx="82310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400" b="1" i="1" u="sng" dirty="0"/>
              <a:t>Основным (главным) хозяином </a:t>
            </a:r>
            <a:r>
              <a:rPr lang="ru-RU" b="1" dirty="0"/>
              <a:t>называют организм, наиболее часто поражаемый в экосистеме определенным видом паразита, обеспечивающим оптимальные условия для его питания, развития и размножения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</a:t>
            </a:r>
            <a:endParaRPr lang="en-US" b="1" dirty="0"/>
          </a:p>
          <a:p>
            <a:pPr algn="ctr"/>
            <a:r>
              <a:rPr lang="ru-RU" sz="2400" b="1" i="1" u="sng" dirty="0"/>
              <a:t>Дополнительный (второстепенный) хозяин </a:t>
            </a:r>
            <a:r>
              <a:rPr lang="ru-RU" b="1" dirty="0"/>
              <a:t>реже поражается определенным видом паразита, но также обеспечивает возможности его успешного развития и размножения </a:t>
            </a:r>
            <a:endParaRPr lang="ru-RU" b="1" dirty="0" smtClean="0"/>
          </a:p>
          <a:p>
            <a:pPr algn="ctr"/>
            <a:endParaRPr lang="en-US" b="1" dirty="0"/>
          </a:p>
          <a:p>
            <a:pPr algn="ctr"/>
            <a:r>
              <a:rPr lang="ru-RU" sz="2400" b="1" i="1" u="sng" dirty="0"/>
              <a:t>Случайный хозяин </a:t>
            </a:r>
            <a:r>
              <a:rPr lang="ru-RU" b="1" dirty="0"/>
              <a:t>лишь в редких случаях поражается паразитом и мало подходит для его питания и обитания. </a:t>
            </a:r>
          </a:p>
        </p:txBody>
      </p:sp>
    </p:spTree>
    <p:extLst>
      <p:ext uri="{BB962C8B-B14F-4D97-AF65-F5344CB8AC3E}">
        <p14:creationId xmlns:p14="http://schemas.microsoft.com/office/powerpoint/2010/main" val="340391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33181"/>
            <a:ext cx="5712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Паразитические </a:t>
            </a:r>
            <a:r>
              <a:rPr lang="ru-RU" sz="2400" b="1" dirty="0" err="1" smtClean="0"/>
              <a:t>акариформные</a:t>
            </a:r>
            <a:r>
              <a:rPr lang="ru-RU" sz="2400" b="1" dirty="0" smtClean="0"/>
              <a:t> клещи</a:t>
            </a:r>
          </a:p>
          <a:p>
            <a:r>
              <a:rPr lang="ru-RU" sz="2400" b="1" dirty="0" smtClean="0"/>
              <a:t> (согласно классификация Бочкова (2007)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7" y="964178"/>
            <a:ext cx="446449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Накожные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 smtClean="0"/>
              <a:t>Cheyletidae</a:t>
            </a:r>
            <a:r>
              <a:rPr lang="en-US" dirty="0" smtClean="0"/>
              <a:t> (</a:t>
            </a:r>
            <a:r>
              <a:rPr lang="ru-RU" dirty="0" err="1" smtClean="0"/>
              <a:t>нидиколы</a:t>
            </a:r>
            <a:r>
              <a:rPr lang="ru-RU" dirty="0" smtClean="0"/>
              <a:t>, чесотка кошки, люди)</a:t>
            </a:r>
            <a:r>
              <a:rPr lang="en-US" dirty="0" smtClean="0"/>
              <a:t>, </a:t>
            </a:r>
            <a:r>
              <a:rPr lang="en-US" dirty="0" err="1" smtClean="0"/>
              <a:t>Chirorhynchobiidae</a:t>
            </a:r>
            <a:r>
              <a:rPr lang="ru-RU" dirty="0" smtClean="0"/>
              <a:t> (край крыловой перепонки летучих мышей)</a:t>
            </a:r>
            <a:r>
              <a:rPr lang="en-US" dirty="0" smtClean="0"/>
              <a:t>, </a:t>
            </a:r>
            <a:r>
              <a:rPr lang="en-US" dirty="0" err="1"/>
              <a:t>Lobalgidae</a:t>
            </a:r>
            <a:r>
              <a:rPr lang="en-US" dirty="0"/>
              <a:t>, </a:t>
            </a:r>
            <a:r>
              <a:rPr lang="en-US" dirty="0" err="1"/>
              <a:t>Myobiidae</a:t>
            </a:r>
            <a:r>
              <a:rPr lang="en-US" dirty="0"/>
              <a:t>, </a:t>
            </a:r>
            <a:r>
              <a:rPr lang="en-US" dirty="0" err="1" smtClean="0"/>
              <a:t>Rhyncoptidae</a:t>
            </a:r>
            <a:r>
              <a:rPr lang="ru-RU" dirty="0" smtClean="0"/>
              <a:t> (волосяные фолликулы млекопитающих)</a:t>
            </a:r>
            <a:r>
              <a:rPr lang="en-US" dirty="0" smtClean="0"/>
              <a:t>, </a:t>
            </a:r>
            <a:r>
              <a:rPr lang="en-US" dirty="0" err="1" smtClean="0"/>
              <a:t>Psoroptidae</a:t>
            </a:r>
            <a:r>
              <a:rPr lang="en-US" dirty="0" smtClean="0"/>
              <a:t> </a:t>
            </a:r>
            <a:r>
              <a:rPr lang="ru-RU" dirty="0" smtClean="0"/>
              <a:t>(кожа млекопитающих)</a:t>
            </a:r>
            <a:r>
              <a:rPr lang="en-US" dirty="0" smtClean="0"/>
              <a:t>; </a:t>
            </a:r>
            <a:endParaRPr lang="ru-RU" dirty="0" smtClean="0"/>
          </a:p>
          <a:p>
            <a:pPr algn="ctr"/>
            <a:r>
              <a:rPr lang="ru-RU" sz="2000" b="1" dirty="0" smtClean="0"/>
              <a:t>Волосяные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/>
              <a:t>Atopomelidae</a:t>
            </a:r>
            <a:r>
              <a:rPr lang="en-US" dirty="0"/>
              <a:t>, </a:t>
            </a:r>
            <a:r>
              <a:rPr lang="en-US" dirty="0" err="1"/>
              <a:t>Chikodiscidae</a:t>
            </a:r>
            <a:r>
              <a:rPr lang="en-US" dirty="0"/>
              <a:t>, </a:t>
            </a:r>
            <a:r>
              <a:rPr lang="en-US" dirty="0" err="1"/>
              <a:t>Listrophoridae</a:t>
            </a:r>
            <a:r>
              <a:rPr lang="en-US" dirty="0"/>
              <a:t>, </a:t>
            </a:r>
            <a:r>
              <a:rPr lang="en-US" dirty="0" err="1"/>
              <a:t>Myocoptidae</a:t>
            </a:r>
            <a:r>
              <a:rPr lang="en-US" dirty="0"/>
              <a:t> {</a:t>
            </a:r>
            <a:r>
              <a:rPr lang="en-US" dirty="0" err="1"/>
              <a:t>Trichoecius</a:t>
            </a:r>
            <a:r>
              <a:rPr lang="en-US" dirty="0" smtClean="0"/>
              <a:t>)</a:t>
            </a:r>
            <a:endParaRPr lang="ru-RU" dirty="0" smtClean="0"/>
          </a:p>
          <a:p>
            <a:pPr algn="ctr"/>
            <a:r>
              <a:rPr lang="en-US" sz="2000" b="1" dirty="0" smtClean="0"/>
              <a:t> </a:t>
            </a:r>
            <a:r>
              <a:rPr lang="ru-RU" sz="2000" b="1" dirty="0" err="1" smtClean="0"/>
              <a:t>Кожероющие</a:t>
            </a:r>
            <a:r>
              <a:rPr lang="ru-RU" sz="2000" b="1" dirty="0" smtClean="0"/>
              <a:t> </a:t>
            </a:r>
            <a:r>
              <a:rPr lang="ru-RU" sz="2000" b="1" dirty="0"/>
              <a:t>клещи</a:t>
            </a:r>
            <a:r>
              <a:rPr lang="ru-RU" dirty="0"/>
              <a:t> — </a:t>
            </a:r>
            <a:r>
              <a:rPr lang="en-US" dirty="0" err="1" smtClean="0"/>
              <a:t>Sarcoptidae</a:t>
            </a:r>
            <a:r>
              <a:rPr lang="ru-RU" dirty="0" smtClean="0"/>
              <a:t> (чесотка)</a:t>
            </a:r>
            <a:r>
              <a:rPr lang="en-US" dirty="0" smtClean="0"/>
              <a:t>; </a:t>
            </a:r>
            <a:endParaRPr lang="ru-RU" dirty="0" smtClean="0"/>
          </a:p>
          <a:p>
            <a:pPr algn="ctr"/>
            <a:r>
              <a:rPr lang="ru-RU" sz="2000" b="1" dirty="0" smtClean="0"/>
              <a:t>Внутрикожные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 smtClean="0"/>
              <a:t>Demodecidae</a:t>
            </a:r>
            <a:r>
              <a:rPr lang="en-US" dirty="0" smtClean="0"/>
              <a:t> </a:t>
            </a:r>
            <a:r>
              <a:rPr lang="ru-RU" dirty="0"/>
              <a:t>и </a:t>
            </a:r>
            <a:r>
              <a:rPr lang="en-US" dirty="0" err="1"/>
              <a:t>Psorergatidae</a:t>
            </a:r>
            <a:r>
              <a:rPr lang="en-US" dirty="0"/>
              <a:t>; </a:t>
            </a:r>
            <a:endParaRPr lang="ru-RU" dirty="0" smtClean="0"/>
          </a:p>
          <a:p>
            <a:pPr algn="ctr"/>
            <a:r>
              <a:rPr lang="ru-RU" sz="2000" b="1" dirty="0" smtClean="0"/>
              <a:t>Внутритканевые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 smtClean="0"/>
              <a:t>Epimyodicidae</a:t>
            </a:r>
            <a:r>
              <a:rPr lang="en-US" dirty="0" smtClean="0"/>
              <a:t> </a:t>
            </a:r>
            <a:r>
              <a:rPr lang="ru-RU" dirty="0" smtClean="0"/>
              <a:t>(подкожная жировая клетчатка в районе половых органов грызунов)</a:t>
            </a:r>
            <a:r>
              <a:rPr lang="en-US" dirty="0" smtClean="0"/>
              <a:t>; </a:t>
            </a:r>
            <a:endParaRPr lang="ru-RU" dirty="0" smtClean="0"/>
          </a:p>
          <a:p>
            <a:pPr algn="ctr"/>
            <a:r>
              <a:rPr lang="ru-RU" sz="2000" b="1" dirty="0" smtClean="0"/>
              <a:t>Респираторные </a:t>
            </a:r>
            <a:r>
              <a:rPr lang="ru-RU" sz="2000" b="1" dirty="0"/>
              <a:t>клещи </a:t>
            </a:r>
            <a:r>
              <a:rPr lang="ru-RU" dirty="0"/>
              <a:t>— </a:t>
            </a:r>
            <a:r>
              <a:rPr lang="en-US" dirty="0" err="1"/>
              <a:t>Ereynetidae</a:t>
            </a:r>
            <a:r>
              <a:rPr lang="en-US" dirty="0"/>
              <a:t>, </a:t>
            </a:r>
            <a:r>
              <a:rPr lang="en-US" dirty="0" err="1"/>
              <a:t>Gastronyssidae</a:t>
            </a:r>
            <a:r>
              <a:rPr lang="en-US" dirty="0"/>
              <a:t>, </a:t>
            </a:r>
            <a:r>
              <a:rPr lang="en-US" dirty="0" err="1"/>
              <a:t>Lemurnyssidae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Pneumocoptidae</a:t>
            </a:r>
            <a:r>
              <a:rPr lang="ru-RU" dirty="0"/>
              <a:t> (Бочков, 2007)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663928"/>
            <a:ext cx="3321943" cy="28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76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1817</Words>
  <Application>Microsoft Office PowerPoint</Application>
  <PresentationFormat>Экран (4:3)</PresentationFormat>
  <Paragraphs>237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Леонович</cp:lastModifiedBy>
  <cp:revision>254</cp:revision>
  <dcterms:created xsi:type="dcterms:W3CDTF">2020-11-27T17:58:38Z</dcterms:created>
  <dcterms:modified xsi:type="dcterms:W3CDTF">2022-04-07T09:23:04Z</dcterms:modified>
</cp:coreProperties>
</file>