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36" r:id="rId2"/>
    <p:sldId id="480" r:id="rId3"/>
    <p:sldId id="438" r:id="rId4"/>
    <p:sldId id="439" r:id="rId5"/>
    <p:sldId id="446" r:id="rId6"/>
    <p:sldId id="447" r:id="rId7"/>
    <p:sldId id="467" r:id="rId8"/>
    <p:sldId id="448" r:id="rId9"/>
    <p:sldId id="449" r:id="rId10"/>
    <p:sldId id="450" r:id="rId11"/>
    <p:sldId id="499" r:id="rId12"/>
    <p:sldId id="496" r:id="rId13"/>
    <p:sldId id="451" r:id="rId14"/>
    <p:sldId id="486" r:id="rId15"/>
    <p:sldId id="485" r:id="rId16"/>
    <p:sldId id="484" r:id="rId17"/>
    <p:sldId id="489" r:id="rId18"/>
    <p:sldId id="500" r:id="rId19"/>
    <p:sldId id="487" r:id="rId20"/>
    <p:sldId id="488" r:id="rId21"/>
    <p:sldId id="455" r:id="rId22"/>
    <p:sldId id="478" r:id="rId23"/>
    <p:sldId id="497" r:id="rId24"/>
    <p:sldId id="492" r:id="rId25"/>
    <p:sldId id="493" r:id="rId26"/>
    <p:sldId id="494" r:id="rId27"/>
    <p:sldId id="481" r:id="rId28"/>
    <p:sldId id="453" r:id="rId29"/>
    <p:sldId id="474" r:id="rId30"/>
    <p:sldId id="475" r:id="rId31"/>
    <p:sldId id="482" r:id="rId32"/>
    <p:sldId id="454" r:id="rId33"/>
    <p:sldId id="452" r:id="rId34"/>
    <p:sldId id="501" r:id="rId35"/>
    <p:sldId id="477" r:id="rId36"/>
    <p:sldId id="503" r:id="rId37"/>
    <p:sldId id="502" r:id="rId38"/>
    <p:sldId id="495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6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4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217A0-2396-4A0B-BFE8-A3B1B981025B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B88AB-3EF0-4E3C-BA62-1356878F4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673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583469-2999-444D-BD57-E880AAEAD8D7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7252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0C6769-F0FB-4CA3-A962-7E6C1D88F3AA}" type="slidenum">
              <a:rPr lang="ru-RU" altLang="ru-RU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487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0F1AB56-69DE-4D69-B9EA-15C02DD79B7C}" type="datetime1">
              <a:rPr lang="ru-RU" altLang="ru-RU"/>
              <a:pPr/>
              <a:t>30.01.2021</a:t>
            </a:fld>
            <a:endParaRPr lang="ru-RU" alt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F6BD3-EDEC-4328-B7D0-744966B2C7BC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4213"/>
            <a:ext cx="6097587" cy="3430587"/>
          </a:xfrm>
          <a:ln/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70480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00B228-C2B4-4B76-A18D-01609459A016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77012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30A2056-D8C6-4821-B720-E3F2951E3ADC}" type="slidenum">
              <a:rPr lang="ru-RU" altLang="ru-RU" sz="1200"/>
              <a:pPr eaLnBrk="1" hangingPunct="1"/>
              <a:t>35</a:t>
            </a:fld>
            <a:endParaRPr lang="ru-RU" altLang="ru-RU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4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082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9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953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49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15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57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003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37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628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14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5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06C3-B412-4122-A15F-F9873EEEBC5D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902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106C3-B412-4122-A15F-F9873EEEBC5D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ABE08-8D6A-4233-9ECE-4A2FDF4DA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31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E:\TEXTS\CONFEREN\SESION01\Ready\mama1.gi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../../../../OTHERS/LOBANOV/CRUSTSE.GIF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4578" y="3073627"/>
            <a:ext cx="9783536" cy="886051"/>
          </a:xfrm>
        </p:spPr>
        <p:txBody>
          <a:bodyPr anchor="t">
            <a:normAutofit fontScale="90000"/>
          </a:bodyPr>
          <a:lstStyle/>
          <a:p>
            <a:r>
              <a:rPr lang="ru-RU" dirty="0"/>
              <a:t>«Базы данных – кошмар для зоолога? Или…» (Часть 1)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5593" y="4851174"/>
            <a:ext cx="9144000" cy="1655762"/>
          </a:xfrm>
        </p:spPr>
        <p:txBody>
          <a:bodyPr/>
          <a:lstStyle/>
          <a:p>
            <a:r>
              <a:rPr lang="ru-RU" dirty="0"/>
              <a:t>С.Г. Медведев</a:t>
            </a:r>
            <a:r>
              <a:rPr lang="en-US" dirty="0"/>
              <a:t> </a:t>
            </a:r>
            <a:endParaRPr lang="ru-RU" dirty="0"/>
          </a:p>
          <a:p>
            <a:r>
              <a:rPr lang="ru-RU" dirty="0"/>
              <a:t>28 января 2021 года</a:t>
            </a:r>
          </a:p>
        </p:txBody>
      </p:sp>
      <p:pic>
        <p:nvPicPr>
          <p:cNvPr id="5" name="Picture 4" descr="img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r="20029"/>
          <a:stretch>
            <a:fillRect/>
          </a:stretch>
        </p:blipFill>
        <p:spPr bwMode="auto">
          <a:xfrm>
            <a:off x="4179889" y="104775"/>
            <a:ext cx="2672645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974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579688" y="381000"/>
            <a:ext cx="701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ПРИМЕР СИНКРЕТИЧЕСКОЙ БД</a:t>
            </a:r>
          </a:p>
        </p:txBody>
      </p:sp>
      <p:pic>
        <p:nvPicPr>
          <p:cNvPr id="12292" name="Picture 4" descr="E:\TEXTS\CONFEREN\SESION01\Ready\mama1.gif"/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7315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MAM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4172"/>
            <a:ext cx="8753475" cy="54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2568575" y="2959101"/>
            <a:ext cx="7620000" cy="84137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881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60" y="136187"/>
            <a:ext cx="980763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25" y="136187"/>
            <a:ext cx="4824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4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6333" y="1788606"/>
            <a:ext cx="72850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180 и более полей, объединяющих в одной таблице самую разнотипную информацию </a:t>
            </a:r>
          </a:p>
          <a:p>
            <a:r>
              <a:rPr lang="ru-RU" dirty="0"/>
              <a:t>физическое положение записей </a:t>
            </a:r>
          </a:p>
          <a:p>
            <a:r>
              <a:rPr lang="ru-RU" dirty="0"/>
              <a:t>Соподчинение таксонов не передается с помощью систем специальных цифровых или буквенных кодов </a:t>
            </a:r>
          </a:p>
          <a:p>
            <a:r>
              <a:rPr lang="ru-RU" dirty="0"/>
              <a:t>если таковые имеются, то они могут отражать только некоторые из уровней иерархии. </a:t>
            </a:r>
          </a:p>
          <a:p>
            <a:r>
              <a:rPr lang="ru-RU" dirty="0"/>
              <a:t>Разделение БД на самостоятельные блоки, содержащие сведения по таксономии, экологии, и </a:t>
            </a:r>
            <a:r>
              <a:rPr lang="ru-RU" dirty="0" err="1"/>
              <a:t>т.д</a:t>
            </a:r>
            <a:r>
              <a:rPr lang="ru-RU" dirty="0"/>
              <a:t>, а также библиографию тоже не позволяет выйти существующим БД за рамки ИПС.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6140" y="5375867"/>
            <a:ext cx="780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Обобщение текстового содержания таких записей невозможно или носит неполный характер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74369" y="642257"/>
            <a:ext cx="701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ОСОБЕННОСТИ СИНКРЕТИЧЕСКАЯ БД</a:t>
            </a:r>
          </a:p>
        </p:txBody>
      </p:sp>
    </p:spTree>
    <p:extLst>
      <p:ext uri="{BB962C8B-B14F-4D97-AF65-F5344CB8AC3E}">
        <p14:creationId xmlns:p14="http://schemas.microsoft.com/office/powerpoint/2010/main" val="1525366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242888"/>
            <a:ext cx="81661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ОБРАБОТКА СООБЩЕНИЯ В БД  ДВУХ ТИПОВ</a:t>
            </a:r>
            <a:endParaRPr lang="ru-RU" altLang="ru-RU" sz="2400" dirty="0">
              <a:solidFill>
                <a:srgbClr val="FFFF00"/>
              </a:solidFill>
            </a:endParaRPr>
          </a:p>
        </p:txBody>
      </p:sp>
      <p:grpSp>
        <p:nvGrpSpPr>
          <p:cNvPr id="29773" name="Group 77"/>
          <p:cNvGrpSpPr>
            <a:grpSpLocks/>
          </p:cNvGrpSpPr>
          <p:nvPr/>
        </p:nvGrpSpPr>
        <p:grpSpPr bwMode="auto">
          <a:xfrm>
            <a:off x="2286000" y="1014414"/>
            <a:ext cx="7556500" cy="1258887"/>
            <a:chOff x="480" y="639"/>
            <a:chExt cx="4760" cy="793"/>
          </a:xfrm>
        </p:grpSpPr>
        <p:grpSp>
          <p:nvGrpSpPr>
            <p:cNvPr id="29770" name="Group 74"/>
            <p:cNvGrpSpPr>
              <a:grpSpLocks/>
            </p:cNvGrpSpPr>
            <p:nvPr/>
          </p:nvGrpSpPr>
          <p:grpSpPr bwMode="auto">
            <a:xfrm>
              <a:off x="480" y="768"/>
              <a:ext cx="2405" cy="645"/>
              <a:chOff x="480" y="768"/>
              <a:chExt cx="2405" cy="645"/>
            </a:xfrm>
          </p:grpSpPr>
          <p:sp>
            <p:nvSpPr>
              <p:cNvPr id="29700" name="Text Box 4"/>
              <p:cNvSpPr txBox="1">
                <a:spLocks noChangeArrowheads="1"/>
              </p:cNvSpPr>
              <p:nvPr/>
            </p:nvSpPr>
            <p:spPr bwMode="auto">
              <a:xfrm>
                <a:off x="900" y="1182"/>
                <a:ext cx="7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FF00">
                            <a:gamma/>
                            <a:shade val="84706"/>
                            <a:invGamma/>
                          </a:srgbClr>
                        </a:gs>
                        <a:gs pos="50000">
                          <a:srgbClr val="00FF00"/>
                        </a:gs>
                        <a:gs pos="100000">
                          <a:srgbClr val="00FF00">
                            <a:gamma/>
                            <a:shade val="84706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1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b="1">
                    <a:solidFill>
                      <a:schemeClr val="bg1"/>
                    </a:solidFill>
                  </a:rPr>
                  <a:t>на кошке</a:t>
                </a:r>
                <a:endParaRPr lang="ru-RU" altLang="ru-RU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701" name="Rectangle 5"/>
              <p:cNvSpPr>
                <a:spLocks noChangeArrowheads="1"/>
              </p:cNvSpPr>
              <p:nvPr/>
            </p:nvSpPr>
            <p:spPr bwMode="auto">
              <a:xfrm>
                <a:off x="549" y="999"/>
                <a:ext cx="226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66FFFF">
                            <a:gamma/>
                            <a:shade val="78824"/>
                            <a:invGamma/>
                          </a:srgbClr>
                        </a:gs>
                        <a:gs pos="50000">
                          <a:srgbClr val="66FFFF"/>
                        </a:gs>
                        <a:gs pos="100000">
                          <a:srgbClr val="66FFFF">
                            <a:gamma/>
                            <a:shade val="78824"/>
                            <a:invGamma/>
                          </a:srgb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1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ru-RU" altLang="ru-RU" b="1">
                    <a:solidFill>
                      <a:schemeClr val="bg1"/>
                    </a:solidFill>
                  </a:rPr>
                  <a:t>блоха </a:t>
                </a:r>
                <a:r>
                  <a:rPr lang="en-US" altLang="ru-RU" b="1">
                    <a:solidFill>
                      <a:schemeClr val="bg1"/>
                    </a:solidFill>
                  </a:rPr>
                  <a:t>Ctenocephalides felis</a:t>
                </a:r>
                <a:endParaRPr lang="ru-RU" altLang="ru-RU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9702" name="Text Box 6"/>
              <p:cNvSpPr txBox="1">
                <a:spLocks noChangeArrowheads="1"/>
              </p:cNvSpPr>
              <p:nvPr/>
            </p:nvSpPr>
            <p:spPr bwMode="auto">
              <a:xfrm>
                <a:off x="480" y="768"/>
                <a:ext cx="240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FF3300"/>
                        </a:gs>
                        <a:gs pos="50000">
                          <a:srgbClr val="FF3300">
                            <a:gamma/>
                            <a:tint val="39216"/>
                            <a:invGamma/>
                          </a:srgbClr>
                        </a:gs>
                        <a:gs pos="100000">
                          <a:srgbClr val="FF3300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1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b="1" dirty="0">
                    <a:solidFill>
                      <a:schemeClr val="bg1"/>
                    </a:solidFill>
                  </a:rPr>
                  <a:t>На Васильевском острове найдена</a:t>
                </a:r>
              </a:p>
            </p:txBody>
          </p:sp>
        </p:grp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3194" y="639"/>
              <a:ext cx="12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b="1">
                  <a:solidFill>
                    <a:schemeClr val="bg1"/>
                  </a:solidFill>
                </a:rPr>
                <a:t>Синкретическая БД</a:t>
              </a:r>
            </a:p>
          </p:txBody>
        </p:sp>
        <p:sp>
          <p:nvSpPr>
            <p:cNvPr id="29705" name="Line 9"/>
            <p:cNvSpPr>
              <a:spLocks noChangeShapeType="1"/>
            </p:cNvSpPr>
            <p:nvPr/>
          </p:nvSpPr>
          <p:spPr bwMode="auto">
            <a:xfrm>
              <a:off x="1583" y="1322"/>
              <a:ext cx="116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12393903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06" name="Text Box 10"/>
            <p:cNvSpPr txBox="1">
              <a:spLocks noChangeArrowheads="1"/>
            </p:cNvSpPr>
            <p:nvPr/>
          </p:nvSpPr>
          <p:spPr bwMode="auto">
            <a:xfrm>
              <a:off x="2744" y="1238"/>
              <a:ext cx="864" cy="194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 sz="1400" b="1"/>
                <a:t>F.</a:t>
              </a:r>
              <a:r>
                <a:rPr lang="ru-RU" altLang="ru-RU" sz="1400" b="1"/>
                <a:t> </a:t>
              </a:r>
              <a:r>
                <a:rPr lang="en-US" altLang="ru-RU" sz="1400" b="1"/>
                <a:t>domesticus</a:t>
              </a:r>
              <a:endParaRPr lang="ru-RU" altLang="ru-RU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9707" name="Text Box 11"/>
            <p:cNvSpPr txBox="1">
              <a:spLocks noChangeArrowheads="1"/>
            </p:cNvSpPr>
            <p:nvPr/>
          </p:nvSpPr>
          <p:spPr bwMode="auto">
            <a:xfrm>
              <a:off x="3608" y="1238"/>
              <a:ext cx="567" cy="194"/>
            </a:xfrm>
            <a:prstGeom prst="rect">
              <a:avLst/>
            </a:prstGeom>
            <a:solidFill>
              <a:srgbClr val="FFCC66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400" b="1"/>
                <a:t>C. felis</a:t>
              </a:r>
              <a:endParaRPr lang="ru-RU" altLang="ru-RU" sz="1400" b="1">
                <a:solidFill>
                  <a:schemeClr val="bg1"/>
                </a:solidFill>
              </a:endParaRPr>
            </a:p>
          </p:txBody>
        </p:sp>
        <p:sp>
          <p:nvSpPr>
            <p:cNvPr id="29708" name="Text Box 12"/>
            <p:cNvSpPr txBox="1">
              <a:spLocks noChangeArrowheads="1"/>
            </p:cNvSpPr>
            <p:nvPr/>
          </p:nvSpPr>
          <p:spPr bwMode="auto">
            <a:xfrm>
              <a:off x="4184" y="1238"/>
              <a:ext cx="1056" cy="194"/>
            </a:xfrm>
            <a:prstGeom prst="rect">
              <a:avLst/>
            </a:prstGeom>
            <a:solidFill>
              <a:srgbClr val="F29570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400" b="1"/>
                <a:t>Василевский о-в</a:t>
              </a:r>
            </a:p>
          </p:txBody>
        </p:sp>
        <p:sp>
          <p:nvSpPr>
            <p:cNvPr id="29709" name="Line 13"/>
            <p:cNvSpPr>
              <a:spLocks noChangeShapeType="1"/>
            </p:cNvSpPr>
            <p:nvPr/>
          </p:nvSpPr>
          <p:spPr bwMode="auto">
            <a:xfrm flipV="1">
              <a:off x="2624" y="1099"/>
              <a:ext cx="1251" cy="1"/>
            </a:xfrm>
            <a:prstGeom prst="line">
              <a:avLst/>
            </a:prstGeom>
            <a:noFill/>
            <a:ln w="28575">
              <a:solidFill>
                <a:srgbClr val="FFCC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40161" dir="11906097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10" name="Line 14"/>
            <p:cNvSpPr>
              <a:spLocks noChangeShapeType="1"/>
            </p:cNvSpPr>
            <p:nvPr/>
          </p:nvSpPr>
          <p:spPr bwMode="auto">
            <a:xfrm>
              <a:off x="3867" y="1094"/>
              <a:ext cx="0" cy="135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11" name="Line 15"/>
            <p:cNvSpPr>
              <a:spLocks noChangeShapeType="1"/>
            </p:cNvSpPr>
            <p:nvPr/>
          </p:nvSpPr>
          <p:spPr bwMode="auto">
            <a:xfrm>
              <a:off x="2759" y="907"/>
              <a:ext cx="1923" cy="5"/>
            </a:xfrm>
            <a:prstGeom prst="line">
              <a:avLst/>
            </a:prstGeom>
            <a:noFill/>
            <a:ln w="28575">
              <a:solidFill>
                <a:srgbClr val="F2957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40161" dir="11906097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12" name="Line 16"/>
            <p:cNvSpPr>
              <a:spLocks noChangeShapeType="1"/>
            </p:cNvSpPr>
            <p:nvPr/>
          </p:nvSpPr>
          <p:spPr bwMode="auto">
            <a:xfrm>
              <a:off x="4675" y="902"/>
              <a:ext cx="0" cy="336"/>
            </a:xfrm>
            <a:prstGeom prst="line">
              <a:avLst/>
            </a:prstGeom>
            <a:noFill/>
            <a:ln w="28575">
              <a:solidFill>
                <a:srgbClr val="F2957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9775" name="Group 79"/>
          <p:cNvGrpSpPr>
            <a:grpSpLocks/>
          </p:cNvGrpSpPr>
          <p:nvPr/>
        </p:nvGrpSpPr>
        <p:grpSpPr bwMode="auto">
          <a:xfrm>
            <a:off x="5673726" y="2451101"/>
            <a:ext cx="4498975" cy="3395663"/>
            <a:chOff x="2614" y="1544"/>
            <a:chExt cx="2834" cy="2139"/>
          </a:xfrm>
        </p:grpSpPr>
        <p:sp>
          <p:nvSpPr>
            <p:cNvPr id="29753" name="Line 57"/>
            <p:cNvSpPr>
              <a:spLocks noChangeShapeType="1"/>
            </p:cNvSpPr>
            <p:nvPr/>
          </p:nvSpPr>
          <p:spPr bwMode="auto">
            <a:xfrm>
              <a:off x="2620" y="2492"/>
              <a:ext cx="1649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57" name="Line 61"/>
            <p:cNvSpPr>
              <a:spLocks noChangeShapeType="1"/>
            </p:cNvSpPr>
            <p:nvPr/>
          </p:nvSpPr>
          <p:spPr bwMode="auto">
            <a:xfrm>
              <a:off x="2614" y="2917"/>
              <a:ext cx="2279" cy="0"/>
            </a:xfrm>
            <a:prstGeom prst="line">
              <a:avLst/>
            </a:prstGeom>
            <a:noFill/>
            <a:ln w="28575">
              <a:solidFill>
                <a:srgbClr val="FFCC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14" name="Rectangle 18"/>
            <p:cNvSpPr>
              <a:spLocks noChangeArrowheads="1"/>
            </p:cNvSpPr>
            <p:nvPr/>
          </p:nvSpPr>
          <p:spPr bwMode="auto">
            <a:xfrm>
              <a:off x="3568" y="1544"/>
              <a:ext cx="188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ru-RU" altLang="ru-RU" b="1">
                  <a:solidFill>
                    <a:schemeClr val="bg1"/>
                  </a:solidFill>
                </a:rPr>
                <a:t>Нормализованные БД ИАС PARHOST1</a:t>
              </a:r>
              <a:endParaRPr lang="ru-RU" altLang="ru-RU" b="1">
                <a:solidFill>
                  <a:srgbClr val="FFFF66"/>
                </a:solidFill>
              </a:endParaRPr>
            </a:p>
          </p:txBody>
        </p:sp>
        <p:sp>
          <p:nvSpPr>
            <p:cNvPr id="29736" name="Text Box 40"/>
            <p:cNvSpPr txBox="1">
              <a:spLocks noChangeArrowheads="1"/>
            </p:cNvSpPr>
            <p:nvPr/>
          </p:nvSpPr>
          <p:spPr bwMode="auto">
            <a:xfrm>
              <a:off x="3972" y="2120"/>
              <a:ext cx="580" cy="194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503F7F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 sz="1400" b="1"/>
                <a:t>FEDOM</a:t>
              </a:r>
              <a:endParaRPr lang="ru-RU" altLang="ru-RU" sz="1400" b="1"/>
            </a:p>
          </p:txBody>
        </p:sp>
        <p:sp>
          <p:nvSpPr>
            <p:cNvPr id="29737" name="Text Box 41"/>
            <p:cNvSpPr txBox="1">
              <a:spLocks noChangeArrowheads="1"/>
            </p:cNvSpPr>
            <p:nvPr/>
          </p:nvSpPr>
          <p:spPr bwMode="auto">
            <a:xfrm>
              <a:off x="4561" y="2120"/>
              <a:ext cx="615" cy="194"/>
            </a:xfrm>
            <a:prstGeom prst="rect">
              <a:avLst/>
            </a:prstGeom>
            <a:solidFill>
              <a:srgbClr val="FFCC66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503F7F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 sz="1400" b="1"/>
                <a:t>CTEFEL</a:t>
              </a:r>
              <a:endParaRPr lang="ru-RU" altLang="ru-RU" sz="1400" b="1"/>
            </a:p>
          </p:txBody>
        </p:sp>
        <p:sp>
          <p:nvSpPr>
            <p:cNvPr id="29739" name="Line 43"/>
            <p:cNvSpPr>
              <a:spLocks noChangeShapeType="1"/>
            </p:cNvSpPr>
            <p:nvPr/>
          </p:nvSpPr>
          <p:spPr bwMode="auto">
            <a:xfrm flipV="1">
              <a:off x="4262" y="2327"/>
              <a:ext cx="4" cy="17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9206097" algn="ctr" rotWithShape="0">
                      <a:srgbClr val="FFFF9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43" name="Text Box 47"/>
            <p:cNvSpPr txBox="1">
              <a:spLocks noChangeArrowheads="1"/>
            </p:cNvSpPr>
            <p:nvPr/>
          </p:nvSpPr>
          <p:spPr bwMode="auto">
            <a:xfrm>
              <a:off x="4552" y="3272"/>
              <a:ext cx="607" cy="194"/>
            </a:xfrm>
            <a:prstGeom prst="rect">
              <a:avLst/>
            </a:prstGeom>
            <a:solidFill>
              <a:srgbClr val="FFCC66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503F7F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 sz="1400" b="1"/>
                <a:t>CTEFEL</a:t>
              </a:r>
              <a:endParaRPr lang="ru-RU" altLang="ru-RU" sz="1400" b="1"/>
            </a:p>
          </p:txBody>
        </p:sp>
        <p:sp>
          <p:nvSpPr>
            <p:cNvPr id="29745" name="Line 49"/>
            <p:cNvSpPr>
              <a:spLocks noChangeShapeType="1"/>
            </p:cNvSpPr>
            <p:nvPr/>
          </p:nvSpPr>
          <p:spPr bwMode="auto">
            <a:xfrm flipV="1">
              <a:off x="4267" y="3477"/>
              <a:ext cx="0" cy="206"/>
            </a:xfrm>
            <a:prstGeom prst="line">
              <a:avLst/>
            </a:prstGeom>
            <a:noFill/>
            <a:ln w="28575">
              <a:solidFill>
                <a:srgbClr val="F2957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6993903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46" name="Line 50"/>
            <p:cNvSpPr>
              <a:spLocks noChangeShapeType="1"/>
            </p:cNvSpPr>
            <p:nvPr/>
          </p:nvSpPr>
          <p:spPr bwMode="auto">
            <a:xfrm flipH="1">
              <a:off x="4884" y="2948"/>
              <a:ext cx="4" cy="328"/>
            </a:xfrm>
            <a:prstGeom prst="line">
              <a:avLst/>
            </a:prstGeom>
            <a:noFill/>
            <a:ln w="28575">
              <a:solidFill>
                <a:srgbClr val="FFCC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6993903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47" name="Text Box 51"/>
            <p:cNvSpPr txBox="1">
              <a:spLocks noChangeArrowheads="1"/>
            </p:cNvSpPr>
            <p:nvPr/>
          </p:nvSpPr>
          <p:spPr bwMode="auto">
            <a:xfrm>
              <a:off x="3976" y="3272"/>
              <a:ext cx="580" cy="194"/>
            </a:xfrm>
            <a:prstGeom prst="rect">
              <a:avLst/>
            </a:prstGeom>
            <a:solidFill>
              <a:srgbClr val="F29570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763A84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400" b="1"/>
                <a:t>ДНВАС</a:t>
              </a:r>
            </a:p>
          </p:txBody>
        </p:sp>
        <p:sp>
          <p:nvSpPr>
            <p:cNvPr id="29748" name="Line 52"/>
            <p:cNvSpPr>
              <a:spLocks noChangeShapeType="1"/>
            </p:cNvSpPr>
            <p:nvPr/>
          </p:nvSpPr>
          <p:spPr bwMode="auto">
            <a:xfrm>
              <a:off x="2624" y="2956"/>
              <a:ext cx="2270" cy="0"/>
            </a:xfrm>
            <a:prstGeom prst="line">
              <a:avLst/>
            </a:prstGeom>
            <a:noFill/>
            <a:ln w="28575">
              <a:solidFill>
                <a:srgbClr val="FFCC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52" name="Line 56"/>
            <p:cNvSpPr>
              <a:spLocks noChangeShapeType="1"/>
            </p:cNvSpPr>
            <p:nvPr/>
          </p:nvSpPr>
          <p:spPr bwMode="auto">
            <a:xfrm flipV="1">
              <a:off x="2628" y="3674"/>
              <a:ext cx="1646" cy="9"/>
            </a:xfrm>
            <a:prstGeom prst="line">
              <a:avLst/>
            </a:prstGeom>
            <a:noFill/>
            <a:ln w="28575">
              <a:solidFill>
                <a:srgbClr val="F2957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54" name="Line 58"/>
            <p:cNvSpPr>
              <a:spLocks noChangeShapeType="1"/>
            </p:cNvSpPr>
            <p:nvPr/>
          </p:nvSpPr>
          <p:spPr bwMode="auto">
            <a:xfrm flipH="1" flipV="1">
              <a:off x="4883" y="2327"/>
              <a:ext cx="1" cy="584"/>
            </a:xfrm>
            <a:prstGeom prst="line">
              <a:avLst/>
            </a:prstGeom>
            <a:noFill/>
            <a:ln w="28575">
              <a:solidFill>
                <a:srgbClr val="FFCC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9776" name="Group 80"/>
          <p:cNvGrpSpPr>
            <a:grpSpLocks/>
          </p:cNvGrpSpPr>
          <p:nvPr/>
        </p:nvGrpSpPr>
        <p:grpSpPr bwMode="auto">
          <a:xfrm>
            <a:off x="2392364" y="1624014"/>
            <a:ext cx="3324225" cy="4359275"/>
            <a:chOff x="547" y="1023"/>
            <a:chExt cx="2094" cy="2746"/>
          </a:xfrm>
        </p:grpSpPr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1104" y="1841"/>
              <a:ext cx="127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b="1">
                  <a:solidFill>
                    <a:schemeClr val="bg1"/>
                  </a:solidFill>
                </a:rPr>
                <a:t>БД</a:t>
              </a:r>
              <a:r>
                <a:rPr lang="ru-RU" altLang="ru-RU">
                  <a:solidFill>
                    <a:schemeClr val="bg1"/>
                  </a:solidFill>
                </a:rPr>
                <a:t>-</a:t>
              </a:r>
              <a:r>
                <a:rPr lang="ru-RU" altLang="ru-RU" b="1">
                  <a:solidFill>
                    <a:schemeClr val="bg1"/>
                  </a:solidFill>
                </a:rPr>
                <a:t>классификаторы</a:t>
              </a:r>
            </a:p>
          </p:txBody>
        </p:sp>
        <p:sp>
          <p:nvSpPr>
            <p:cNvPr id="29720" name="Text Box 24"/>
            <p:cNvSpPr txBox="1">
              <a:spLocks noChangeArrowheads="1"/>
            </p:cNvSpPr>
            <p:nvPr/>
          </p:nvSpPr>
          <p:spPr bwMode="auto">
            <a:xfrm>
              <a:off x="912" y="2108"/>
              <a:ext cx="1726" cy="47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1DE35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tabLst>
                  <a:tab pos="1625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625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625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625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625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25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25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25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25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400" b="1"/>
                <a:t>Felis</a:t>
              </a:r>
              <a:r>
                <a:rPr lang="ru-RU" altLang="ru-RU" sz="1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	</a:t>
              </a:r>
              <a:r>
                <a:rPr lang="ru-RU" altLang="ru-RU" sz="1400" b="1"/>
                <a:t>FE</a:t>
              </a:r>
              <a:endParaRPr lang="ru-RU" altLang="ru-RU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r>
                <a:rPr lang="ru-RU" altLang="ru-RU" sz="1400" b="1"/>
                <a:t>F. canadensis</a:t>
              </a:r>
              <a:r>
                <a:rPr lang="ru-RU" altLang="ru-RU" sz="1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	</a:t>
              </a:r>
              <a:r>
                <a:rPr lang="ru-RU" altLang="ru-RU" sz="1400" b="1"/>
                <a:t>FECAN</a:t>
              </a:r>
              <a:endParaRPr lang="ru-RU" altLang="ru-RU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r>
                <a:rPr lang="ru-RU" altLang="ru-RU" sz="1400" b="1"/>
                <a:t>F. domesticus</a:t>
              </a:r>
              <a:r>
                <a:rPr lang="ru-RU" altLang="ru-RU" sz="1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	</a:t>
              </a:r>
              <a:r>
                <a:rPr lang="ru-RU" altLang="ru-RU" sz="1400" b="1"/>
                <a:t>FEDOM</a:t>
              </a:r>
            </a:p>
          </p:txBody>
        </p:sp>
        <p:sp>
          <p:nvSpPr>
            <p:cNvPr id="29721" name="Line 25"/>
            <p:cNvSpPr>
              <a:spLocks noChangeShapeType="1"/>
            </p:cNvSpPr>
            <p:nvPr/>
          </p:nvSpPr>
          <p:spPr bwMode="auto">
            <a:xfrm>
              <a:off x="1967" y="2107"/>
              <a:ext cx="0" cy="47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22" name="Line 26"/>
            <p:cNvSpPr>
              <a:spLocks noChangeShapeType="1"/>
            </p:cNvSpPr>
            <p:nvPr/>
          </p:nvSpPr>
          <p:spPr bwMode="auto">
            <a:xfrm>
              <a:off x="918" y="2281"/>
              <a:ext cx="1723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23" name="Line 27"/>
            <p:cNvSpPr>
              <a:spLocks noChangeShapeType="1"/>
            </p:cNvSpPr>
            <p:nvPr/>
          </p:nvSpPr>
          <p:spPr bwMode="auto">
            <a:xfrm>
              <a:off x="917" y="2416"/>
              <a:ext cx="172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24" name="Text Box 28"/>
            <p:cNvSpPr txBox="1">
              <a:spLocks noChangeArrowheads="1"/>
            </p:cNvSpPr>
            <p:nvPr/>
          </p:nvSpPr>
          <p:spPr bwMode="auto">
            <a:xfrm>
              <a:off x="924" y="3292"/>
              <a:ext cx="1705" cy="472"/>
            </a:xfrm>
            <a:prstGeom prst="rect">
              <a:avLst/>
            </a:prstGeom>
            <a:solidFill>
              <a:srgbClr val="F29570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F30538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tabLst>
                  <a:tab pos="1714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1714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1714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1714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1714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14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14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14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14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400" b="1"/>
                <a:t>Дельта Невы</a:t>
              </a:r>
              <a:r>
                <a:rPr lang="en-US" altLang="ru-RU" sz="1400" b="1"/>
                <a:t>              </a:t>
              </a:r>
              <a:r>
                <a:rPr lang="ru-RU" altLang="ru-RU" sz="1400" b="1"/>
                <a:t>ДН</a:t>
              </a:r>
            </a:p>
            <a:p>
              <a:r>
                <a:rPr lang="ru-RU" altLang="ru-RU" sz="1400" b="1"/>
                <a:t>Елагин о-в</a:t>
              </a:r>
              <a:r>
                <a:rPr lang="en-US" altLang="ru-RU" sz="1400" b="1"/>
                <a:t>                  </a:t>
              </a:r>
              <a:r>
                <a:rPr lang="ru-RU" altLang="ru-RU" sz="1400" b="1"/>
                <a:t>ДНЕЛА</a:t>
              </a:r>
            </a:p>
            <a:p>
              <a:r>
                <a:rPr lang="ru-RU" altLang="ru-RU" sz="1400" b="1"/>
                <a:t>Васильевский о-в</a:t>
              </a:r>
              <a:r>
                <a:rPr lang="en-US" altLang="ru-RU" sz="1400" b="1"/>
                <a:t>      </a:t>
              </a:r>
              <a:r>
                <a:rPr lang="ru-RU" altLang="ru-RU" sz="1400" b="1"/>
                <a:t>ДНВАС</a:t>
              </a:r>
            </a:p>
          </p:txBody>
        </p:sp>
        <p:sp>
          <p:nvSpPr>
            <p:cNvPr id="29725" name="Line 29"/>
            <p:cNvSpPr>
              <a:spLocks noChangeShapeType="1"/>
            </p:cNvSpPr>
            <p:nvPr/>
          </p:nvSpPr>
          <p:spPr bwMode="auto">
            <a:xfrm>
              <a:off x="1962" y="3283"/>
              <a:ext cx="0" cy="48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26" name="Line 30"/>
            <p:cNvSpPr>
              <a:spLocks noChangeShapeType="1"/>
            </p:cNvSpPr>
            <p:nvPr/>
          </p:nvSpPr>
          <p:spPr bwMode="auto">
            <a:xfrm>
              <a:off x="922" y="3466"/>
              <a:ext cx="170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27" name="Line 31"/>
            <p:cNvSpPr>
              <a:spLocks noChangeShapeType="1"/>
            </p:cNvSpPr>
            <p:nvPr/>
          </p:nvSpPr>
          <p:spPr bwMode="auto">
            <a:xfrm flipV="1">
              <a:off x="922" y="3600"/>
              <a:ext cx="1707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28" name="Line 32"/>
            <p:cNvSpPr>
              <a:spLocks noChangeShapeType="1"/>
            </p:cNvSpPr>
            <p:nvPr/>
          </p:nvSpPr>
          <p:spPr bwMode="auto">
            <a:xfrm flipH="1">
              <a:off x="548" y="1023"/>
              <a:ext cx="8" cy="2667"/>
            </a:xfrm>
            <a:prstGeom prst="line">
              <a:avLst/>
            </a:prstGeom>
            <a:noFill/>
            <a:ln w="28575">
              <a:solidFill>
                <a:srgbClr val="F2957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2700" dir="10800000" algn="ctr" rotWithShape="0">
                      <a:srgbClr val="FFFFC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29" name="Line 33"/>
            <p:cNvSpPr>
              <a:spLocks noChangeShapeType="1"/>
            </p:cNvSpPr>
            <p:nvPr/>
          </p:nvSpPr>
          <p:spPr bwMode="auto">
            <a:xfrm>
              <a:off x="960" y="1437"/>
              <a:ext cx="0" cy="64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C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30" name="Line 34"/>
            <p:cNvSpPr>
              <a:spLocks noChangeShapeType="1"/>
            </p:cNvSpPr>
            <p:nvPr/>
          </p:nvSpPr>
          <p:spPr bwMode="auto">
            <a:xfrm>
              <a:off x="764" y="1233"/>
              <a:ext cx="0" cy="1713"/>
            </a:xfrm>
            <a:prstGeom prst="line">
              <a:avLst/>
            </a:prstGeom>
            <a:noFill/>
            <a:ln w="28575">
              <a:solidFill>
                <a:srgbClr val="FFCC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31" name="Text Box 35"/>
            <p:cNvSpPr txBox="1">
              <a:spLocks noChangeArrowheads="1"/>
            </p:cNvSpPr>
            <p:nvPr/>
          </p:nvSpPr>
          <p:spPr bwMode="auto">
            <a:xfrm>
              <a:off x="914" y="2693"/>
              <a:ext cx="1715" cy="472"/>
            </a:xfrm>
            <a:prstGeom prst="rect">
              <a:avLst/>
            </a:prstGeom>
            <a:solidFill>
              <a:srgbClr val="FFCC66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3B8E3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ru-RU" sz="1400" b="1"/>
                <a:t>Ctenocephalides          CT</a:t>
              </a:r>
              <a:endParaRPr lang="en-US" altLang="ru-RU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r>
                <a:rPr lang="en-US" altLang="ru-RU" sz="1400" b="1"/>
                <a:t>C.felis                          CTFEL</a:t>
              </a:r>
              <a:endParaRPr lang="en-US" altLang="ru-RU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r>
                <a:rPr lang="en-US" altLang="ru-RU" sz="1400" b="1"/>
                <a:t>C. canis</a:t>
              </a:r>
              <a:r>
                <a:rPr lang="en-US" altLang="ru-RU" sz="1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                      </a:t>
              </a:r>
              <a:r>
                <a:rPr lang="en-US" altLang="ru-RU" sz="1400" b="1"/>
                <a:t>CTCAN</a:t>
              </a:r>
              <a:endParaRPr lang="ru-RU" altLang="ru-RU" sz="1400" b="1"/>
            </a:p>
          </p:txBody>
        </p:sp>
        <p:sp>
          <p:nvSpPr>
            <p:cNvPr id="29732" name="Line 36"/>
            <p:cNvSpPr>
              <a:spLocks noChangeShapeType="1"/>
            </p:cNvSpPr>
            <p:nvPr/>
          </p:nvSpPr>
          <p:spPr bwMode="auto">
            <a:xfrm>
              <a:off x="915" y="2862"/>
              <a:ext cx="1707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33" name="Line 37"/>
            <p:cNvSpPr>
              <a:spLocks noChangeShapeType="1"/>
            </p:cNvSpPr>
            <p:nvPr/>
          </p:nvSpPr>
          <p:spPr bwMode="auto">
            <a:xfrm>
              <a:off x="915" y="2997"/>
              <a:ext cx="1707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34" name="Line 38"/>
            <p:cNvSpPr>
              <a:spLocks noChangeShapeType="1"/>
            </p:cNvSpPr>
            <p:nvPr/>
          </p:nvSpPr>
          <p:spPr bwMode="auto">
            <a:xfrm>
              <a:off x="1964" y="2694"/>
              <a:ext cx="0" cy="47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58" name="Line 62"/>
            <p:cNvSpPr>
              <a:spLocks noChangeShapeType="1"/>
            </p:cNvSpPr>
            <p:nvPr/>
          </p:nvSpPr>
          <p:spPr bwMode="auto">
            <a:xfrm>
              <a:off x="755" y="2944"/>
              <a:ext cx="141" cy="0"/>
            </a:xfrm>
            <a:prstGeom prst="line">
              <a:avLst/>
            </a:prstGeom>
            <a:noFill/>
            <a:ln w="28575">
              <a:solidFill>
                <a:srgbClr val="FFCC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59" name="Line 63"/>
            <p:cNvSpPr>
              <a:spLocks noChangeShapeType="1"/>
            </p:cNvSpPr>
            <p:nvPr/>
          </p:nvSpPr>
          <p:spPr bwMode="auto">
            <a:xfrm>
              <a:off x="547" y="3681"/>
              <a:ext cx="372" cy="1"/>
            </a:xfrm>
            <a:prstGeom prst="line">
              <a:avLst/>
            </a:prstGeom>
            <a:noFill/>
            <a:ln w="28575">
              <a:solidFill>
                <a:srgbClr val="F39A77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3094" y="6260123"/>
            <a:ext cx="10349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Правило нормализации данных</a:t>
            </a:r>
            <a:r>
              <a:rPr lang="en-US" dirty="0"/>
              <a:t> - </a:t>
            </a:r>
            <a:r>
              <a:rPr lang="ru-RU" dirty="0"/>
              <a:t>таблицы-классификаторы отражают один строго определенный аспект</a:t>
            </a:r>
          </a:p>
        </p:txBody>
      </p:sp>
    </p:spTree>
    <p:extLst>
      <p:ext uri="{BB962C8B-B14F-4D97-AF65-F5344CB8AC3E}">
        <p14:creationId xmlns:p14="http://schemas.microsoft.com/office/powerpoint/2010/main" val="8123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9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9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60350"/>
            <a:ext cx="9256713" cy="692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</a:extLst>
        </p:spPr>
        <p:txBody>
          <a:bodyPr anchor="b"/>
          <a:lstStyle/>
          <a:p>
            <a:pPr marL="838200" indent="-838200"/>
            <a:r>
              <a:rPr lang="ru-RU" altLang="ru-RU" sz="2200" dirty="0">
                <a:solidFill>
                  <a:srgbClr val="FFFF00"/>
                </a:solidFill>
                <a:latin typeface="+mn-lt"/>
              </a:rPr>
              <a:t>АНАЛИТИЧЕСКИЕ ВОЗМОЖНОСТИСИСТЕМЫ PARHOST1</a:t>
            </a:r>
            <a:r>
              <a:rPr lang="en-US" altLang="ru-RU" sz="4000" dirty="0">
                <a:solidFill>
                  <a:srgbClr val="FFFF00"/>
                </a:solidFill>
                <a:latin typeface="+mn-lt"/>
              </a:rPr>
              <a:t> </a:t>
            </a:r>
            <a:endParaRPr lang="ru-RU" altLang="ru-RU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39901" y="3176589"/>
            <a:ext cx="8785225" cy="3348037"/>
          </a:xfrm>
        </p:spPr>
        <p:txBody>
          <a:bodyPr/>
          <a:lstStyle/>
          <a:p>
            <a:pPr marL="87313" indent="-87313">
              <a:buNone/>
            </a:pPr>
            <a:r>
              <a:rPr lang="ru-RU" altLang="ru-RU" dirty="0">
                <a:solidFill>
                  <a:srgbClr val="FFFF00"/>
                </a:solidFill>
                <a:latin typeface="+mj-lt"/>
              </a:rPr>
              <a:t>Структура основных и производных (фактографических)</a:t>
            </a:r>
          </a:p>
          <a:p>
            <a:pPr marL="87313" indent="-87313">
              <a:buNone/>
            </a:pPr>
            <a:r>
              <a:rPr lang="ru-RU" altLang="ru-RU" sz="9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ru-RU" altLang="ru-RU" sz="2400" b="1" dirty="0">
                <a:solidFill>
                  <a:srgbClr val="FFFF00"/>
                </a:solidFill>
                <a:latin typeface="+mj-lt"/>
              </a:rPr>
              <a:t>таблиц позволяет создавать аналитические запросы с учетом иерархических отношений таксонов </a:t>
            </a:r>
          </a:p>
          <a:p>
            <a:pPr marL="630238" lvl="1" indent="-363538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ru-RU" altLang="ru-RU" sz="2000" b="1" dirty="0">
                <a:solidFill>
                  <a:srgbClr val="FFFF00"/>
                </a:solidFill>
                <a:latin typeface="+mj-lt"/>
              </a:rPr>
              <a:t>паразитов </a:t>
            </a:r>
          </a:p>
          <a:p>
            <a:pPr marL="630238" lvl="1" indent="-363538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ru-RU" altLang="ru-RU" sz="2000" b="1" dirty="0">
                <a:solidFill>
                  <a:srgbClr val="FFFF00"/>
                </a:solidFill>
                <a:latin typeface="+mj-lt"/>
              </a:rPr>
              <a:t>хозяев </a:t>
            </a:r>
          </a:p>
          <a:p>
            <a:pPr marL="630238" lvl="1" indent="-363538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ru-RU" altLang="ru-RU" sz="2000" b="1" dirty="0">
                <a:solidFill>
                  <a:srgbClr val="FFFF00"/>
                </a:solidFill>
                <a:latin typeface="+mj-lt"/>
              </a:rPr>
              <a:t>географических регионов </a:t>
            </a:r>
          </a:p>
          <a:p>
            <a:pPr marL="630238" lvl="1" indent="-363538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ru-RU" altLang="ru-RU" sz="2000" b="1" dirty="0">
                <a:solidFill>
                  <a:srgbClr val="FFFF00"/>
                </a:solidFill>
                <a:latin typeface="+mj-lt"/>
              </a:rPr>
              <a:t>морфологических образований</a:t>
            </a:r>
            <a:endParaRPr lang="ru-RU" altLang="ru-RU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89828" name="Text Box 4"/>
          <p:cNvSpPr txBox="1">
            <a:spLocks noChangeArrowheads="1"/>
          </p:cNvSpPr>
          <p:nvPr/>
        </p:nvSpPr>
        <p:spPr bwMode="auto">
          <a:xfrm>
            <a:off x="1811339" y="981075"/>
            <a:ext cx="82454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1200" indent="-711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3348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1287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solidFill>
                  <a:srgbClr val="FFFF00"/>
                </a:solidFill>
                <a:latin typeface="+mj-lt"/>
              </a:rPr>
              <a:t>Всего в ИАС имеется 80 аналитических запросов,</a:t>
            </a:r>
            <a:r>
              <a:rPr lang="ru-RU" altLang="ru-RU" sz="2400" dirty="0">
                <a:solidFill>
                  <a:srgbClr val="FFFF00"/>
                </a:solidFill>
                <a:latin typeface="+mj-lt"/>
              </a:rPr>
              <a:t> </a:t>
            </a:r>
          </a:p>
          <a:p>
            <a:r>
              <a:rPr lang="ru-RU" altLang="ru-RU" sz="2000" dirty="0">
                <a:solidFill>
                  <a:srgbClr val="FFFF00"/>
                </a:solidFill>
                <a:latin typeface="+mj-lt"/>
              </a:rPr>
              <a:t>позволяющих обобщать и анализировать данные по  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2000" dirty="0" err="1">
                <a:solidFill>
                  <a:srgbClr val="FFFF00"/>
                </a:solidFill>
                <a:latin typeface="+mj-lt"/>
              </a:rPr>
              <a:t>паразито-хозяинным</a:t>
            </a:r>
            <a:r>
              <a:rPr lang="ru-RU" altLang="ru-RU" sz="2000" dirty="0">
                <a:solidFill>
                  <a:srgbClr val="FFFF00"/>
                </a:solidFill>
                <a:latin typeface="+mj-lt"/>
              </a:rPr>
              <a:t> связям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2000" dirty="0">
                <a:solidFill>
                  <a:srgbClr val="FFFF00"/>
                </a:solidFill>
                <a:latin typeface="+mj-lt"/>
              </a:rPr>
              <a:t>распространению 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2000" dirty="0">
                <a:solidFill>
                  <a:srgbClr val="FFFF00"/>
                </a:solidFill>
                <a:latin typeface="+mj-lt"/>
              </a:rPr>
              <a:t>строению блох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ru-RU" altLang="ru-RU" sz="2000" u="sng" dirty="0">
                <a:solidFill>
                  <a:srgbClr val="FFFF00"/>
                </a:solidFill>
                <a:latin typeface="+mj-lt"/>
              </a:rPr>
              <a:t>отдельно и в их связи</a:t>
            </a:r>
            <a:endParaRPr lang="ru-RU" altLang="ru-RU" sz="1600" dirty="0">
              <a:solidFill>
                <a:srgbClr val="FFFF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521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51" y="0"/>
            <a:ext cx="4843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61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4" name="Picture 4" descr="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766763"/>
            <a:ext cx="8402638" cy="58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045" name="Text Box 5"/>
          <p:cNvSpPr txBox="1">
            <a:spLocks noChangeArrowheads="1"/>
          </p:cNvSpPr>
          <p:nvPr/>
        </p:nvSpPr>
        <p:spPr bwMode="auto">
          <a:xfrm>
            <a:off x="5106256" y="139700"/>
            <a:ext cx="20096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САЙТ ПО БЛОХАМ</a:t>
            </a:r>
            <a:endParaRPr lang="en-US" altLang="ru-RU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776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5139" r="5244" b="6527"/>
          <a:stretch/>
        </p:blipFill>
        <p:spPr>
          <a:xfrm>
            <a:off x="4143185" y="794323"/>
            <a:ext cx="4422406" cy="5871922"/>
          </a:xfrm>
          <a:prstGeom prst="rect">
            <a:avLst/>
          </a:prstGeom>
        </p:spPr>
      </p:pic>
      <p:pic>
        <p:nvPicPr>
          <p:cNvPr id="3074" name="Picture 2" descr="Жорес Иванович Алфёров: легенда физики последнего столети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r="4084"/>
          <a:stretch/>
        </p:blipFill>
        <p:spPr bwMode="auto">
          <a:xfrm>
            <a:off x="190500" y="466725"/>
            <a:ext cx="3491057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Информация | Санкт-Петербургский научный центр РАН | СПбНЦ РА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r="976"/>
          <a:stretch/>
        </p:blipFill>
        <p:spPr bwMode="auto">
          <a:xfrm>
            <a:off x="104775" y="3629025"/>
            <a:ext cx="410527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ергей Инге-Вечтомов: «Я благодарен матери, что мы остались в блокадном  Ленинграде, — этот опыт дорогого стоит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432" y="1552574"/>
            <a:ext cx="2991191" cy="478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7213" y="160774"/>
            <a:ext cx="6973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«СТРУКТУРИРОВАННЫЕ ДАННЫЕ»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2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260" y="974927"/>
            <a:ext cx="79248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01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ChangeArrowheads="1"/>
          </p:cNvSpPr>
          <p:nvPr/>
        </p:nvSpPr>
        <p:spPr bwMode="auto">
          <a:xfrm>
            <a:off x="2317751" y="1241307"/>
            <a:ext cx="7713663" cy="832087"/>
          </a:xfrm>
          <a:prstGeom prst="rect">
            <a:avLst/>
          </a:prstGeom>
          <a:solidFill>
            <a:srgbClr val="00CC97"/>
          </a:solidFill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46800" rIns="18000" anchor="ctr">
            <a:spAutoFit/>
          </a:bodyPr>
          <a:lstStyle/>
          <a:p>
            <a:pPr algn="ctr" eaLnBrk="0" hangingPunct="0"/>
            <a:r>
              <a:rPr lang="ru-RU" altLang="ru-RU" sz="2400" dirty="0">
                <a:latin typeface="+mj-lt"/>
              </a:rPr>
              <a:t>Данные по</a:t>
            </a:r>
            <a:r>
              <a:rPr lang="en-US" altLang="ru-RU" sz="2400" dirty="0">
                <a:latin typeface="+mj-lt"/>
              </a:rPr>
              <a:t> </a:t>
            </a:r>
            <a:r>
              <a:rPr lang="ru-RU" altLang="ru-RU" sz="2400" dirty="0">
                <a:latin typeface="+mj-lt"/>
              </a:rPr>
              <a:t>строению, распространению и </a:t>
            </a:r>
            <a:r>
              <a:rPr lang="ru-RU" altLang="ru-RU" sz="2400" dirty="0" err="1">
                <a:latin typeface="+mj-lt"/>
              </a:rPr>
              <a:t>паразито-хозяинным</a:t>
            </a:r>
            <a:r>
              <a:rPr lang="ru-RU" altLang="ru-RU" sz="2400" dirty="0">
                <a:latin typeface="+mj-lt"/>
              </a:rPr>
              <a:t> связям  - классификации  различных аспектов</a:t>
            </a:r>
          </a:p>
        </p:txBody>
      </p:sp>
      <p:sp>
        <p:nvSpPr>
          <p:cNvPr id="650243" name="Rectangle 3"/>
          <p:cNvSpPr>
            <a:spLocks noChangeArrowheads="1"/>
          </p:cNvSpPr>
          <p:nvPr/>
        </p:nvSpPr>
        <p:spPr bwMode="auto">
          <a:xfrm>
            <a:off x="2514600" y="236539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dirty="0"/>
              <a:t>СХЕМА ОБОСНОВАНИЯ ВЫСШЕГО ТАКСОНА СРЕДСТВАМИ СИСТЕМЫ </a:t>
            </a:r>
            <a:r>
              <a:rPr lang="en-US" altLang="ru-RU" sz="2400" dirty="0"/>
              <a:t>PARHOST1</a:t>
            </a:r>
            <a:endParaRPr lang="ru-RU" altLang="ru-RU" sz="2400" b="1" dirty="0"/>
          </a:p>
        </p:txBody>
      </p:sp>
      <p:pic>
        <p:nvPicPr>
          <p:cNvPr id="650244" name="Picture 4" descr="img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r="20029"/>
          <a:stretch>
            <a:fillRect/>
          </a:stretch>
        </p:blipFill>
        <p:spPr bwMode="auto">
          <a:xfrm>
            <a:off x="4418014" y="1755775"/>
            <a:ext cx="3228975" cy="36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0245" name="Line 5"/>
          <p:cNvSpPr>
            <a:spLocks noChangeShapeType="1"/>
          </p:cNvSpPr>
          <p:nvPr/>
        </p:nvSpPr>
        <p:spPr bwMode="auto">
          <a:xfrm flipH="1" flipV="1">
            <a:off x="6510339" y="3730625"/>
            <a:ext cx="1260475" cy="1270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/>
          <a:lstStyle/>
          <a:p>
            <a:endParaRPr lang="ru-RU"/>
          </a:p>
        </p:txBody>
      </p:sp>
      <p:sp>
        <p:nvSpPr>
          <p:cNvPr id="650246" name="Text Box 6"/>
          <p:cNvSpPr txBox="1">
            <a:spLocks noChangeArrowheads="1"/>
          </p:cNvSpPr>
          <p:nvPr/>
        </p:nvSpPr>
        <p:spPr bwMode="auto">
          <a:xfrm>
            <a:off x="7716839" y="2951163"/>
            <a:ext cx="2333625" cy="1123990"/>
          </a:xfrm>
          <a:prstGeom prst="rect">
            <a:avLst/>
          </a:prstGeom>
          <a:solidFill>
            <a:srgbClr val="FFCC66"/>
          </a:solidFill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18800" rIns="18000" bIns="26280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400" dirty="0">
                <a:latin typeface="+mj-lt"/>
              </a:rPr>
              <a:t>Уровни классификаций</a:t>
            </a:r>
          </a:p>
        </p:txBody>
      </p:sp>
      <p:sp>
        <p:nvSpPr>
          <p:cNvPr id="650247" name="Text Box 7"/>
          <p:cNvSpPr txBox="1">
            <a:spLocks noChangeArrowheads="1"/>
          </p:cNvSpPr>
          <p:nvPr/>
        </p:nvSpPr>
        <p:spPr bwMode="auto">
          <a:xfrm>
            <a:off x="2135188" y="2670175"/>
            <a:ext cx="2222500" cy="1993900"/>
          </a:xfrm>
          <a:prstGeom prst="rect">
            <a:avLst/>
          </a:prstGeom>
          <a:solidFill>
            <a:srgbClr val="FFCC66"/>
          </a:solidFill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400" dirty="0">
                <a:latin typeface="+mj-lt"/>
              </a:rPr>
              <a:t>Область корреляций  особенностей различных аспектов</a:t>
            </a:r>
          </a:p>
        </p:txBody>
      </p:sp>
      <p:sp>
        <p:nvSpPr>
          <p:cNvPr id="650248" name="Line 8"/>
          <p:cNvSpPr>
            <a:spLocks noChangeShapeType="1"/>
          </p:cNvSpPr>
          <p:nvPr/>
        </p:nvSpPr>
        <p:spPr bwMode="auto">
          <a:xfrm flipV="1">
            <a:off x="4389438" y="3756025"/>
            <a:ext cx="1427162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/>
          <a:lstStyle/>
          <a:p>
            <a:endParaRPr lang="ru-RU"/>
          </a:p>
        </p:txBody>
      </p:sp>
      <p:sp>
        <p:nvSpPr>
          <p:cNvPr id="650249" name="Text Box 9"/>
          <p:cNvSpPr txBox="1">
            <a:spLocks noChangeArrowheads="1"/>
          </p:cNvSpPr>
          <p:nvPr/>
        </p:nvSpPr>
        <p:spPr bwMode="auto">
          <a:xfrm>
            <a:off x="2297114" y="5133976"/>
            <a:ext cx="7762875" cy="1275213"/>
          </a:xfrm>
          <a:prstGeom prst="rect">
            <a:avLst/>
          </a:prstGeom>
          <a:solidFill>
            <a:srgbClr val="F08B62"/>
          </a:solidFill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82800" bIns="8280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ru-RU" sz="2400" dirty="0">
                <a:latin typeface="+mj-lt"/>
              </a:rPr>
              <a:t>Устойчивость  взаимодействия</a:t>
            </a:r>
            <a:r>
              <a:rPr lang="ru-RU" altLang="ru-RU" sz="2400" dirty="0">
                <a:latin typeface="+mj-lt"/>
                <a:cs typeface="Times New Roman" panose="02020603050405020304" pitchFamily="18" charset="0"/>
              </a:rPr>
              <a:t> </a:t>
            </a:r>
            <a:br>
              <a:rPr lang="ru-RU" altLang="ru-RU" sz="2400" dirty="0">
                <a:latin typeface="+mj-lt"/>
              </a:rPr>
            </a:br>
            <a:r>
              <a:rPr lang="ru-RU" altLang="ru-RU" sz="2400" dirty="0">
                <a:latin typeface="+mj-lt"/>
              </a:rPr>
              <a:t>причинно-следственных цепей </a:t>
            </a:r>
            <a:br>
              <a:rPr lang="ru-RU" altLang="ru-RU" sz="2400" dirty="0">
                <a:latin typeface="+mj-lt"/>
              </a:rPr>
            </a:br>
            <a:r>
              <a:rPr lang="ru-RU" altLang="ru-RU" sz="2400" dirty="0">
                <a:latin typeface="+mj-lt"/>
              </a:rPr>
              <a:t>определяет</a:t>
            </a:r>
            <a:r>
              <a:rPr lang="ru-RU" altLang="ru-RU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+mj-lt"/>
              </a:rPr>
              <a:t>степень дискретности высших таксонов</a:t>
            </a:r>
          </a:p>
        </p:txBody>
      </p:sp>
    </p:spTree>
    <p:extLst>
      <p:ext uri="{BB962C8B-B14F-4D97-AF65-F5344CB8AC3E}">
        <p14:creationId xmlns:p14="http://schemas.microsoft.com/office/powerpoint/2010/main" val="3525127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444" y="133349"/>
            <a:ext cx="2423015" cy="32306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6325" y="616323"/>
            <a:ext cx="3697943" cy="2465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7695" y="352424"/>
            <a:ext cx="67504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Паразитические </a:t>
            </a:r>
            <a:r>
              <a:rPr lang="ru-RU" dirty="0" err="1">
                <a:solidFill>
                  <a:srgbClr val="FFFF00"/>
                </a:solidFill>
              </a:rPr>
              <a:t>акариформные</a:t>
            </a:r>
            <a:r>
              <a:rPr lang="ru-RU" dirty="0">
                <a:solidFill>
                  <a:srgbClr val="FFFF00"/>
                </a:solidFill>
              </a:rPr>
              <a:t> клещи - паразитов млекопитающих и птиц</a:t>
            </a:r>
          </a:p>
          <a:p>
            <a:pPr algn="ctr"/>
            <a:r>
              <a:rPr lang="ru-RU" sz="1600" dirty="0">
                <a:solidFill>
                  <a:srgbClr val="FFFF00"/>
                </a:solidFill>
              </a:rPr>
              <a:t>Описано</a:t>
            </a:r>
            <a:r>
              <a:rPr lang="ru-RU" sz="1400" dirty="0">
                <a:solidFill>
                  <a:srgbClr val="FFFF00"/>
                </a:solidFill>
              </a:rPr>
              <a:t> более 1000 новых видов и 80 новых родов мировой фауны</a:t>
            </a: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24" y="1621904"/>
            <a:ext cx="3014176" cy="368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025" y="1524001"/>
            <a:ext cx="3348764" cy="3727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0498" y="5460439"/>
            <a:ext cx="4549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А.В. Бочков описал 445 видов, 44 родов, 7 таксонов группы семейства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5446678"/>
            <a:ext cx="4853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rgbClr val="FFFF00"/>
                </a:solidFill>
              </a:rPr>
              <a:t>С.В. Миронов описал 540 таксонов видового и 75 таксонов родового уровней</a:t>
            </a:r>
          </a:p>
        </p:txBody>
      </p:sp>
    </p:spTree>
    <p:extLst>
      <p:ext uri="{BB962C8B-B14F-4D97-AF65-F5344CB8AC3E}">
        <p14:creationId xmlns:p14="http://schemas.microsoft.com/office/powerpoint/2010/main" val="930812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762000"/>
          </a:xfrm>
        </p:spPr>
        <p:txBody>
          <a:bodyPr/>
          <a:lstStyle/>
          <a:p>
            <a:pPr algn="r"/>
            <a:r>
              <a:rPr lang="ru-RU" alt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методологические положения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371600"/>
            <a:ext cx="7772400" cy="4876800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Степень устойчивости в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заимодействия 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причинно-следственных цепей 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может быть различной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</a:t>
            </a:r>
            <a:endParaRPr lang="en-US" altLang="ru-RU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Степень устойчивости взаимодействия 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обуславливает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наблюдаемую в природе различную степень дискретность высших таксонов. </a:t>
            </a:r>
            <a:endParaRPr lang="ru-RU" altLang="ru-RU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Для установления высшего таксона необходимо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выявить устойчивые комбинации свойств, принадлежащим различным автономным 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причинно-следственным цепям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endParaRPr lang="ru-RU" altLang="ru-RU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Для выявления устойчивой комбинации необходимо иерархически у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порядочи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ть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информацию о многообразии форм строения каждой из морфофункциональных подсистем организмов,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данные о распространении и </a:t>
            </a:r>
            <a:r>
              <a:rPr lang="ru-RU" altLang="ru-RU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паразито-хозяинных</a:t>
            </a:r>
            <a:r>
              <a:rPr lang="ru-RU" alt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связях</a:t>
            </a:r>
          </a:p>
          <a:p>
            <a:endParaRPr lang="ru-RU" altLang="ru-RU" sz="23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4" descr="img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r="20029"/>
          <a:stretch>
            <a:fillRect/>
          </a:stretch>
        </p:blipFill>
        <p:spPr bwMode="auto">
          <a:xfrm>
            <a:off x="131764" y="142875"/>
            <a:ext cx="2097913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686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76500" y="265113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КРАТКИЕ ИТОГИ ИССЛЕДОВАНИЙ</a:t>
            </a:r>
            <a:endParaRPr lang="en-US" alt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93888" y="1558926"/>
            <a:ext cx="82296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indent="12700"/>
            <a:r>
              <a:rPr lang="ru-RU" altLang="ru-RU" sz="2400" b="1" dirty="0">
                <a:solidFill>
                  <a:srgbClr val="FFFFFF"/>
                </a:solidFill>
              </a:rPr>
              <a:t>методы морфологических исследований </a:t>
            </a:r>
          </a:p>
          <a:p>
            <a:pPr indent="12700"/>
            <a:r>
              <a:rPr lang="ru-RU" altLang="ru-RU" sz="2400" b="1" dirty="0">
                <a:solidFill>
                  <a:srgbClr val="FFFFFF"/>
                </a:solidFill>
              </a:rPr>
              <a:t>применение ИАС </a:t>
            </a:r>
            <a:r>
              <a:rPr lang="en-US" altLang="ru-RU" sz="2400" b="1" dirty="0">
                <a:solidFill>
                  <a:srgbClr val="FFFFFF"/>
                </a:solidFill>
              </a:rPr>
              <a:t>PARHOST1</a:t>
            </a:r>
          </a:p>
          <a:p>
            <a:pPr indent="12700"/>
            <a:endParaRPr lang="en-US" altLang="ru-RU" sz="2400" b="1" dirty="0">
              <a:solidFill>
                <a:srgbClr val="FFFFFF"/>
              </a:solidFill>
            </a:endParaRPr>
          </a:p>
          <a:p>
            <a:pPr indent="12700">
              <a:buNone/>
            </a:pPr>
            <a:r>
              <a:rPr lang="ru-RU" altLang="ru-RU" sz="2400" b="1" dirty="0">
                <a:solidFill>
                  <a:srgbClr val="FFFFFF"/>
                </a:solidFill>
              </a:rPr>
              <a:t>позволили </a:t>
            </a:r>
            <a:endParaRPr lang="en-US" altLang="ru-RU" sz="2400" b="1" dirty="0">
              <a:solidFill>
                <a:srgbClr val="FFFFFF"/>
              </a:solidFill>
            </a:endParaRPr>
          </a:p>
          <a:p>
            <a:pPr indent="12700"/>
            <a:r>
              <a:rPr lang="ru-RU" altLang="ru-RU" sz="2400" b="1" dirty="0">
                <a:solidFill>
                  <a:srgbClr val="FFFFFF"/>
                </a:solidFill>
              </a:rPr>
              <a:t>впервые обосновать классификацию отряда с учетом особенностей распространения и </a:t>
            </a:r>
            <a:r>
              <a:rPr lang="ru-RU" altLang="ru-RU" sz="2400" b="1" dirty="0" err="1">
                <a:solidFill>
                  <a:srgbClr val="FFFFFF"/>
                </a:solidFill>
              </a:rPr>
              <a:t>паразито-хозяинных</a:t>
            </a:r>
            <a:r>
              <a:rPr lang="ru-RU" altLang="ru-RU" sz="2400" b="1" dirty="0">
                <a:solidFill>
                  <a:srgbClr val="FFFFFF"/>
                </a:solidFill>
              </a:rPr>
              <a:t> связей таксонов блох; </a:t>
            </a:r>
            <a:endParaRPr lang="en-US" altLang="ru-RU" sz="2400" b="1" dirty="0">
              <a:solidFill>
                <a:srgbClr val="FFFFFF"/>
              </a:solidFill>
            </a:endParaRPr>
          </a:p>
          <a:p>
            <a:pPr indent="12700"/>
            <a:r>
              <a:rPr lang="ru-RU" altLang="ru-RU" sz="2400" b="1" dirty="0">
                <a:solidFill>
                  <a:srgbClr val="FFFFFF"/>
                </a:solidFill>
              </a:rPr>
              <a:t>впервые оценить распространение отряда в целом,</a:t>
            </a:r>
            <a:r>
              <a:rPr lang="en-US" altLang="ru-RU" sz="2400" b="1" dirty="0">
                <a:solidFill>
                  <a:srgbClr val="FFFFFF"/>
                </a:solidFill>
              </a:rPr>
              <a:t> </a:t>
            </a:r>
            <a:r>
              <a:rPr lang="ru-RU" altLang="ru-RU" sz="2400" b="1" dirty="0">
                <a:solidFill>
                  <a:srgbClr val="FFFFFF"/>
                </a:solidFill>
              </a:rPr>
              <a:t> связи его фаун на различных континентах; </a:t>
            </a:r>
            <a:endParaRPr lang="en-US" altLang="ru-RU" sz="2400" b="1" dirty="0">
              <a:solidFill>
                <a:srgbClr val="FFFFFF"/>
              </a:solidFill>
            </a:endParaRPr>
          </a:p>
          <a:p>
            <a:pPr indent="12700"/>
            <a:r>
              <a:rPr lang="ru-RU" altLang="ru-RU" sz="2400" b="1" dirty="0">
                <a:solidFill>
                  <a:srgbClr val="FFFFFF"/>
                </a:solidFill>
              </a:rPr>
              <a:t>сформулировать гипотезу о происхождении отряда и путях распространения</a:t>
            </a:r>
            <a:r>
              <a:rPr lang="en-US" altLang="ru-RU" dirty="0"/>
              <a:t> </a:t>
            </a:r>
            <a:r>
              <a:rPr lang="ru-RU" altLang="ru-RU" dirty="0"/>
              <a:t> </a:t>
            </a:r>
            <a:r>
              <a:rPr lang="ru-RU" altLang="ru-RU" sz="2400" b="1" dirty="0">
                <a:solidFill>
                  <a:srgbClr val="FFFFFF"/>
                </a:solidFill>
              </a:rPr>
              <a:t>его представителей</a:t>
            </a:r>
            <a:endParaRPr lang="en-US" altLang="ru-RU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4" descr="img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r="20029"/>
          <a:stretch>
            <a:fillRect/>
          </a:stretch>
        </p:blipFill>
        <p:spPr bwMode="auto">
          <a:xfrm>
            <a:off x="131764" y="142875"/>
            <a:ext cx="2097913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509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59" y="361949"/>
            <a:ext cx="8600316" cy="6067425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1466850" y="1066800"/>
            <a:ext cx="371475" cy="0"/>
          </a:xfrm>
          <a:prstGeom prst="straightConnector1">
            <a:avLst/>
          </a:prstGeom>
          <a:ln w="19050">
            <a:solidFill>
              <a:srgbClr val="FF0000">
                <a:alpha val="9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485900" y="4743450"/>
            <a:ext cx="1571625" cy="9525"/>
          </a:xfrm>
          <a:prstGeom prst="straightConnector1">
            <a:avLst/>
          </a:prstGeom>
          <a:ln w="19050">
            <a:solidFill>
              <a:srgbClr val="FF0000">
                <a:alpha val="9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img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r="20029"/>
          <a:stretch>
            <a:fillRect/>
          </a:stretch>
        </p:blipFill>
        <p:spPr bwMode="auto">
          <a:xfrm>
            <a:off x="9551989" y="0"/>
            <a:ext cx="2097913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Игорь  Смирн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1" y="2035628"/>
            <a:ext cx="19050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Лобанов Андрей Львови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046" y="2264002"/>
            <a:ext cx="28575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936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60260" cy="1325563"/>
          </a:xfrm>
        </p:spPr>
        <p:txBody>
          <a:bodyPr/>
          <a:lstStyle/>
          <a:p>
            <a:r>
              <a:rPr lang="ru-RU" dirty="0"/>
              <a:t>СТАНДАРТ </a:t>
            </a:r>
            <a:r>
              <a:rPr lang="en-US" dirty="0"/>
              <a:t>ZOOCOD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2" y="365125"/>
            <a:ext cx="5324708" cy="6361378"/>
          </a:xfrm>
        </p:spPr>
      </p:pic>
    </p:spTree>
    <p:extLst>
      <p:ext uri="{BB962C8B-B14F-4D97-AF65-F5344CB8AC3E}">
        <p14:creationId xmlns:p14="http://schemas.microsoft.com/office/powerpoint/2010/main" val="37493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Стандарты </a:t>
            </a:r>
            <a:r>
              <a:rPr lang="en-US" dirty="0"/>
              <a:t>ZOOCOD1</a:t>
            </a:r>
            <a:r>
              <a:rPr lang="ru-RU" dirty="0"/>
              <a:t>, </a:t>
            </a:r>
            <a:r>
              <a:rPr lang="en-US" dirty="0"/>
              <a:t>ZOOCOD</a:t>
            </a:r>
            <a:r>
              <a:rPr lang="ru-RU" dirty="0"/>
              <a:t>2 и </a:t>
            </a:r>
            <a:r>
              <a:rPr lang="en-US" dirty="0"/>
              <a:t>ZOOCOD3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3616"/>
            <a:ext cx="10515600" cy="4295355"/>
          </a:xfrm>
        </p:spPr>
      </p:pic>
    </p:spTree>
    <p:extLst>
      <p:ext uri="{BB962C8B-B14F-4D97-AF65-F5344CB8AC3E}">
        <p14:creationId xmlns:p14="http://schemas.microsoft.com/office/powerpoint/2010/main" val="1051027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8" y="612321"/>
            <a:ext cx="5088664" cy="53397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19" y="595993"/>
            <a:ext cx="822255" cy="5355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47" y="620485"/>
            <a:ext cx="1205073" cy="5312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86" y="620485"/>
            <a:ext cx="1210899" cy="5298601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3" r="44203"/>
          <a:stretch/>
        </p:blipFill>
        <p:spPr>
          <a:xfrm>
            <a:off x="10050235" y="609923"/>
            <a:ext cx="1412421" cy="538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1" y="698986"/>
            <a:ext cx="5313978" cy="55762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26" y="730774"/>
            <a:ext cx="2892914" cy="55479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10054" y="5335674"/>
            <a:ext cx="1910443" cy="2204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51439" y="3598984"/>
            <a:ext cx="1910443" cy="2204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19446" y="5355772"/>
            <a:ext cx="1446963" cy="1708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628373" y="5347399"/>
            <a:ext cx="1446963" cy="1708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42892" y="3640853"/>
            <a:ext cx="1446963" cy="1708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76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022"/>
            <a:ext cx="5686425" cy="55604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5" y="531551"/>
            <a:ext cx="6667500" cy="5318648"/>
          </a:xfrm>
          <a:prstGeom prst="rect">
            <a:avLst/>
          </a:prstGeom>
        </p:spPr>
      </p:pic>
      <p:pic>
        <p:nvPicPr>
          <p:cNvPr id="6" name="Picture 4" descr="img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r="20029"/>
          <a:stretch>
            <a:fillRect/>
          </a:stretch>
        </p:blipFill>
        <p:spPr bwMode="auto">
          <a:xfrm>
            <a:off x="9752014" y="-180975"/>
            <a:ext cx="2097913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36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5" name="Text Box 5"/>
          <p:cNvSpPr txBox="1">
            <a:spLocks noChangeArrowheads="1"/>
          </p:cNvSpPr>
          <p:nvPr/>
        </p:nvSpPr>
        <p:spPr bwMode="auto">
          <a:xfrm>
            <a:off x="2463800" y="508000"/>
            <a:ext cx="751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ИНТЕРФЕЙСЫ КЛАССИФИКАТОРОВ СИСТЕМЫ </a:t>
            </a:r>
            <a:r>
              <a:rPr lang="en-US" alt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PARHOST1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329316"/>
            <a:ext cx="5238750" cy="4847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2" y="2281237"/>
            <a:ext cx="3526018" cy="2233613"/>
          </a:xfrm>
          <a:prstGeom prst="rect">
            <a:avLst/>
          </a:prstGeom>
        </p:spPr>
      </p:pic>
      <p:pic>
        <p:nvPicPr>
          <p:cNvPr id="6" name="Picture 4" descr="img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r="20029"/>
          <a:stretch>
            <a:fillRect/>
          </a:stretch>
        </p:blipFill>
        <p:spPr bwMode="auto">
          <a:xfrm>
            <a:off x="9447214" y="-104775"/>
            <a:ext cx="2097913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951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31789"/>
            <a:ext cx="7772400" cy="541337"/>
          </a:xfrm>
          <a:noFill/>
          <a:ln/>
        </p:spPr>
        <p:txBody>
          <a:bodyPr/>
          <a:lstStyle/>
          <a:p>
            <a:r>
              <a:rPr lang="en-US" altLang="ru-RU" sz="2800" b="1">
                <a:solidFill>
                  <a:srgbClr val="FAF2B4"/>
                </a:solidFill>
                <a:latin typeface="Garamond" panose="02020404030301010803" pitchFamily="18" charset="0"/>
              </a:rPr>
              <a:t>ТАБЛИЦА-КЛАССИФИКАТОР СТРУКТУР</a:t>
            </a:r>
            <a:endParaRPr lang="ru-RU" altLang="ru-RU" sz="2800" b="1">
              <a:solidFill>
                <a:srgbClr val="FAF2B4"/>
              </a:solidFill>
              <a:latin typeface="Garamond" panose="02020404030301010803" pitchFamily="18" charset="0"/>
            </a:endParaRPr>
          </a:p>
        </p:txBody>
      </p:sp>
      <p:sp>
        <p:nvSpPr>
          <p:cNvPr id="661507" name="Text Box 3"/>
          <p:cNvSpPr txBox="1">
            <a:spLocks noChangeArrowheads="1"/>
          </p:cNvSpPr>
          <p:nvPr/>
        </p:nvSpPr>
        <p:spPr bwMode="auto">
          <a:xfrm>
            <a:off x="2349500" y="1228726"/>
            <a:ext cx="7850188" cy="4252913"/>
          </a:xfrm>
          <a:prstGeom prst="rect">
            <a:avLst/>
          </a:prstGeom>
          <a:noFill/>
          <a:ln w="76200" cmpd="tri">
            <a:solidFill>
              <a:srgbClr val="FAF2B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EA950A"/>
                </a:solidFill>
              </a14:hiddenFill>
            </a:ext>
          </a:extLst>
        </p:spPr>
        <p:txBody>
          <a:bodyPr lIns="360000" rIns="18000"/>
          <a:lstStyle>
            <a:lvl1pPr defTabSz="212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212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212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212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212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2127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900" b="1">
                <a:solidFill>
                  <a:schemeClr val="bg1"/>
                </a:solidFill>
                <a:latin typeface="Times New Roman" panose="02020603050405020304" pitchFamily="18" charset="0"/>
              </a:rPr>
              <a:t>Фаза                               				Имаго</a:t>
            </a:r>
          </a:p>
          <a:p>
            <a:pPr eaLnBrk="0" hangingPunct="0"/>
            <a:r>
              <a:rPr lang="ru-RU" altLang="ru-RU" sz="1900" b="1">
                <a:solidFill>
                  <a:schemeClr val="bg1"/>
                </a:solidFill>
                <a:latin typeface="Times New Roman" panose="02020603050405020304" pitchFamily="18" charset="0"/>
              </a:rPr>
              <a:t>Функциональный аппарат		  	  Опорно-двигательный</a:t>
            </a:r>
          </a:p>
          <a:p>
            <a:pPr eaLnBrk="0" hangingPunct="0"/>
            <a:r>
              <a:rPr lang="ru-RU" altLang="ru-RU" sz="1900" b="1">
                <a:solidFill>
                  <a:schemeClr val="bg1"/>
                </a:solidFill>
                <a:latin typeface="Times New Roman" panose="02020603050405020304" pitchFamily="18" charset="0"/>
              </a:rPr>
              <a:t>Тагма			                               					Голова</a:t>
            </a:r>
          </a:p>
          <a:p>
            <a:pPr eaLnBrk="0" hangingPunct="0"/>
            <a:r>
              <a:rPr lang="ru-RU" altLang="ru-RU" sz="1900" b="1">
                <a:solidFill>
                  <a:schemeClr val="bg1"/>
                </a:solidFill>
                <a:latin typeface="Times New Roman" panose="02020603050405020304" pitchFamily="18" charset="0"/>
              </a:rPr>
              <a:t>Сегмент тагмы</a:t>
            </a:r>
          </a:p>
          <a:p>
            <a:pPr eaLnBrk="0" hangingPunct="0"/>
            <a:r>
              <a:rPr lang="ru-RU" altLang="ru-RU" sz="1900" b="1">
                <a:solidFill>
                  <a:schemeClr val="bg1"/>
                </a:solidFill>
                <a:latin typeface="Times New Roman" panose="02020603050405020304" pitchFamily="18" charset="0"/>
              </a:rPr>
              <a:t>Отдел сегмента									 		Головная капсула</a:t>
            </a:r>
          </a:p>
          <a:p>
            <a:pPr eaLnBrk="0" hangingPunct="0"/>
            <a:r>
              <a:rPr lang="ru-RU" altLang="ru-RU" sz="1900" b="1">
                <a:solidFill>
                  <a:schemeClr val="bg1"/>
                </a:solidFill>
                <a:latin typeface="Times New Roman" panose="02020603050405020304" pitchFamily="18" charset="0"/>
              </a:rPr>
              <a:t>Орган																	Антенна							  			   Отдел органа (элемента)									Булава									</a:t>
            </a:r>
          </a:p>
          <a:p>
            <a:pPr eaLnBrk="0" hangingPunct="0"/>
            <a:r>
              <a:rPr lang="ru-RU" altLang="ru-RU" sz="1900" b="1">
                <a:solidFill>
                  <a:schemeClr val="bg1"/>
                </a:solidFill>
                <a:latin typeface="Times New Roman" panose="02020603050405020304" pitchFamily="18" charset="0"/>
              </a:rPr>
              <a:t>Подотдел органа (склерита)						   				 Третий членик</a:t>
            </a:r>
            <a:br>
              <a:rPr lang="ru-RU" altLang="ru-RU" sz="19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1900" b="1">
                <a:solidFill>
                  <a:schemeClr val="bg1"/>
                </a:solidFill>
                <a:latin typeface="Times New Roman" panose="02020603050405020304" pitchFamily="18" charset="0"/>
              </a:rPr>
              <a:t>Фрагмент отдела органа</a:t>
            </a:r>
          </a:p>
          <a:p>
            <a:pPr eaLnBrk="0" hangingPunct="0"/>
            <a:r>
              <a:rPr lang="ru-RU" altLang="ru-RU" sz="1900" b="1">
                <a:solidFill>
                  <a:schemeClr val="bg1"/>
                </a:solidFill>
                <a:latin typeface="Times New Roman" panose="02020603050405020304" pitchFamily="18" charset="0"/>
              </a:rPr>
              <a:t>Группа структур			      						   						Лицевые сенсиллы</a:t>
            </a:r>
          </a:p>
          <a:p>
            <a:pPr eaLnBrk="0" hangingPunct="0"/>
            <a:r>
              <a:rPr lang="ru-RU" altLang="ru-RU" sz="1900" b="1">
                <a:solidFill>
                  <a:schemeClr val="bg1"/>
                </a:solidFill>
                <a:latin typeface="Times New Roman" panose="02020603050405020304" pitchFamily="18" charset="0"/>
              </a:rPr>
              <a:t>Структура														      			  		Волосок сенсиллы</a:t>
            </a:r>
          </a:p>
          <a:p>
            <a:pPr eaLnBrk="0" hangingPunct="0"/>
            <a:r>
              <a:rPr lang="ru-RU" altLang="ru-RU" sz="1900" b="1">
                <a:solidFill>
                  <a:schemeClr val="bg1"/>
                </a:solidFill>
                <a:latin typeface="Times New Roman" panose="02020603050405020304" pitchFamily="18" charset="0"/>
              </a:rPr>
              <a:t>Часть структуры													                 Вершина</a:t>
            </a:r>
          </a:p>
          <a:p>
            <a:pPr eaLnBrk="0" hangingPunct="0"/>
            <a:r>
              <a:rPr lang="ru-RU" altLang="ru-RU" sz="1900" b="1">
                <a:solidFill>
                  <a:schemeClr val="bg1"/>
                </a:solidFill>
                <a:latin typeface="Times New Roman" panose="02020603050405020304" pitchFamily="18" charset="0"/>
              </a:rPr>
              <a:t>Микроструктура													                    Микрогребень</a:t>
            </a:r>
          </a:p>
          <a:p>
            <a:pPr eaLnBrk="0" hangingPunct="0"/>
            <a:endParaRPr lang="ru-RU" altLang="ru-RU" sz="19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1508" name="Text Box 4"/>
          <p:cNvSpPr txBox="1">
            <a:spLocks noChangeArrowheads="1"/>
          </p:cNvSpPr>
          <p:nvPr/>
        </p:nvSpPr>
        <p:spPr bwMode="auto">
          <a:xfrm>
            <a:off x="2438400" y="5808664"/>
            <a:ext cx="7378700" cy="558845"/>
          </a:xfrm>
          <a:prstGeom prst="rect">
            <a:avLst/>
          </a:prstGeom>
          <a:solidFill>
            <a:srgbClr val="F66619"/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54800" bIns="154800">
            <a:spAutoFit/>
          </a:bodyPr>
          <a:lstStyle/>
          <a:p>
            <a:pPr algn="ctr" eaLnBrk="0" hangingPunct="0"/>
            <a:r>
              <a:rPr lang="ru-RU" altLang="ru-RU" sz="1600">
                <a:latin typeface="Times New Roman" panose="02020603050405020304" pitchFamily="18" charset="0"/>
              </a:rPr>
              <a:t>ВСЕГО 13 УРОВНЕЙ  		                ВСЕГО 1750 ЗАПИСЕЙ</a:t>
            </a:r>
            <a:endParaRPr lang="ru-RU" altLang="ru-RU" sz="160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5" name="Picture 4" descr="img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r="20029"/>
          <a:stretch>
            <a:fillRect/>
          </a:stretch>
        </p:blipFill>
        <p:spPr bwMode="auto">
          <a:xfrm>
            <a:off x="131764" y="142875"/>
            <a:ext cx="2097913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17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1" b="32635"/>
          <a:stretch/>
        </p:blipFill>
        <p:spPr>
          <a:xfrm>
            <a:off x="9068336" y="0"/>
            <a:ext cx="3123664" cy="2228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6" b="37422"/>
          <a:stretch/>
        </p:blipFill>
        <p:spPr>
          <a:xfrm>
            <a:off x="8932089" y="1390650"/>
            <a:ext cx="3183218" cy="2081893"/>
          </a:xfrm>
          <a:prstGeom prst="rect">
            <a:avLst/>
          </a:prstGeom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"/>
          <a:stretch/>
        </p:blipFill>
        <p:spPr bwMode="auto">
          <a:xfrm>
            <a:off x="676275" y="76200"/>
            <a:ext cx="7515226" cy="4590143"/>
          </a:xfrm>
          <a:prstGeom prst="rect">
            <a:avLst/>
          </a:prstGeom>
          <a:solidFill>
            <a:schemeClr val="accent1"/>
          </a:solidFill>
          <a:ln w="9525">
            <a:solidFill>
              <a:srgbClr val="F2DD4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catalog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09" y="4686300"/>
            <a:ext cx="707588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b="26366"/>
          <a:stretch/>
        </p:blipFill>
        <p:spPr>
          <a:xfrm>
            <a:off x="8505824" y="3049258"/>
            <a:ext cx="3304261" cy="3932567"/>
          </a:xfrm>
          <a:prstGeom prst="rect">
            <a:avLst/>
          </a:prstGeom>
        </p:spPr>
      </p:pic>
      <p:pic>
        <p:nvPicPr>
          <p:cNvPr id="14" name="Picture 7" descr="catalog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07" y="4686300"/>
            <a:ext cx="667452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at_for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" b="48048"/>
          <a:stretch/>
        </p:blipFill>
        <p:spPr bwMode="auto">
          <a:xfrm>
            <a:off x="2743200" y="4667251"/>
            <a:ext cx="362381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217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68700" y="276226"/>
            <a:ext cx="5011738" cy="371475"/>
          </a:xfrm>
          <a:noFill/>
          <a:ln/>
        </p:spPr>
        <p:txBody>
          <a:bodyPr>
            <a:normAutofit fontScale="90000"/>
          </a:bodyPr>
          <a:lstStyle/>
          <a:p>
            <a:r>
              <a:rPr lang="ru-RU" altLang="ru-RU" sz="2400" b="1">
                <a:solidFill>
                  <a:srgbClr val="FAF2B4"/>
                </a:solidFill>
                <a:latin typeface="Garamond" panose="02020404030301010803" pitchFamily="18" charset="0"/>
              </a:rPr>
              <a:t>ТИПЫ ПРИЗНАКОВ</a:t>
            </a:r>
          </a:p>
        </p:txBody>
      </p:sp>
      <p:sp>
        <p:nvSpPr>
          <p:cNvPr id="662531" name="Text Box 3"/>
          <p:cNvSpPr txBox="1">
            <a:spLocks noChangeArrowheads="1"/>
          </p:cNvSpPr>
          <p:nvPr/>
        </p:nvSpPr>
        <p:spPr bwMode="auto">
          <a:xfrm>
            <a:off x="2268539" y="903289"/>
            <a:ext cx="8004175" cy="5641975"/>
          </a:xfrm>
          <a:prstGeom prst="rect">
            <a:avLst/>
          </a:prstGeom>
          <a:solidFill>
            <a:srgbClr val="2CC8A7">
              <a:alpha val="39999"/>
            </a:srgbClr>
          </a:solidFill>
          <a:ln w="57150" cmpd="thickThin">
            <a:solidFill>
              <a:srgbClr val="FAF2B4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eaLnBrk="0" hangingPunct="0"/>
            <a:endParaRPr lang="ru-RU" altLang="ru-RU" sz="12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62532" name="Text Box 4"/>
          <p:cNvSpPr txBox="1">
            <a:spLocks noChangeArrowheads="1"/>
          </p:cNvSpPr>
          <p:nvPr/>
        </p:nvSpPr>
        <p:spPr bwMode="auto">
          <a:xfrm>
            <a:off x="2459039" y="2551114"/>
            <a:ext cx="7597775" cy="708025"/>
          </a:xfrm>
          <a:prstGeom prst="rect">
            <a:avLst/>
          </a:prstGeom>
          <a:solidFill>
            <a:srgbClr val="EA950A">
              <a:alpha val="39999"/>
            </a:srgbClr>
          </a:solidFill>
          <a:ln w="57150" cmpd="thickThin">
            <a:solidFill>
              <a:srgbClr val="FAF2B4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eaLnBrk="0" hangingPunct="0"/>
            <a:endParaRPr lang="ru-RU" altLang="ru-RU" sz="12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62533" name="Text Box 5"/>
          <p:cNvSpPr txBox="1">
            <a:spLocks noChangeArrowheads="1"/>
          </p:cNvSpPr>
          <p:nvPr/>
        </p:nvSpPr>
        <p:spPr bwMode="auto">
          <a:xfrm>
            <a:off x="2676525" y="2681289"/>
            <a:ext cx="2744788" cy="471487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Линейные размеры</a:t>
            </a:r>
          </a:p>
        </p:txBody>
      </p:sp>
      <p:sp>
        <p:nvSpPr>
          <p:cNvPr id="662534" name="Text Box 6"/>
          <p:cNvSpPr txBox="1">
            <a:spLocks noChangeArrowheads="1"/>
          </p:cNvSpPr>
          <p:nvPr/>
        </p:nvSpPr>
        <p:spPr bwMode="auto">
          <a:xfrm>
            <a:off x="6704014" y="2679700"/>
            <a:ext cx="2833687" cy="471488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Угловые размеры</a:t>
            </a:r>
          </a:p>
        </p:txBody>
      </p:sp>
      <p:sp>
        <p:nvSpPr>
          <p:cNvPr id="662535" name="Text Box 7"/>
          <p:cNvSpPr txBox="1">
            <a:spLocks noChangeArrowheads="1"/>
          </p:cNvSpPr>
          <p:nvPr/>
        </p:nvSpPr>
        <p:spPr bwMode="auto">
          <a:xfrm>
            <a:off x="2444751" y="3432176"/>
            <a:ext cx="7612063" cy="1401763"/>
          </a:xfrm>
          <a:prstGeom prst="rect">
            <a:avLst/>
          </a:prstGeom>
          <a:solidFill>
            <a:srgbClr val="EA950A">
              <a:alpha val="39999"/>
            </a:srgbClr>
          </a:solidFill>
          <a:ln w="57150" cmpd="thickThin">
            <a:solidFill>
              <a:srgbClr val="FAF2B4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eaLnBrk="0" hangingPunct="0"/>
            <a:endParaRPr lang="ru-RU" altLang="ru-RU" sz="12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62536" name="Text Box 8"/>
          <p:cNvSpPr txBox="1">
            <a:spLocks noChangeArrowheads="1"/>
          </p:cNvSpPr>
          <p:nvPr/>
        </p:nvSpPr>
        <p:spPr bwMode="auto">
          <a:xfrm>
            <a:off x="2657476" y="3598863"/>
            <a:ext cx="2760663" cy="457200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Степени  качеств</a:t>
            </a:r>
          </a:p>
        </p:txBody>
      </p:sp>
      <p:sp>
        <p:nvSpPr>
          <p:cNvPr id="662537" name="Text Box 9"/>
          <p:cNvSpPr txBox="1">
            <a:spLocks noChangeArrowheads="1"/>
          </p:cNvSpPr>
          <p:nvPr/>
        </p:nvSpPr>
        <p:spPr bwMode="auto">
          <a:xfrm>
            <a:off x="5619750" y="3598863"/>
            <a:ext cx="958850" cy="436562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4000" rIns="54000"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Форма</a:t>
            </a:r>
          </a:p>
        </p:txBody>
      </p:sp>
      <p:sp>
        <p:nvSpPr>
          <p:cNvPr id="662538" name="Text Box 10"/>
          <p:cNvSpPr txBox="1">
            <a:spLocks noChangeArrowheads="1"/>
          </p:cNvSpPr>
          <p:nvPr/>
        </p:nvSpPr>
        <p:spPr bwMode="auto">
          <a:xfrm>
            <a:off x="6743701" y="3602039"/>
            <a:ext cx="2970213" cy="454025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Пропорциональность</a:t>
            </a:r>
          </a:p>
        </p:txBody>
      </p:sp>
      <p:sp>
        <p:nvSpPr>
          <p:cNvPr id="662539" name="Text Box 11"/>
          <p:cNvSpPr txBox="1">
            <a:spLocks noChangeArrowheads="1"/>
          </p:cNvSpPr>
          <p:nvPr/>
        </p:nvSpPr>
        <p:spPr bwMode="auto">
          <a:xfrm>
            <a:off x="2628900" y="4210050"/>
            <a:ext cx="2776538" cy="471488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Замкнутость</a:t>
            </a:r>
          </a:p>
        </p:txBody>
      </p:sp>
      <p:sp>
        <p:nvSpPr>
          <p:cNvPr id="662540" name="Text Box 12"/>
          <p:cNvSpPr txBox="1">
            <a:spLocks noChangeArrowheads="1"/>
          </p:cNvSpPr>
          <p:nvPr/>
        </p:nvSpPr>
        <p:spPr bwMode="auto">
          <a:xfrm>
            <a:off x="6704013" y="4210051"/>
            <a:ext cx="3033712" cy="436563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Склеротизованность</a:t>
            </a:r>
          </a:p>
        </p:txBody>
      </p:sp>
      <p:sp>
        <p:nvSpPr>
          <p:cNvPr id="662541" name="Text Box 13"/>
          <p:cNvSpPr txBox="1">
            <a:spLocks noChangeArrowheads="1"/>
          </p:cNvSpPr>
          <p:nvPr/>
        </p:nvSpPr>
        <p:spPr bwMode="auto">
          <a:xfrm>
            <a:off x="2457451" y="5027614"/>
            <a:ext cx="7599363" cy="1316037"/>
          </a:xfrm>
          <a:prstGeom prst="rect">
            <a:avLst/>
          </a:prstGeom>
          <a:solidFill>
            <a:srgbClr val="EA950A">
              <a:alpha val="39999"/>
            </a:srgbClr>
          </a:solidFill>
          <a:ln w="57150" cmpd="thickThin">
            <a:solidFill>
              <a:srgbClr val="FAF2B4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eaLnBrk="0" hangingPunct="0"/>
            <a:endParaRPr lang="ru-RU" altLang="ru-RU" sz="12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62542" name="Text Box 14"/>
          <p:cNvSpPr txBox="1">
            <a:spLocks noChangeArrowheads="1"/>
          </p:cNvSpPr>
          <p:nvPr/>
        </p:nvSpPr>
        <p:spPr bwMode="auto">
          <a:xfrm>
            <a:off x="2679700" y="5184776"/>
            <a:ext cx="2738438" cy="492125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Положение</a:t>
            </a:r>
          </a:p>
        </p:txBody>
      </p:sp>
      <p:sp>
        <p:nvSpPr>
          <p:cNvPr id="662543" name="Text Box 15"/>
          <p:cNvSpPr txBox="1">
            <a:spLocks noChangeArrowheads="1"/>
          </p:cNvSpPr>
          <p:nvPr/>
        </p:nvSpPr>
        <p:spPr bwMode="auto">
          <a:xfrm>
            <a:off x="2698751" y="5759450"/>
            <a:ext cx="2720975" cy="482600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Отношение</a:t>
            </a:r>
          </a:p>
        </p:txBody>
      </p:sp>
      <p:sp>
        <p:nvSpPr>
          <p:cNvPr id="662544" name="Text Box 16"/>
          <p:cNvSpPr txBox="1">
            <a:spLocks noChangeArrowheads="1"/>
          </p:cNvSpPr>
          <p:nvPr/>
        </p:nvSpPr>
        <p:spPr bwMode="auto">
          <a:xfrm>
            <a:off x="6704014" y="5207000"/>
            <a:ext cx="2822575" cy="457200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Соотношение</a:t>
            </a:r>
          </a:p>
        </p:txBody>
      </p:sp>
      <p:sp>
        <p:nvSpPr>
          <p:cNvPr id="662545" name="Text Box 17"/>
          <p:cNvSpPr txBox="1">
            <a:spLocks noChangeArrowheads="1"/>
          </p:cNvSpPr>
          <p:nvPr/>
        </p:nvSpPr>
        <p:spPr bwMode="auto">
          <a:xfrm>
            <a:off x="6716713" y="5781675"/>
            <a:ext cx="2811462" cy="457200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Ориентация</a:t>
            </a:r>
          </a:p>
        </p:txBody>
      </p:sp>
      <p:sp>
        <p:nvSpPr>
          <p:cNvPr id="662546" name="Text Box 18"/>
          <p:cNvSpPr txBox="1">
            <a:spLocks noChangeArrowheads="1"/>
          </p:cNvSpPr>
          <p:nvPr/>
        </p:nvSpPr>
        <p:spPr bwMode="auto">
          <a:xfrm>
            <a:off x="2468563" y="1073150"/>
            <a:ext cx="7588250" cy="1320800"/>
          </a:xfrm>
          <a:prstGeom prst="rect">
            <a:avLst/>
          </a:prstGeom>
          <a:solidFill>
            <a:srgbClr val="EA950A">
              <a:alpha val="39999"/>
            </a:srgbClr>
          </a:solidFill>
          <a:ln w="57150" cmpd="thickThin">
            <a:solidFill>
              <a:srgbClr val="FAF2B4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eaLnBrk="0" hangingPunct="0"/>
            <a:endParaRPr lang="ru-RU" altLang="ru-RU" sz="12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62547" name="Text Box 19"/>
          <p:cNvSpPr txBox="1">
            <a:spLocks noChangeArrowheads="1"/>
          </p:cNvSpPr>
          <p:nvPr/>
        </p:nvSpPr>
        <p:spPr bwMode="auto">
          <a:xfrm>
            <a:off x="2655888" y="1828800"/>
            <a:ext cx="2786062" cy="471488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Наличие</a:t>
            </a:r>
          </a:p>
        </p:txBody>
      </p:sp>
      <p:sp>
        <p:nvSpPr>
          <p:cNvPr id="662548" name="Text Box 20"/>
          <p:cNvSpPr txBox="1">
            <a:spLocks noChangeArrowheads="1"/>
          </p:cNvSpPr>
          <p:nvPr/>
        </p:nvSpPr>
        <p:spPr bwMode="auto">
          <a:xfrm>
            <a:off x="2662238" y="1208089"/>
            <a:ext cx="3433762" cy="471487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Дифференцированность</a:t>
            </a:r>
          </a:p>
        </p:txBody>
      </p:sp>
      <p:sp>
        <p:nvSpPr>
          <p:cNvPr id="662549" name="Text Box 21"/>
          <p:cNvSpPr txBox="1">
            <a:spLocks noChangeArrowheads="1"/>
          </p:cNvSpPr>
          <p:nvPr/>
        </p:nvSpPr>
        <p:spPr bwMode="auto">
          <a:xfrm>
            <a:off x="6704013" y="1809750"/>
            <a:ext cx="2870200" cy="471488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Количество</a:t>
            </a:r>
          </a:p>
        </p:txBody>
      </p:sp>
      <p:sp>
        <p:nvSpPr>
          <p:cNvPr id="662550" name="Text Box 22"/>
          <p:cNvSpPr txBox="1">
            <a:spLocks noChangeArrowheads="1"/>
          </p:cNvSpPr>
          <p:nvPr/>
        </p:nvSpPr>
        <p:spPr bwMode="auto">
          <a:xfrm>
            <a:off x="6461126" y="1211263"/>
            <a:ext cx="3089275" cy="482600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Половой диморфизм</a:t>
            </a:r>
          </a:p>
        </p:txBody>
      </p:sp>
      <p:sp>
        <p:nvSpPr>
          <p:cNvPr id="662551" name="Text Box 23"/>
          <p:cNvSpPr txBox="1">
            <a:spLocks noChangeArrowheads="1"/>
          </p:cNvSpPr>
          <p:nvPr/>
        </p:nvSpPr>
        <p:spPr bwMode="auto">
          <a:xfrm>
            <a:off x="5599113" y="4202113"/>
            <a:ext cx="958850" cy="436562"/>
          </a:xfrm>
          <a:prstGeom prst="rect">
            <a:avLst/>
          </a:prstGeom>
          <a:solidFill>
            <a:srgbClr val="F66619">
              <a:alpha val="39999"/>
            </a:srgbClr>
          </a:solidFill>
          <a:ln w="76200" cmpd="tri">
            <a:solidFill>
              <a:srgbClr val="FAF2B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0" hangingPunct="0"/>
            <a:r>
              <a:rPr lang="ru-RU" altLang="ru-RU" sz="1600">
                <a:solidFill>
                  <a:schemeClr val="bg1"/>
                </a:solidFill>
                <a:latin typeface="Georgia" panose="02040502050405020303" pitchFamily="18" charset="0"/>
              </a:rPr>
              <a:t>Цвет</a:t>
            </a:r>
          </a:p>
        </p:txBody>
      </p:sp>
      <p:pic>
        <p:nvPicPr>
          <p:cNvPr id="24" name="Picture 4" descr="img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r="20029"/>
          <a:stretch>
            <a:fillRect/>
          </a:stretch>
        </p:blipFill>
        <p:spPr bwMode="auto">
          <a:xfrm>
            <a:off x="131764" y="142875"/>
            <a:ext cx="2097913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506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0" y="1905000"/>
            <a:ext cx="6103477" cy="4648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260886"/>
            <a:ext cx="5673352" cy="4854039"/>
          </a:xfrm>
          <a:prstGeom prst="rect">
            <a:avLst/>
          </a:prstGeom>
        </p:spPr>
      </p:pic>
      <p:pic>
        <p:nvPicPr>
          <p:cNvPr id="4" name="Picture 4" descr="img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r="20029"/>
          <a:stretch>
            <a:fillRect/>
          </a:stretch>
        </p:blipFill>
        <p:spPr bwMode="auto">
          <a:xfrm>
            <a:off x="9009064" y="-133350"/>
            <a:ext cx="2097913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199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0838" y="228600"/>
            <a:ext cx="6477000" cy="679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ВЕРОЯТНАЯ  СХЕМА РЕАЛИЗАЦИИ ГЕНОМА</a:t>
            </a:r>
            <a:endParaRPr lang="ru-RU" altLang="ru-RU" sz="2400" b="1">
              <a:solidFill>
                <a:schemeClr val="bg1"/>
              </a:solidFill>
            </a:endParaRP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6965950" y="2119313"/>
            <a:ext cx="32448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950076" y="912814"/>
            <a:ext cx="3363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>
                <a:solidFill>
                  <a:schemeClr val="bg1"/>
                </a:solidFill>
              </a:rPr>
              <a:t>Подпрограмма дефинитивной структуры</a:t>
            </a: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2363788" y="2092325"/>
            <a:ext cx="4387850" cy="142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06626" y="960439"/>
            <a:ext cx="44116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>
                <a:solidFill>
                  <a:schemeClr val="bg1"/>
                </a:solidFill>
              </a:rPr>
              <a:t>Участок генной сети и иерархия гомеозисных генов</a:t>
            </a:r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7402514" y="2224089"/>
            <a:ext cx="28082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>
                <a:solidFill>
                  <a:schemeClr val="bg1"/>
                </a:solidFill>
              </a:rPr>
              <a:t>ГЕНЫ МОДИФИКАТОРЫ СТРУКТУРЫ</a:t>
            </a:r>
            <a:endParaRPr lang="ru-RU" altLang="ru-RU" sz="1600" b="1">
              <a:solidFill>
                <a:srgbClr val="FFFF66"/>
              </a:solidFill>
            </a:endParaRPr>
          </a:p>
        </p:txBody>
      </p:sp>
      <p:sp>
        <p:nvSpPr>
          <p:cNvPr id="42035" name="Text Box 51"/>
          <p:cNvSpPr txBox="1">
            <a:spLocks noChangeArrowheads="1"/>
          </p:cNvSpPr>
          <p:nvPr/>
        </p:nvSpPr>
        <p:spPr bwMode="auto">
          <a:xfrm>
            <a:off x="2432051" y="2087563"/>
            <a:ext cx="31718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>
                <a:solidFill>
                  <a:schemeClr val="bg1"/>
                </a:solidFill>
              </a:rPr>
              <a:t>ГОМЕОЗИСНЫЕ ГЕНЫ -ПЕРЕКЛЮЧАТЕЛИ (1</a:t>
            </a:r>
            <a:r>
              <a:rPr lang="en-US" altLang="ru-RU" sz="1600" b="1">
                <a:solidFill>
                  <a:schemeClr val="bg1"/>
                </a:solidFill>
              </a:rPr>
              <a:t>/0</a:t>
            </a:r>
            <a:r>
              <a:rPr lang="ru-RU" altLang="ru-RU" sz="1600" b="1">
                <a:solidFill>
                  <a:schemeClr val="bg1"/>
                </a:solidFill>
              </a:rPr>
              <a:t>) ПОДПРОГРАММ РАЗВИТИЯ</a:t>
            </a:r>
            <a:endParaRPr lang="ru-RU" altLang="ru-RU" sz="1600" b="1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2698750" y="4725988"/>
            <a:ext cx="1143000" cy="0"/>
          </a:xfrm>
          <a:prstGeom prst="line">
            <a:avLst/>
          </a:prstGeom>
          <a:noFill/>
          <a:ln w="38100">
            <a:solidFill>
              <a:srgbClr val="F39A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3536950" y="4268788"/>
            <a:ext cx="457200" cy="990600"/>
          </a:xfrm>
          <a:prstGeom prst="line">
            <a:avLst/>
          </a:prstGeom>
          <a:noFill/>
          <a:ln w="38100">
            <a:solidFill>
              <a:srgbClr val="F39A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3994150" y="4268788"/>
            <a:ext cx="1447800" cy="0"/>
          </a:xfrm>
          <a:prstGeom prst="line">
            <a:avLst/>
          </a:prstGeom>
          <a:noFill/>
          <a:ln w="38100">
            <a:solidFill>
              <a:srgbClr val="F39A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3536950" y="5259388"/>
            <a:ext cx="1371600" cy="0"/>
          </a:xfrm>
          <a:prstGeom prst="line">
            <a:avLst/>
          </a:prstGeom>
          <a:noFill/>
          <a:ln w="38100">
            <a:solidFill>
              <a:srgbClr val="F39A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>
            <a:off x="5137150" y="3887788"/>
            <a:ext cx="457200" cy="914400"/>
          </a:xfrm>
          <a:prstGeom prst="line">
            <a:avLst/>
          </a:prstGeom>
          <a:noFill/>
          <a:ln w="38100">
            <a:solidFill>
              <a:srgbClr val="F39A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5594350" y="3887788"/>
            <a:ext cx="1066800" cy="0"/>
          </a:xfrm>
          <a:prstGeom prst="line">
            <a:avLst/>
          </a:prstGeom>
          <a:noFill/>
          <a:ln w="38100">
            <a:solidFill>
              <a:srgbClr val="F39A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5137150" y="4802189"/>
            <a:ext cx="2273300" cy="14287"/>
          </a:xfrm>
          <a:prstGeom prst="line">
            <a:avLst/>
          </a:prstGeom>
          <a:noFill/>
          <a:ln w="38100">
            <a:solidFill>
              <a:srgbClr val="F39A77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>
            <a:off x="6432550" y="3582988"/>
            <a:ext cx="381000" cy="838200"/>
          </a:xfrm>
          <a:prstGeom prst="line">
            <a:avLst/>
          </a:prstGeom>
          <a:noFill/>
          <a:ln w="38100">
            <a:solidFill>
              <a:srgbClr val="F39A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>
            <a:off x="6813550" y="3582988"/>
            <a:ext cx="3409950" cy="0"/>
          </a:xfrm>
          <a:prstGeom prst="line">
            <a:avLst/>
          </a:prstGeom>
          <a:noFill/>
          <a:ln w="38100">
            <a:solidFill>
              <a:srgbClr val="F39A77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 flipH="1">
            <a:off x="4705350" y="4954589"/>
            <a:ext cx="355600" cy="727075"/>
          </a:xfrm>
          <a:prstGeom prst="line">
            <a:avLst/>
          </a:prstGeom>
          <a:noFill/>
          <a:ln w="38100">
            <a:solidFill>
              <a:srgbClr val="F39A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5060951" y="4954589"/>
            <a:ext cx="2390775" cy="28575"/>
          </a:xfrm>
          <a:prstGeom prst="line">
            <a:avLst/>
          </a:prstGeom>
          <a:noFill/>
          <a:ln w="38100">
            <a:solidFill>
              <a:srgbClr val="F39A77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 flipV="1">
            <a:off x="4689476" y="5638801"/>
            <a:ext cx="2638425" cy="28575"/>
          </a:xfrm>
          <a:prstGeom prst="line">
            <a:avLst/>
          </a:prstGeom>
          <a:noFill/>
          <a:ln w="28575">
            <a:solidFill>
              <a:srgbClr val="F39A77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04" name="Line 20"/>
          <p:cNvSpPr>
            <a:spLocks noChangeShapeType="1"/>
          </p:cNvSpPr>
          <p:nvPr/>
        </p:nvSpPr>
        <p:spPr bwMode="auto">
          <a:xfrm>
            <a:off x="6432550" y="4421188"/>
            <a:ext cx="2819400" cy="0"/>
          </a:xfrm>
          <a:prstGeom prst="line">
            <a:avLst/>
          </a:prstGeom>
          <a:noFill/>
          <a:ln w="38100">
            <a:solidFill>
              <a:srgbClr val="F39A7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05" name="Oval 21"/>
          <p:cNvSpPr>
            <a:spLocks noChangeArrowheads="1"/>
          </p:cNvSpPr>
          <p:nvPr/>
        </p:nvSpPr>
        <p:spPr bwMode="auto">
          <a:xfrm>
            <a:off x="8566150" y="3125788"/>
            <a:ext cx="1219200" cy="2743200"/>
          </a:xfrm>
          <a:prstGeom prst="ellipse">
            <a:avLst/>
          </a:prstGeom>
          <a:noFill/>
          <a:ln w="28575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07" name="Line 23"/>
          <p:cNvSpPr>
            <a:spLocks noChangeShapeType="1"/>
          </p:cNvSpPr>
          <p:nvPr/>
        </p:nvSpPr>
        <p:spPr bwMode="auto">
          <a:xfrm>
            <a:off x="9251950" y="3125788"/>
            <a:ext cx="152400" cy="0"/>
          </a:xfrm>
          <a:prstGeom prst="line">
            <a:avLst/>
          </a:prstGeom>
          <a:noFill/>
          <a:ln w="28575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08" name="Line 24"/>
          <p:cNvSpPr>
            <a:spLocks noChangeShapeType="1"/>
          </p:cNvSpPr>
          <p:nvPr/>
        </p:nvSpPr>
        <p:spPr bwMode="auto">
          <a:xfrm>
            <a:off x="9175750" y="5868988"/>
            <a:ext cx="228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7194550" y="4421188"/>
            <a:ext cx="1676400" cy="1295400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11" name="Line 27"/>
          <p:cNvSpPr>
            <a:spLocks noChangeShapeType="1"/>
          </p:cNvSpPr>
          <p:nvPr/>
        </p:nvSpPr>
        <p:spPr bwMode="auto">
          <a:xfrm>
            <a:off x="7423150" y="4421188"/>
            <a:ext cx="1143000" cy="5334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12" name="Line 28"/>
          <p:cNvSpPr>
            <a:spLocks noChangeShapeType="1"/>
          </p:cNvSpPr>
          <p:nvPr/>
        </p:nvSpPr>
        <p:spPr bwMode="auto">
          <a:xfrm flipV="1">
            <a:off x="7956550" y="3811588"/>
            <a:ext cx="1752600" cy="609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13" name="Line 29"/>
          <p:cNvSpPr>
            <a:spLocks noChangeShapeType="1"/>
          </p:cNvSpPr>
          <p:nvPr/>
        </p:nvSpPr>
        <p:spPr bwMode="auto">
          <a:xfrm>
            <a:off x="8642350" y="4954588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14" name="Line 30"/>
          <p:cNvSpPr>
            <a:spLocks noChangeShapeType="1"/>
          </p:cNvSpPr>
          <p:nvPr/>
        </p:nvSpPr>
        <p:spPr bwMode="auto">
          <a:xfrm>
            <a:off x="8794750" y="3430588"/>
            <a:ext cx="304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15" name="Line 31"/>
          <p:cNvSpPr>
            <a:spLocks noChangeShapeType="1"/>
          </p:cNvSpPr>
          <p:nvPr/>
        </p:nvSpPr>
        <p:spPr bwMode="auto">
          <a:xfrm>
            <a:off x="9709150" y="3811588"/>
            <a:ext cx="304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16" name="Line 32"/>
          <p:cNvSpPr>
            <a:spLocks noChangeShapeType="1"/>
          </p:cNvSpPr>
          <p:nvPr/>
        </p:nvSpPr>
        <p:spPr bwMode="auto">
          <a:xfrm flipV="1">
            <a:off x="8947150" y="4421188"/>
            <a:ext cx="304800" cy="5334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17" name="Line 33"/>
          <p:cNvSpPr>
            <a:spLocks noChangeShapeType="1"/>
          </p:cNvSpPr>
          <p:nvPr/>
        </p:nvSpPr>
        <p:spPr bwMode="auto">
          <a:xfrm flipH="1">
            <a:off x="9175750" y="3811588"/>
            <a:ext cx="838200" cy="609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18" name="Line 34"/>
          <p:cNvSpPr>
            <a:spLocks noChangeShapeType="1"/>
          </p:cNvSpPr>
          <p:nvPr/>
        </p:nvSpPr>
        <p:spPr bwMode="auto">
          <a:xfrm>
            <a:off x="9099550" y="3430588"/>
            <a:ext cx="152400" cy="990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19" name="Line 35"/>
          <p:cNvSpPr>
            <a:spLocks noChangeShapeType="1"/>
          </p:cNvSpPr>
          <p:nvPr/>
        </p:nvSpPr>
        <p:spPr bwMode="auto">
          <a:xfrm flipV="1">
            <a:off x="9175750" y="4497388"/>
            <a:ext cx="76200" cy="1219200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2046" name="Group 62"/>
          <p:cNvGrpSpPr>
            <a:grpSpLocks/>
          </p:cNvGrpSpPr>
          <p:nvPr/>
        </p:nvGrpSpPr>
        <p:grpSpPr bwMode="auto">
          <a:xfrm>
            <a:off x="6600825" y="4273550"/>
            <a:ext cx="1752600" cy="228600"/>
            <a:chOff x="3216" y="2400"/>
            <a:chExt cx="1104" cy="144"/>
          </a:xfrm>
        </p:grpSpPr>
        <p:sp>
          <p:nvSpPr>
            <p:cNvPr id="42020" name="AutoShape 36"/>
            <p:cNvSpPr>
              <a:spLocks noChangeArrowheads="1"/>
            </p:cNvSpPr>
            <p:nvPr/>
          </p:nvSpPr>
          <p:spPr bwMode="auto">
            <a:xfrm>
              <a:off x="3216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F39A77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21" name="AutoShape 37"/>
            <p:cNvSpPr>
              <a:spLocks noChangeArrowheads="1"/>
            </p:cNvSpPr>
            <p:nvPr/>
          </p:nvSpPr>
          <p:spPr bwMode="auto">
            <a:xfrm>
              <a:off x="4176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FFCC66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22" name="AutoShape 38"/>
            <p:cNvSpPr>
              <a:spLocks noChangeArrowheads="1"/>
            </p:cNvSpPr>
            <p:nvPr/>
          </p:nvSpPr>
          <p:spPr bwMode="auto">
            <a:xfrm>
              <a:off x="3504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chemeClr val="bg1">
                <a:alpha val="50000"/>
              </a:scheme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ru-RU">
                <a:solidFill>
                  <a:schemeClr val="bg1"/>
                </a:solidFill>
              </a:endParaRPr>
            </a:p>
          </p:txBody>
        </p:sp>
        <p:sp>
          <p:nvSpPr>
            <p:cNvPr id="42023" name="AutoShape 39"/>
            <p:cNvSpPr>
              <a:spLocks noChangeArrowheads="1"/>
            </p:cNvSpPr>
            <p:nvPr/>
          </p:nvSpPr>
          <p:spPr bwMode="auto">
            <a:xfrm>
              <a:off x="3696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00CC00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24" name="AutoShape 40"/>
            <p:cNvSpPr>
              <a:spLocks noChangeArrowheads="1"/>
            </p:cNvSpPr>
            <p:nvPr/>
          </p:nvSpPr>
          <p:spPr bwMode="auto">
            <a:xfrm>
              <a:off x="3984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FFFF00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2025" name="Line 41"/>
          <p:cNvSpPr>
            <a:spLocks noChangeShapeType="1"/>
          </p:cNvSpPr>
          <p:nvPr/>
        </p:nvSpPr>
        <p:spPr bwMode="auto">
          <a:xfrm>
            <a:off x="8337550" y="4497388"/>
            <a:ext cx="14478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26" name="Line 42"/>
          <p:cNvSpPr>
            <a:spLocks noChangeShapeType="1"/>
          </p:cNvSpPr>
          <p:nvPr/>
        </p:nvSpPr>
        <p:spPr bwMode="auto">
          <a:xfrm>
            <a:off x="9785350" y="4878388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27" name="Line 43"/>
          <p:cNvSpPr>
            <a:spLocks noChangeShapeType="1"/>
          </p:cNvSpPr>
          <p:nvPr/>
        </p:nvSpPr>
        <p:spPr bwMode="auto">
          <a:xfrm flipH="1" flipV="1">
            <a:off x="9251950" y="4421188"/>
            <a:ext cx="8382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28" name="Line 44"/>
          <p:cNvSpPr>
            <a:spLocks noChangeShapeType="1"/>
          </p:cNvSpPr>
          <p:nvPr/>
        </p:nvSpPr>
        <p:spPr bwMode="auto">
          <a:xfrm>
            <a:off x="8870950" y="5716588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29" name="Line 45"/>
          <p:cNvSpPr>
            <a:spLocks noChangeShapeType="1"/>
          </p:cNvSpPr>
          <p:nvPr/>
        </p:nvSpPr>
        <p:spPr bwMode="auto">
          <a:xfrm flipH="1">
            <a:off x="7051675" y="2832101"/>
            <a:ext cx="471488" cy="6397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30" name="Line 46"/>
          <p:cNvSpPr>
            <a:spLocks noChangeShapeType="1"/>
          </p:cNvSpPr>
          <p:nvPr/>
        </p:nvSpPr>
        <p:spPr bwMode="auto">
          <a:xfrm>
            <a:off x="7553325" y="2846389"/>
            <a:ext cx="228600" cy="6508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31" name="Line 47"/>
          <p:cNvSpPr>
            <a:spLocks noChangeShapeType="1"/>
          </p:cNvSpPr>
          <p:nvPr/>
        </p:nvSpPr>
        <p:spPr bwMode="auto">
          <a:xfrm>
            <a:off x="7556501" y="2844800"/>
            <a:ext cx="1014413" cy="711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32" name="Line 48"/>
          <p:cNvSpPr>
            <a:spLocks noChangeShapeType="1"/>
          </p:cNvSpPr>
          <p:nvPr/>
        </p:nvSpPr>
        <p:spPr bwMode="auto">
          <a:xfrm>
            <a:off x="7508876" y="2832101"/>
            <a:ext cx="747713" cy="684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33" name="Line 49"/>
          <p:cNvSpPr>
            <a:spLocks noChangeShapeType="1"/>
          </p:cNvSpPr>
          <p:nvPr/>
        </p:nvSpPr>
        <p:spPr bwMode="auto">
          <a:xfrm flipH="1">
            <a:off x="7448551" y="2832101"/>
            <a:ext cx="119063" cy="6127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56796" dir="69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36" name="Line 52"/>
          <p:cNvSpPr>
            <a:spLocks noChangeShapeType="1"/>
          </p:cNvSpPr>
          <p:nvPr/>
        </p:nvSpPr>
        <p:spPr bwMode="auto">
          <a:xfrm>
            <a:off x="2868613" y="3003550"/>
            <a:ext cx="977900" cy="16716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68392" dir="4091915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37" name="Line 53"/>
          <p:cNvSpPr>
            <a:spLocks noChangeShapeType="1"/>
          </p:cNvSpPr>
          <p:nvPr/>
        </p:nvSpPr>
        <p:spPr bwMode="auto">
          <a:xfrm>
            <a:off x="2814639" y="2930526"/>
            <a:ext cx="2522537" cy="13446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38" name="Line 54"/>
          <p:cNvSpPr>
            <a:spLocks noChangeShapeType="1"/>
          </p:cNvSpPr>
          <p:nvPr/>
        </p:nvSpPr>
        <p:spPr bwMode="auto">
          <a:xfrm>
            <a:off x="2895600" y="2974976"/>
            <a:ext cx="3746500" cy="9175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39" name="Line 55"/>
          <p:cNvSpPr>
            <a:spLocks noChangeShapeType="1"/>
          </p:cNvSpPr>
          <p:nvPr/>
        </p:nvSpPr>
        <p:spPr bwMode="auto">
          <a:xfrm>
            <a:off x="2898775" y="2959101"/>
            <a:ext cx="1987550" cy="18018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56796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40" name="Text Box 56"/>
          <p:cNvSpPr txBox="1">
            <a:spLocks noChangeArrowheads="1"/>
          </p:cNvSpPr>
          <p:nvPr/>
        </p:nvSpPr>
        <p:spPr bwMode="auto">
          <a:xfrm>
            <a:off x="3536950" y="4116388"/>
            <a:ext cx="228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1</a:t>
            </a:r>
          </a:p>
        </p:txBody>
      </p:sp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6356350" y="3278188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0</a:t>
            </a:r>
          </a:p>
        </p:txBody>
      </p:sp>
      <p:sp>
        <p:nvSpPr>
          <p:cNvPr id="42042" name="Text Box 58"/>
          <p:cNvSpPr txBox="1">
            <a:spLocks noChangeArrowheads="1"/>
          </p:cNvSpPr>
          <p:nvPr/>
        </p:nvSpPr>
        <p:spPr bwMode="auto">
          <a:xfrm>
            <a:off x="5289550" y="4268788"/>
            <a:ext cx="228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0</a:t>
            </a:r>
          </a:p>
        </p:txBody>
      </p:sp>
      <p:sp>
        <p:nvSpPr>
          <p:cNvPr id="42043" name="Text Box 59"/>
          <p:cNvSpPr txBox="1">
            <a:spLocks noChangeArrowheads="1"/>
          </p:cNvSpPr>
          <p:nvPr/>
        </p:nvSpPr>
        <p:spPr bwMode="auto">
          <a:xfrm>
            <a:off x="6356350" y="3963988"/>
            <a:ext cx="228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1</a:t>
            </a:r>
          </a:p>
        </p:txBody>
      </p:sp>
      <p:sp>
        <p:nvSpPr>
          <p:cNvPr id="42044" name="Text Box 60"/>
          <p:cNvSpPr txBox="1">
            <a:spLocks noChangeArrowheads="1"/>
          </p:cNvSpPr>
          <p:nvPr/>
        </p:nvSpPr>
        <p:spPr bwMode="auto">
          <a:xfrm>
            <a:off x="5213350" y="3735388"/>
            <a:ext cx="228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1</a:t>
            </a:r>
          </a:p>
        </p:txBody>
      </p:sp>
      <p:sp>
        <p:nvSpPr>
          <p:cNvPr id="42045" name="Text Box 61"/>
          <p:cNvSpPr txBox="1">
            <a:spLocks noChangeArrowheads="1"/>
          </p:cNvSpPr>
          <p:nvPr/>
        </p:nvSpPr>
        <p:spPr bwMode="auto">
          <a:xfrm flipH="1">
            <a:off x="3536950" y="4802188"/>
            <a:ext cx="38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0</a:t>
            </a:r>
          </a:p>
        </p:txBody>
      </p:sp>
      <p:grpSp>
        <p:nvGrpSpPr>
          <p:cNvPr id="42047" name="Group 63"/>
          <p:cNvGrpSpPr>
            <a:grpSpLocks/>
          </p:cNvGrpSpPr>
          <p:nvPr/>
        </p:nvGrpSpPr>
        <p:grpSpPr bwMode="auto">
          <a:xfrm>
            <a:off x="4918075" y="5551488"/>
            <a:ext cx="1752600" cy="228600"/>
            <a:chOff x="3216" y="2400"/>
            <a:chExt cx="1104" cy="144"/>
          </a:xfrm>
        </p:grpSpPr>
        <p:sp>
          <p:nvSpPr>
            <p:cNvPr id="42048" name="AutoShape 64"/>
            <p:cNvSpPr>
              <a:spLocks noChangeArrowheads="1"/>
            </p:cNvSpPr>
            <p:nvPr/>
          </p:nvSpPr>
          <p:spPr bwMode="auto">
            <a:xfrm>
              <a:off x="3216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F39A77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49" name="AutoShape 65"/>
            <p:cNvSpPr>
              <a:spLocks noChangeArrowheads="1"/>
            </p:cNvSpPr>
            <p:nvPr/>
          </p:nvSpPr>
          <p:spPr bwMode="auto">
            <a:xfrm>
              <a:off x="4176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FFCC66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50" name="AutoShape 66"/>
            <p:cNvSpPr>
              <a:spLocks noChangeArrowheads="1"/>
            </p:cNvSpPr>
            <p:nvPr/>
          </p:nvSpPr>
          <p:spPr bwMode="auto">
            <a:xfrm>
              <a:off x="3504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chemeClr val="bg1">
                <a:alpha val="50000"/>
              </a:scheme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ru-RU">
                <a:solidFill>
                  <a:schemeClr val="bg1"/>
                </a:solidFill>
              </a:endParaRPr>
            </a:p>
          </p:txBody>
        </p:sp>
        <p:sp>
          <p:nvSpPr>
            <p:cNvPr id="42051" name="AutoShape 67"/>
            <p:cNvSpPr>
              <a:spLocks noChangeArrowheads="1"/>
            </p:cNvSpPr>
            <p:nvPr/>
          </p:nvSpPr>
          <p:spPr bwMode="auto">
            <a:xfrm>
              <a:off x="3696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00CC00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52" name="AutoShape 68"/>
            <p:cNvSpPr>
              <a:spLocks noChangeArrowheads="1"/>
            </p:cNvSpPr>
            <p:nvPr/>
          </p:nvSpPr>
          <p:spPr bwMode="auto">
            <a:xfrm>
              <a:off x="3984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FFFF00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2054" name="Group 70"/>
          <p:cNvGrpSpPr>
            <a:grpSpLocks/>
          </p:cNvGrpSpPr>
          <p:nvPr/>
        </p:nvGrpSpPr>
        <p:grpSpPr bwMode="auto">
          <a:xfrm>
            <a:off x="6946900" y="3452813"/>
            <a:ext cx="1752600" cy="228600"/>
            <a:chOff x="3216" y="2400"/>
            <a:chExt cx="1104" cy="144"/>
          </a:xfrm>
        </p:grpSpPr>
        <p:sp>
          <p:nvSpPr>
            <p:cNvPr id="42055" name="AutoShape 71"/>
            <p:cNvSpPr>
              <a:spLocks noChangeArrowheads="1"/>
            </p:cNvSpPr>
            <p:nvPr/>
          </p:nvSpPr>
          <p:spPr bwMode="auto">
            <a:xfrm>
              <a:off x="3216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F39A77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56" name="AutoShape 72"/>
            <p:cNvSpPr>
              <a:spLocks noChangeArrowheads="1"/>
            </p:cNvSpPr>
            <p:nvPr/>
          </p:nvSpPr>
          <p:spPr bwMode="auto">
            <a:xfrm>
              <a:off x="4176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FFCC66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57" name="AutoShape 73"/>
            <p:cNvSpPr>
              <a:spLocks noChangeArrowheads="1"/>
            </p:cNvSpPr>
            <p:nvPr/>
          </p:nvSpPr>
          <p:spPr bwMode="auto">
            <a:xfrm>
              <a:off x="3504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chemeClr val="bg1">
                <a:alpha val="50000"/>
              </a:scheme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ru-RU">
                <a:solidFill>
                  <a:schemeClr val="bg1"/>
                </a:solidFill>
              </a:endParaRPr>
            </a:p>
          </p:txBody>
        </p:sp>
        <p:sp>
          <p:nvSpPr>
            <p:cNvPr id="42058" name="AutoShape 74"/>
            <p:cNvSpPr>
              <a:spLocks noChangeArrowheads="1"/>
            </p:cNvSpPr>
            <p:nvPr/>
          </p:nvSpPr>
          <p:spPr bwMode="auto">
            <a:xfrm>
              <a:off x="3696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00CC00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59" name="AutoShape 75"/>
            <p:cNvSpPr>
              <a:spLocks noChangeArrowheads="1"/>
            </p:cNvSpPr>
            <p:nvPr/>
          </p:nvSpPr>
          <p:spPr bwMode="auto">
            <a:xfrm>
              <a:off x="3984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FFFF00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2009" name="Line 25"/>
          <p:cNvSpPr>
            <a:spLocks noChangeShapeType="1"/>
          </p:cNvSpPr>
          <p:nvPr/>
        </p:nvSpPr>
        <p:spPr bwMode="auto">
          <a:xfrm flipV="1">
            <a:off x="6737350" y="3430588"/>
            <a:ext cx="2057400" cy="914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006" name="Oval 22"/>
          <p:cNvSpPr>
            <a:spLocks noChangeArrowheads="1"/>
          </p:cNvSpPr>
          <p:nvPr/>
        </p:nvSpPr>
        <p:spPr bwMode="auto">
          <a:xfrm>
            <a:off x="8870950" y="3125788"/>
            <a:ext cx="1219200" cy="2743200"/>
          </a:xfrm>
          <a:prstGeom prst="ellipse">
            <a:avLst/>
          </a:prstGeom>
          <a:noFill/>
          <a:ln w="28575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2060" name="Group 76"/>
          <p:cNvGrpSpPr>
            <a:grpSpLocks/>
          </p:cNvGrpSpPr>
          <p:nvPr/>
        </p:nvGrpSpPr>
        <p:grpSpPr bwMode="auto">
          <a:xfrm>
            <a:off x="5373688" y="4849813"/>
            <a:ext cx="1752600" cy="228600"/>
            <a:chOff x="3216" y="2400"/>
            <a:chExt cx="1104" cy="144"/>
          </a:xfrm>
        </p:grpSpPr>
        <p:sp>
          <p:nvSpPr>
            <p:cNvPr id="42061" name="AutoShape 77"/>
            <p:cNvSpPr>
              <a:spLocks noChangeArrowheads="1"/>
            </p:cNvSpPr>
            <p:nvPr/>
          </p:nvSpPr>
          <p:spPr bwMode="auto">
            <a:xfrm>
              <a:off x="3216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F39A77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62" name="AutoShape 78"/>
            <p:cNvSpPr>
              <a:spLocks noChangeArrowheads="1"/>
            </p:cNvSpPr>
            <p:nvPr/>
          </p:nvSpPr>
          <p:spPr bwMode="auto">
            <a:xfrm>
              <a:off x="4176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FFCC66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63" name="AutoShape 79"/>
            <p:cNvSpPr>
              <a:spLocks noChangeArrowheads="1"/>
            </p:cNvSpPr>
            <p:nvPr/>
          </p:nvSpPr>
          <p:spPr bwMode="auto">
            <a:xfrm>
              <a:off x="3504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chemeClr val="bg1">
                <a:alpha val="50000"/>
              </a:scheme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ru-RU">
                <a:solidFill>
                  <a:schemeClr val="bg1"/>
                </a:solidFill>
              </a:endParaRPr>
            </a:p>
          </p:txBody>
        </p:sp>
        <p:sp>
          <p:nvSpPr>
            <p:cNvPr id="42064" name="AutoShape 80"/>
            <p:cNvSpPr>
              <a:spLocks noChangeArrowheads="1"/>
            </p:cNvSpPr>
            <p:nvPr/>
          </p:nvSpPr>
          <p:spPr bwMode="auto">
            <a:xfrm>
              <a:off x="3696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00CC00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065" name="AutoShape 81"/>
            <p:cNvSpPr>
              <a:spLocks noChangeArrowheads="1"/>
            </p:cNvSpPr>
            <p:nvPr/>
          </p:nvSpPr>
          <p:spPr bwMode="auto">
            <a:xfrm>
              <a:off x="3984" y="2400"/>
              <a:ext cx="144" cy="144"/>
            </a:xfrm>
            <a:prstGeom prst="homePlate">
              <a:avLst>
                <a:gd name="adj" fmla="val 43750"/>
              </a:avLst>
            </a:prstGeom>
            <a:solidFill>
              <a:srgbClr val="FFFF00">
                <a:alpha val="50000"/>
              </a:srgbClr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42066" name="Picture 82" descr="Fea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6" y="5057776"/>
            <a:ext cx="1825625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67" name="Picture 83" descr="Struc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5178426"/>
            <a:ext cx="1747838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68" name="Line 84"/>
          <p:cNvSpPr>
            <a:spLocks noChangeShapeType="1"/>
          </p:cNvSpPr>
          <p:nvPr/>
        </p:nvSpPr>
        <p:spPr bwMode="auto">
          <a:xfrm flipV="1">
            <a:off x="3135314" y="4021138"/>
            <a:ext cx="2613025" cy="22923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2069" name="Line 85"/>
          <p:cNvSpPr>
            <a:spLocks noChangeShapeType="1"/>
          </p:cNvSpPr>
          <p:nvPr/>
        </p:nvSpPr>
        <p:spPr bwMode="auto">
          <a:xfrm flipH="1" flipV="1">
            <a:off x="7112001" y="4383088"/>
            <a:ext cx="536575" cy="16684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4" name="Picture 4" descr="img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r="20029"/>
          <a:stretch>
            <a:fillRect/>
          </a:stretch>
        </p:blipFill>
        <p:spPr bwMode="auto">
          <a:xfrm>
            <a:off x="131764" y="142875"/>
            <a:ext cx="2097913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248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06600" y="260350"/>
            <a:ext cx="8140700" cy="554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ОБЪЕМ ТАБЛИЦ-КЛАССИФИКАТОРОВ СИСТЕМЫ </a:t>
            </a:r>
            <a:r>
              <a:rPr lang="en-US" alt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PARHOST1</a:t>
            </a:r>
            <a:endParaRPr lang="ru-RU" altLang="ru-RU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74820" name="Group 1092"/>
          <p:cNvGraphicFramePr>
            <a:graphicFrameLocks noGrp="1"/>
          </p:cNvGraphicFramePr>
          <p:nvPr>
            <p:ph type="tbl" idx="1"/>
          </p:nvPr>
        </p:nvGraphicFramePr>
        <p:xfrm>
          <a:off x="2197100" y="1085851"/>
          <a:ext cx="7772400" cy="5303203"/>
        </p:xfrm>
        <a:graphic>
          <a:graphicData uri="http://schemas.openxmlformats.org/drawingml/2006/table">
            <a:tbl>
              <a:tblPr/>
              <a:tblGrid>
                <a:gridCol w="2382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45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ТАБЛИЦЫ-КЛАССИФИКАТОРЫ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</a:t>
                      </a:r>
                      <a:endParaRPr kumimoji="0" lang="en-US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(В </a:t>
                      </a: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MB)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ЗАПИСЕЙ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УРОВНЕЙ ИЕРАРХИИ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ТАКСОНОВ БЛОХ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3910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ТАКСОНОВ МЛЕКОПИТАЮЩИХ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6246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ТАКСОНОВ ПТИЦ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11451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ГЕОГРАФИЧЕСКИХ ОБЪЕКТОВ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26333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АДМИНИСТРАТИВНЫХ РЕГИОНОВ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9002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ЗООГЕОГРАФИЧЕСКИХ РЕГИОНОВ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СКЕЛЕТНЫХ ОБРАЗОВАНИЙ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ЭЛЕМЕНТАРНЫХ ПРИЗНАКОВ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0.04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864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23" y="379764"/>
            <a:ext cx="7091463" cy="593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50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9138" y="338138"/>
            <a:ext cx="8229600" cy="508000"/>
          </a:xfrm>
          <a:noFill/>
        </p:spPr>
        <p:txBody>
          <a:bodyPr/>
          <a:lstStyle/>
          <a:p>
            <a:pPr algn="r" eaLnBrk="1" hangingPunct="1"/>
            <a:r>
              <a:rPr lang="ru-RU" altLang="ru-RU" sz="2400" b="1" dirty="0">
                <a:solidFill>
                  <a:srgbClr val="FFFF00"/>
                </a:solidFill>
              </a:rPr>
              <a:t>КЛАССИФИКАТОРЫ СКЕЛЕТНЫХ СТРУКТУР и ИХ ПРИЗНАКОВ</a:t>
            </a:r>
            <a:endParaRPr lang="en-US" altLang="ru-RU" sz="2400" b="1" dirty="0">
              <a:solidFill>
                <a:srgbClr val="FFFF00"/>
              </a:solidFill>
            </a:endParaRPr>
          </a:p>
        </p:txBody>
      </p:sp>
      <p:pic>
        <p:nvPicPr>
          <p:cNvPr id="10243" name="Picture 3" descr="struct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106489"/>
            <a:ext cx="4840288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2" descr="fea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8" y="1589089"/>
            <a:ext cx="3746500" cy="43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676276" y="1414464"/>
            <a:ext cx="741363" cy="5030787"/>
            <a:chOff x="2885" y="831"/>
            <a:chExt cx="467" cy="3169"/>
          </a:xfrm>
        </p:grpSpPr>
        <p:pic>
          <p:nvPicPr>
            <p:cNvPr id="14" name="Picture 5" descr="MORPH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" y="1288"/>
              <a:ext cx="44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6" descr="MORPH0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2203"/>
              <a:ext cx="458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" descr="MORPH0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" y="3141"/>
              <a:ext cx="435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8" descr="MORPH0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" y="2660"/>
              <a:ext cx="443" cy="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9" descr="MORPH0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5" y="831"/>
              <a:ext cx="459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Aedeagus21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" y="3569"/>
              <a:ext cx="407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1" descr="Thorax12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3" y="1731"/>
              <a:ext cx="445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Тройная стрелка влево/вправо/вверх 2"/>
          <p:cNvSpPr/>
          <p:nvPr/>
        </p:nvSpPr>
        <p:spPr>
          <a:xfrm flipV="1">
            <a:off x="6562725" y="2219324"/>
            <a:ext cx="1438275" cy="4552950"/>
          </a:xfrm>
          <a:prstGeom prst="leftRigh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116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73" y="836578"/>
            <a:ext cx="10669453" cy="5680954"/>
          </a:xfrm>
        </p:spPr>
      </p:pic>
    </p:spTree>
    <p:extLst>
      <p:ext uri="{BB962C8B-B14F-4D97-AF65-F5344CB8AC3E}">
        <p14:creationId xmlns:p14="http://schemas.microsoft.com/office/powerpoint/2010/main" val="3765258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51" y="222711"/>
            <a:ext cx="8404698" cy="6635289"/>
          </a:xfrm>
        </p:spPr>
      </p:pic>
    </p:spTree>
    <p:extLst>
      <p:ext uri="{BB962C8B-B14F-4D97-AF65-F5344CB8AC3E}">
        <p14:creationId xmlns:p14="http://schemas.microsoft.com/office/powerpoint/2010/main" val="2666404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Иерархические и сетевые отношения</a:t>
            </a:r>
          </a:p>
        </p:txBody>
      </p:sp>
      <p:pic>
        <p:nvPicPr>
          <p:cNvPr id="4098" name="Picture 2" descr="ЭУ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9" y="1969478"/>
            <a:ext cx="5581221" cy="344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0) Сетевые модели — Telety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63" y="1527349"/>
            <a:ext cx="5783001" cy="36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582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900" y="2530475"/>
            <a:ext cx="10515600" cy="2784475"/>
          </a:xfrm>
        </p:spPr>
        <p:txBody>
          <a:bodyPr/>
          <a:lstStyle/>
          <a:p>
            <a:r>
              <a:rPr lang="en-US" dirty="0"/>
              <a:t>NN </a:t>
            </a:r>
            <a:r>
              <a:rPr lang="ru-RU" dirty="0"/>
              <a:t>потратил на теорию и практику определения, а в итоге у нас нет ни коллекции, ни специалиста по </a:t>
            </a:r>
            <a:r>
              <a:rPr lang="en-US" dirty="0"/>
              <a:t>XXX </a:t>
            </a:r>
            <a:r>
              <a:rPr lang="ru-RU" dirty="0"/>
              <a:t>группе. </a:t>
            </a:r>
          </a:p>
          <a:p>
            <a:r>
              <a:rPr lang="ru-RU" dirty="0"/>
              <a:t>С ККК такая же история - </a:t>
            </a:r>
            <a:r>
              <a:rPr lang="en-US" dirty="0"/>
              <a:t>MM</a:t>
            </a:r>
            <a:r>
              <a:rPr lang="ru-RU" dirty="0"/>
              <a:t> и АА занимаются признаками 0000, а систематикой - нет. </a:t>
            </a:r>
          </a:p>
          <a:p>
            <a:r>
              <a:rPr lang="ru-RU" dirty="0"/>
              <a:t>Не систематик не может применить результаты морфологических исследований в систематике группы на видовом уровне</a:t>
            </a:r>
          </a:p>
        </p:txBody>
      </p:sp>
    </p:spTree>
    <p:extLst>
      <p:ext uri="{BB962C8B-B14F-4D97-AF65-F5344CB8AC3E}">
        <p14:creationId xmlns:p14="http://schemas.microsoft.com/office/powerpoint/2010/main" val="2578153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809875" y="274638"/>
            <a:ext cx="6953250" cy="495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МНОГООБРАЗИЕ ЖИВЫХ ОРГАНИЗМОВ</a:t>
            </a:r>
            <a:endParaRPr lang="en-US" altLang="ru-RU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7604125" y="1047750"/>
            <a:ext cx="2463800" cy="424732"/>
          </a:xfrm>
          <a:prstGeom prst="rect">
            <a:avLst/>
          </a:prstGeom>
          <a:solidFill>
            <a:srgbClr val="FFCC66"/>
          </a:solidFill>
          <a:ln w="101600" cmpd="tri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ru-RU" altLang="ru-RU"/>
              <a:t>1.5 – 2 миллионов видов</a:t>
            </a:r>
            <a:endParaRPr lang="en-US" altLang="ru-RU"/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6105525" y="1866900"/>
            <a:ext cx="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3098800" y="3213100"/>
            <a:ext cx="5930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ru-RU"/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3517900" y="3124200"/>
            <a:ext cx="510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ru-RU"/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7610475" y="3036889"/>
            <a:ext cx="2457450" cy="646331"/>
          </a:xfrm>
          <a:prstGeom prst="rect">
            <a:avLst/>
          </a:prstGeom>
          <a:solidFill>
            <a:srgbClr val="F08B62"/>
          </a:solidFill>
          <a:ln w="76200" cmpd="tri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/>
              <a:t>Интенсивные исследования</a:t>
            </a:r>
            <a:endParaRPr lang="en-US" altLang="ru-RU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>
            <a:off x="6105525" y="3443288"/>
            <a:ext cx="0" cy="1027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8076" name="Picture 12" descr="num_sp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974726"/>
            <a:ext cx="5021263" cy="531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7610475" y="5030789"/>
            <a:ext cx="2457450" cy="646331"/>
          </a:xfrm>
          <a:prstGeom prst="rect">
            <a:avLst/>
          </a:prstGeom>
          <a:solidFill>
            <a:schemeClr val="accent1"/>
          </a:solidFill>
          <a:ln w="76200" cmpd="tri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/>
              <a:t>Огромный объем информации</a:t>
            </a:r>
            <a:endParaRPr lang="en-US" altLang="ru-RU"/>
          </a:p>
        </p:txBody>
      </p:sp>
      <p:sp>
        <p:nvSpPr>
          <p:cNvPr id="88078" name="Line 14"/>
          <p:cNvSpPr>
            <a:spLocks noChangeShapeType="1"/>
          </p:cNvSpPr>
          <p:nvPr/>
        </p:nvSpPr>
        <p:spPr bwMode="auto">
          <a:xfrm>
            <a:off x="8912225" y="1971675"/>
            <a:ext cx="0" cy="106045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 flipH="1">
            <a:off x="8924925" y="3976689"/>
            <a:ext cx="14288" cy="101758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45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400" name="Picture 8" descr="coll_s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4" y="904876"/>
            <a:ext cx="3590925" cy="537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8" name="Picture 6" descr="crust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63" y="788988"/>
            <a:ext cx="1922462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3588" y="409576"/>
            <a:ext cx="8229600" cy="765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ОГРОМНЫЕ ОБЪЕМЫ ИНФОРМАЦИИ</a:t>
            </a:r>
            <a:endParaRPr lang="en-US" altLang="ru-RU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15396" name="Picture 4" descr="COLL_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855663"/>
            <a:ext cx="398145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7" name="Picture 5" descr="leptidea_amurensis_jacutia_htlb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813" y="3517901"/>
            <a:ext cx="2417762" cy="3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310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1578" r="1825"/>
          <a:stretch>
            <a:fillRect/>
          </a:stretch>
        </p:blipFill>
        <p:spPr bwMode="auto">
          <a:xfrm>
            <a:off x="574674" y="1343025"/>
            <a:ext cx="10931525" cy="489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9700" y="1662114"/>
            <a:ext cx="6948488" cy="4751387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600" b="1" dirty="0"/>
              <a:t>Накоплена обширная информация о различных </a:t>
            </a:r>
          </a:p>
          <a:p>
            <a:pPr marL="0" indent="0">
              <a:buNone/>
            </a:pPr>
            <a:r>
              <a:rPr lang="ru-RU" altLang="ru-RU" sz="2600" b="1" dirty="0"/>
              <a:t>группах животных по </a:t>
            </a:r>
          </a:p>
          <a:p>
            <a:pPr marL="1303338" lvl="2">
              <a:lnSpc>
                <a:spcPct val="160000"/>
              </a:lnSpc>
            </a:pPr>
            <a:r>
              <a:rPr lang="ru-RU" altLang="ru-RU" sz="2200" b="1" dirty="0"/>
              <a:t> </a:t>
            </a:r>
            <a:r>
              <a:rPr lang="ru-RU" altLang="ru-RU" sz="2200" b="1" i="1" dirty="0"/>
              <a:t>таксономии </a:t>
            </a:r>
          </a:p>
          <a:p>
            <a:pPr marL="1303338" lvl="2">
              <a:lnSpc>
                <a:spcPct val="160000"/>
              </a:lnSpc>
            </a:pPr>
            <a:r>
              <a:rPr lang="ru-RU" altLang="ru-RU" sz="2200" b="1" i="1" dirty="0"/>
              <a:t> распространению </a:t>
            </a:r>
          </a:p>
          <a:p>
            <a:pPr marL="1303338" lvl="2">
              <a:lnSpc>
                <a:spcPct val="160000"/>
              </a:lnSpc>
            </a:pPr>
            <a:r>
              <a:rPr lang="ru-RU" altLang="ru-RU" sz="2200" b="1" i="1" dirty="0"/>
              <a:t> экологии</a:t>
            </a:r>
          </a:p>
          <a:p>
            <a:pPr marL="1303338" lvl="2">
              <a:lnSpc>
                <a:spcPct val="170000"/>
              </a:lnSpc>
            </a:pPr>
            <a:r>
              <a:rPr lang="ru-RU" altLang="ru-RU" sz="2200" b="1" i="1" dirty="0"/>
              <a:t> строению </a:t>
            </a:r>
          </a:p>
          <a:p>
            <a:pPr marL="0" indent="0">
              <a:buNone/>
            </a:pPr>
            <a:r>
              <a:rPr lang="ru-RU" altLang="ru-RU" sz="2600" b="1" dirty="0"/>
              <a:t>Данные представлены в специальных научных публикациях</a:t>
            </a: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1476375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ru-RU" altLang="ru-RU">
                <a:solidFill>
                  <a:schemeClr val="bg1"/>
                </a:solidFill>
              </a:rPr>
              <a:t>ИТОГИ ИССЛЕДОВАНИЙ </a:t>
            </a:r>
            <a:br>
              <a:rPr lang="ru-RU" altLang="ru-RU">
                <a:solidFill>
                  <a:schemeClr val="bg1"/>
                </a:solidFill>
              </a:rPr>
            </a:br>
            <a:r>
              <a:rPr lang="ru-RU" altLang="ru-RU">
                <a:solidFill>
                  <a:schemeClr val="bg1"/>
                </a:solidFill>
              </a:rPr>
              <a:t>В </a:t>
            </a:r>
            <a:r>
              <a:rPr lang="en-US" altLang="ru-RU">
                <a:solidFill>
                  <a:schemeClr val="bg1"/>
                </a:solidFill>
              </a:rPr>
              <a:t>XIX-XX </a:t>
            </a:r>
            <a:r>
              <a:rPr lang="ru-RU" altLang="ru-RU">
                <a:solidFill>
                  <a:schemeClr val="bg1"/>
                </a:solidFill>
              </a:rPr>
              <a:t>ВЕКЕ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6556375" y="2203451"/>
            <a:ext cx="5149850" cy="18002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</a:pPr>
            <a:endParaRPr lang="ru-RU" altLang="ru-RU" sz="1000" dirty="0"/>
          </a:p>
          <a:p>
            <a:pPr marL="0" indent="0">
              <a:lnSpc>
                <a:spcPct val="110000"/>
              </a:lnSpc>
            </a:pPr>
            <a:r>
              <a:rPr lang="ru-RU" altLang="ru-RU" dirty="0"/>
              <a:t>Коллекции хранятся в фондах музеев, находящихся в различных странах мира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4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629401" y="4144963"/>
            <a:ext cx="50784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5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800" dirty="0"/>
              <a:t>Большая часть данных малодоступна</a:t>
            </a:r>
          </a:p>
        </p:txBody>
      </p:sp>
    </p:spTree>
    <p:extLst>
      <p:ext uri="{BB962C8B-B14F-4D97-AF65-F5344CB8AC3E}">
        <p14:creationId xmlns:p14="http://schemas.microsoft.com/office/powerpoint/2010/main" val="2363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199" y="274638"/>
            <a:ext cx="9248775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ИССЛЕДОВАНИЯ ОТРЯДА БЛОХ  В НАСТОЯЩЕЕ ВРЕМЯ (2002 год)</a:t>
            </a:r>
            <a:endParaRPr lang="en-US" alt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2324101" y="4846638"/>
            <a:ext cx="3260725" cy="1276350"/>
          </a:xfrm>
          <a:solidFill>
            <a:srgbClr val="F08B62"/>
          </a:solidFill>
          <a:ln w="76200" cmpd="tri">
            <a:solidFill>
              <a:srgbClr val="FFFFFF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indent="20638" algn="ctr">
              <a:lnSpc>
                <a:spcPct val="85000"/>
              </a:lnSpc>
              <a:spcBef>
                <a:spcPct val="10000"/>
              </a:spcBef>
              <a:buNone/>
            </a:pPr>
            <a:r>
              <a:rPr lang="ru-RU" altLang="ru-RU"/>
              <a:t>СТАТЬИ И МОНОГРАФИИ</a:t>
            </a:r>
            <a:r>
              <a:rPr lang="ru-RU" altLang="ru-RU" sz="2400"/>
              <a:t> </a:t>
            </a:r>
            <a:endParaRPr lang="en-US" altLang="ru-RU" sz="2400"/>
          </a:p>
        </p:txBody>
      </p:sp>
      <p:sp>
        <p:nvSpPr>
          <p:cNvPr id="318468" name="Rectangle 4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586538" y="4875214"/>
            <a:ext cx="3306762" cy="1258887"/>
          </a:xfrm>
          <a:solidFill>
            <a:schemeClr val="accent1"/>
          </a:solidFill>
          <a:ln w="76200" cmpd="tri">
            <a:solidFill>
              <a:srgbClr val="FFFFFF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1880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20638" algn="ctr">
              <a:lnSpc>
                <a:spcPct val="80000"/>
              </a:lnSpc>
              <a:buNone/>
            </a:pPr>
            <a:r>
              <a:rPr lang="ru-RU" altLang="ru-RU" sz="2400"/>
              <a:t>ВЕРСИИ НА </a:t>
            </a:r>
            <a:r>
              <a:rPr lang="en-US" altLang="ru-RU" sz="2400"/>
              <a:t>CD-ROM</a:t>
            </a:r>
            <a:r>
              <a:rPr lang="ru-RU" altLang="ru-RU" sz="2400"/>
              <a:t> И РЕСУРСЫ В ИНТЕР НЕТЕ</a:t>
            </a:r>
            <a:endParaRPr lang="en-US" altLang="ru-RU" sz="2400"/>
          </a:p>
        </p:txBody>
      </p:sp>
      <p:sp>
        <p:nvSpPr>
          <p:cNvPr id="318471" name="Text Box 7"/>
          <p:cNvSpPr txBox="1">
            <a:spLocks noChangeArrowheads="1"/>
          </p:cNvSpPr>
          <p:nvPr/>
        </p:nvSpPr>
        <p:spPr bwMode="auto">
          <a:xfrm>
            <a:off x="2324101" y="2924176"/>
            <a:ext cx="3279775" cy="844083"/>
          </a:xfrm>
          <a:prstGeom prst="rect">
            <a:avLst/>
          </a:prstGeom>
          <a:solidFill>
            <a:srgbClr val="F08B62"/>
          </a:solidFill>
          <a:ln w="76200" cmpd="tri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262800" bIns="298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/>
              <a:t>БАЗЫ ДАННЫХ</a:t>
            </a:r>
            <a:endParaRPr lang="en-US" altLang="ru-RU"/>
          </a:p>
        </p:txBody>
      </p:sp>
      <p:sp>
        <p:nvSpPr>
          <p:cNvPr id="318476" name="Rectangle 12"/>
          <p:cNvSpPr>
            <a:spLocks noChangeArrowheads="1"/>
          </p:cNvSpPr>
          <p:nvPr/>
        </p:nvSpPr>
        <p:spPr bwMode="auto">
          <a:xfrm>
            <a:off x="6588126" y="2925763"/>
            <a:ext cx="3292475" cy="1027112"/>
          </a:xfrm>
          <a:prstGeom prst="rect">
            <a:avLst/>
          </a:prstGeom>
          <a:solidFill>
            <a:schemeClr val="accent1"/>
          </a:solidFill>
          <a:ln w="76200" cmpd="tri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2063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22388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0375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8363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955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52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9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7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/>
              <a:t>ИНФОРАЦИОННО-АНАЛИТИЧЕСКИЕ СИСТЕМЫ</a:t>
            </a:r>
            <a:endParaRPr lang="en-US" altLang="ru-RU" sz="2400"/>
          </a:p>
        </p:txBody>
      </p:sp>
      <p:grpSp>
        <p:nvGrpSpPr>
          <p:cNvPr id="318478" name="Group 14"/>
          <p:cNvGrpSpPr>
            <a:grpSpLocks/>
          </p:cNvGrpSpPr>
          <p:nvPr/>
        </p:nvGrpSpPr>
        <p:grpSpPr bwMode="auto">
          <a:xfrm>
            <a:off x="5862638" y="1731963"/>
            <a:ext cx="481012" cy="481012"/>
            <a:chOff x="2752" y="2816"/>
            <a:chExt cx="303" cy="303"/>
          </a:xfrm>
        </p:grpSpPr>
        <p:sp>
          <p:nvSpPr>
            <p:cNvPr id="318475" name="Line 11"/>
            <p:cNvSpPr>
              <a:spLocks noChangeShapeType="1"/>
            </p:cNvSpPr>
            <p:nvPr/>
          </p:nvSpPr>
          <p:spPr bwMode="auto">
            <a:xfrm flipV="1">
              <a:off x="2752" y="2967"/>
              <a:ext cx="303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477" name="Line 13"/>
            <p:cNvSpPr>
              <a:spLocks noChangeShapeType="1"/>
            </p:cNvSpPr>
            <p:nvPr/>
          </p:nvSpPr>
          <p:spPr bwMode="auto">
            <a:xfrm rot="16200000" flipV="1">
              <a:off x="2749" y="2968"/>
              <a:ext cx="303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18479" name="Group 15"/>
          <p:cNvGrpSpPr>
            <a:grpSpLocks/>
          </p:cNvGrpSpPr>
          <p:nvPr/>
        </p:nvGrpSpPr>
        <p:grpSpPr bwMode="auto">
          <a:xfrm>
            <a:off x="5878513" y="5327651"/>
            <a:ext cx="481012" cy="481013"/>
            <a:chOff x="2752" y="2816"/>
            <a:chExt cx="303" cy="303"/>
          </a:xfrm>
        </p:grpSpPr>
        <p:sp>
          <p:nvSpPr>
            <p:cNvPr id="318480" name="Line 16"/>
            <p:cNvSpPr>
              <a:spLocks noChangeShapeType="1"/>
            </p:cNvSpPr>
            <p:nvPr/>
          </p:nvSpPr>
          <p:spPr bwMode="auto">
            <a:xfrm flipV="1">
              <a:off x="2752" y="2967"/>
              <a:ext cx="303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481" name="Line 17"/>
            <p:cNvSpPr>
              <a:spLocks noChangeShapeType="1"/>
            </p:cNvSpPr>
            <p:nvPr/>
          </p:nvSpPr>
          <p:spPr bwMode="auto">
            <a:xfrm rot="16200000" flipV="1">
              <a:off x="2749" y="2968"/>
              <a:ext cx="303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8491" name="Rectangle 27"/>
          <p:cNvSpPr>
            <a:spLocks noChangeArrowheads="1"/>
          </p:cNvSpPr>
          <p:nvPr/>
        </p:nvSpPr>
        <p:spPr bwMode="auto">
          <a:xfrm>
            <a:off x="2349501" y="1341438"/>
            <a:ext cx="3260725" cy="1276350"/>
          </a:xfrm>
          <a:prstGeom prst="rect">
            <a:avLst/>
          </a:prstGeom>
          <a:solidFill>
            <a:srgbClr val="F08B62"/>
          </a:solidFill>
          <a:ln w="76200" cmpd="tri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indent="2063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445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2538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60525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8513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571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291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011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731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2400"/>
              <a:t>ПРИМЕНЕНИЕ СВЕТОВОЙ МИКРОСКОПИИ</a:t>
            </a:r>
            <a:endParaRPr lang="en-US" altLang="ru-RU" sz="2400"/>
          </a:p>
        </p:txBody>
      </p:sp>
      <p:sp>
        <p:nvSpPr>
          <p:cNvPr id="318492" name="Rectangle 28"/>
          <p:cNvSpPr>
            <a:spLocks noChangeArrowheads="1"/>
          </p:cNvSpPr>
          <p:nvPr/>
        </p:nvSpPr>
        <p:spPr bwMode="auto">
          <a:xfrm>
            <a:off x="6559550" y="1338264"/>
            <a:ext cx="3333750" cy="1258887"/>
          </a:xfrm>
          <a:prstGeom prst="rect">
            <a:avLst/>
          </a:prstGeom>
          <a:solidFill>
            <a:schemeClr val="accent1"/>
          </a:solidFill>
          <a:ln w="76200" cmpd="tri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indent="2063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22388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0375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8363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955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52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9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7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/>
              <a:t>РАСТРОВАЯ ЭЛЕКТРОННАЯ МИКРОСКОПИЯ</a:t>
            </a:r>
            <a:endParaRPr lang="en-US" altLang="ru-RU" sz="2400"/>
          </a:p>
        </p:txBody>
      </p:sp>
      <p:sp>
        <p:nvSpPr>
          <p:cNvPr id="318495" name="Line 31"/>
          <p:cNvSpPr>
            <a:spLocks noChangeShapeType="1"/>
          </p:cNvSpPr>
          <p:nvPr/>
        </p:nvSpPr>
        <p:spPr bwMode="auto">
          <a:xfrm>
            <a:off x="6103938" y="3937001"/>
            <a:ext cx="0" cy="8112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18496" name="Group 32"/>
          <p:cNvGrpSpPr>
            <a:grpSpLocks/>
          </p:cNvGrpSpPr>
          <p:nvPr/>
        </p:nvGrpSpPr>
        <p:grpSpPr bwMode="auto">
          <a:xfrm>
            <a:off x="5862638" y="3181351"/>
            <a:ext cx="481012" cy="481013"/>
            <a:chOff x="2752" y="2816"/>
            <a:chExt cx="303" cy="303"/>
          </a:xfrm>
        </p:grpSpPr>
        <p:sp>
          <p:nvSpPr>
            <p:cNvPr id="318497" name="Line 33"/>
            <p:cNvSpPr>
              <a:spLocks noChangeShapeType="1"/>
            </p:cNvSpPr>
            <p:nvPr/>
          </p:nvSpPr>
          <p:spPr bwMode="auto">
            <a:xfrm flipV="1">
              <a:off x="2752" y="2967"/>
              <a:ext cx="303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498" name="Line 34"/>
            <p:cNvSpPr>
              <a:spLocks noChangeShapeType="1"/>
            </p:cNvSpPr>
            <p:nvPr/>
          </p:nvSpPr>
          <p:spPr bwMode="auto">
            <a:xfrm rot="16200000" flipV="1">
              <a:off x="2749" y="2968"/>
              <a:ext cx="303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62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62400" y="259135"/>
            <a:ext cx="8229600" cy="677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ТИПЫ ТАКСОНОМИЧЕСКИХ БД</a:t>
            </a:r>
            <a:endParaRPr lang="en-US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0517" name="Picture 5" descr="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33" y="1035810"/>
            <a:ext cx="7499350" cy="50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2298" y="1777235"/>
            <a:ext cx="287734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ИПС </a:t>
            </a:r>
            <a:r>
              <a:rPr lang="ru-RU" dirty="0"/>
              <a:t>– Информационно-поисковая система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10120" y="3890680"/>
            <a:ext cx="287734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ИАС</a:t>
            </a:r>
            <a:r>
              <a:rPr lang="ru-RU" dirty="0"/>
              <a:t> – Информационно-аналитическая система</a:t>
            </a:r>
          </a:p>
        </p:txBody>
      </p:sp>
    </p:spTree>
    <p:extLst>
      <p:ext uri="{BB962C8B-B14F-4D97-AF65-F5344CB8AC3E}">
        <p14:creationId xmlns:p14="http://schemas.microsoft.com/office/powerpoint/2010/main" val="30474764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1.7|1.1|1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948</Words>
  <Application>Microsoft Office PowerPoint</Application>
  <PresentationFormat>Widescreen</PresentationFormat>
  <Paragraphs>192</Paragraphs>
  <Slides>38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Garamond</vt:lpstr>
      <vt:lpstr>Georgia</vt:lpstr>
      <vt:lpstr>Times New Roman</vt:lpstr>
      <vt:lpstr>Wingdings</vt:lpstr>
      <vt:lpstr>Тема Office</vt:lpstr>
      <vt:lpstr>«Базы данных – кошмар для зоолога? Или…» (Часть 1)</vt:lpstr>
      <vt:lpstr>PowerPoint Presentation</vt:lpstr>
      <vt:lpstr>PowerPoint Presentation</vt:lpstr>
      <vt:lpstr>PowerPoint Presentation</vt:lpstr>
      <vt:lpstr>МНОГООБРАЗИЕ ЖИВЫХ ОРГАНИЗМОВ</vt:lpstr>
      <vt:lpstr>ОГРОМНЫЕ ОБЪЕМЫ ИНФОРМАЦИИ</vt:lpstr>
      <vt:lpstr>ИТОГИ ИССЛЕДОВАНИЙ  В XIX-XX ВЕКЕ</vt:lpstr>
      <vt:lpstr>ИССЛЕДОВАНИЯ ОТРЯДА БЛОХ  В НАСТОЯЩЕЕ ВРЕМЯ (2002 год)</vt:lpstr>
      <vt:lpstr>ТИПЫ ТАКСОНОМИЧЕСКИХ БД</vt:lpstr>
      <vt:lpstr>PowerPoint Presentation</vt:lpstr>
      <vt:lpstr>PowerPoint Presentation</vt:lpstr>
      <vt:lpstr>PowerPoint Presentation</vt:lpstr>
      <vt:lpstr>ОБРАБОТКА СООБЩЕНИЯ В БД  ДВУХ ТИПОВ</vt:lpstr>
      <vt:lpstr>АНАЛИТИЧЕСКИЕ ВОЗМОЖНОСТИСИСТЕМЫ PARHOST1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Основные методологические положения</vt:lpstr>
      <vt:lpstr>КРАТКИЕ ИТОГИ ИССЛЕДОВАНИЙ</vt:lpstr>
      <vt:lpstr>PowerPoint Presentation</vt:lpstr>
      <vt:lpstr>СТАНДАРТ ZOOCOD</vt:lpstr>
      <vt:lpstr>Стандарты ZOOCOD1, ZOOCOD2 и ZOOCOD3</vt:lpstr>
      <vt:lpstr>PowerPoint Presentation</vt:lpstr>
      <vt:lpstr>PowerPoint Presentation</vt:lpstr>
      <vt:lpstr>PowerPoint Presentation</vt:lpstr>
      <vt:lpstr>PowerPoint Presentation</vt:lpstr>
      <vt:lpstr>ТАБЛИЦА-КЛАССИФИКАТОР СТРУКТУР</vt:lpstr>
      <vt:lpstr>ТИПЫ ПРИЗНАКОВ</vt:lpstr>
      <vt:lpstr>PowerPoint Presentation</vt:lpstr>
      <vt:lpstr>ВЕРОЯТНАЯ  СХЕМА РЕАЛИЗАЦИИ ГЕНОМА</vt:lpstr>
      <vt:lpstr>ОБЪЕМ ТАБЛИЦ-КЛАССИФИКАТОРОВ СИСТЕМЫ PARHOST1</vt:lpstr>
      <vt:lpstr>PowerPoint Presentation</vt:lpstr>
      <vt:lpstr>КЛАССИФИКАТОРЫ СКЕЛЕТНЫХ СТРУКТУР и ИХ ПРИЗНАКОВ</vt:lpstr>
      <vt:lpstr>PowerPoint Presentation</vt:lpstr>
      <vt:lpstr>PowerPoint Presentation</vt:lpstr>
      <vt:lpstr>Иерархические и сетевые отношения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"Зачем нам блохи?" - в поисках новых подходов к изучению одной "хорошо изученной" группы насекомых</dc:title>
  <dc:creator>MedvedevS</dc:creator>
  <cp:lastModifiedBy>Mix</cp:lastModifiedBy>
  <cp:revision>103</cp:revision>
  <dcterms:created xsi:type="dcterms:W3CDTF">2020-12-08T08:47:05Z</dcterms:created>
  <dcterms:modified xsi:type="dcterms:W3CDTF">2021-01-30T17:00:52Z</dcterms:modified>
</cp:coreProperties>
</file>